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40"/>
  </p:notesMasterIdLst>
  <p:handoutMasterIdLst>
    <p:handoutMasterId r:id="rId41"/>
  </p:handoutMasterIdLst>
  <p:sldIdLst>
    <p:sldId id="256" r:id="rId2"/>
    <p:sldId id="632" r:id="rId3"/>
    <p:sldId id="395" r:id="rId4"/>
    <p:sldId id="401" r:id="rId5"/>
    <p:sldId id="349" r:id="rId6"/>
    <p:sldId id="413" r:id="rId7"/>
    <p:sldId id="640" r:id="rId8"/>
    <p:sldId id="376" r:id="rId9"/>
    <p:sldId id="657" r:id="rId10"/>
    <p:sldId id="662" r:id="rId11"/>
    <p:sldId id="664" r:id="rId12"/>
    <p:sldId id="658" r:id="rId13"/>
    <p:sldId id="548" r:id="rId14"/>
    <p:sldId id="665" r:id="rId15"/>
    <p:sldId id="643" r:id="rId16"/>
    <p:sldId id="656" r:id="rId17"/>
    <p:sldId id="575" r:id="rId18"/>
    <p:sldId id="636" r:id="rId19"/>
    <p:sldId id="642" r:id="rId20"/>
    <p:sldId id="666" r:id="rId21"/>
    <p:sldId id="644" r:id="rId22"/>
    <p:sldId id="517" r:id="rId23"/>
    <p:sldId id="461" r:id="rId24"/>
    <p:sldId id="647" r:id="rId25"/>
    <p:sldId id="576" r:id="rId26"/>
    <p:sldId id="626" r:id="rId27"/>
    <p:sldId id="341" r:id="rId28"/>
    <p:sldId id="627" r:id="rId29"/>
    <p:sldId id="652" r:id="rId30"/>
    <p:sldId id="527" r:id="rId31"/>
    <p:sldId id="661" r:id="rId32"/>
    <p:sldId id="649" r:id="rId33"/>
    <p:sldId id="491" r:id="rId34"/>
    <p:sldId id="641" r:id="rId35"/>
    <p:sldId id="655" r:id="rId36"/>
    <p:sldId id="298" r:id="rId37"/>
    <p:sldId id="380" r:id="rId38"/>
    <p:sldId id="538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11893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33" autoAdjust="0"/>
    <p:restoredTop sz="95890" autoAdjust="0"/>
  </p:normalViewPr>
  <p:slideViewPr>
    <p:cSldViewPr snapToGrid="0" snapToObjects="1">
      <p:cViewPr varScale="1">
        <p:scale>
          <a:sx n="109" d="100"/>
          <a:sy n="109" d="100"/>
        </p:scale>
        <p:origin x="808" y="1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D2FA8-FE1D-4E26-8A7F-FC31F3CDC2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2F400A-3802-4581-A2F4-484F53DD93CC}">
      <dgm:prSet custT="1"/>
      <dgm:spPr>
        <a:solidFill>
          <a:schemeClr val="bg1"/>
        </a:solidFill>
        <a:ln>
          <a:solidFill>
            <a:srgbClr val="0432FF"/>
          </a:solidFill>
        </a:ln>
      </dgm:spPr>
      <dgm:t>
        <a:bodyPr/>
        <a:lstStyle/>
        <a:p>
          <a:pPr rtl="0"/>
          <a:r>
            <a:rPr lang="fr-FR" sz="3000" b="1" i="0" dirty="0">
              <a:solidFill>
                <a:schemeClr val="tx1"/>
              </a:solidFill>
              <a:latin typeface="Abadi MT Condensed Extra Bold" panose="020B0306030101010103" pitchFamily="34" charset="77"/>
            </a:rPr>
            <a:t>Prescrire moins</a:t>
          </a:r>
        </a:p>
      </dgm:t>
    </dgm:pt>
    <dgm:pt modelId="{5A67EE9B-0D02-47A3-9C37-4609EEB39C88}" type="parTrans" cxnId="{915E3B71-8001-4994-BD87-A69A2D158DD5}">
      <dgm:prSet/>
      <dgm:spPr/>
      <dgm:t>
        <a:bodyPr/>
        <a:lstStyle/>
        <a:p>
          <a:endParaRPr lang="fr-FR" sz="2400" b="1" i="0">
            <a:latin typeface="Abadi MT Condensed Extra Bold" panose="020B0306030101010103" pitchFamily="34" charset="77"/>
          </a:endParaRPr>
        </a:p>
      </dgm:t>
    </dgm:pt>
    <dgm:pt modelId="{FDF586C4-E945-49C4-81F0-A94727F7F615}" type="sibTrans" cxnId="{915E3B71-8001-4994-BD87-A69A2D158DD5}">
      <dgm:prSet/>
      <dgm:spPr/>
      <dgm:t>
        <a:bodyPr/>
        <a:lstStyle/>
        <a:p>
          <a:endParaRPr lang="fr-FR" sz="2400" b="1" i="0">
            <a:latin typeface="Abadi MT Condensed Extra Bold" panose="020B0306030101010103" pitchFamily="34" charset="77"/>
          </a:endParaRPr>
        </a:p>
      </dgm:t>
    </dgm:pt>
    <dgm:pt modelId="{BB1E1D03-4032-40F8-9E61-A3AD5D611E73}">
      <dgm:prSet custT="1"/>
      <dgm:spPr>
        <a:solidFill>
          <a:schemeClr val="bg1"/>
        </a:solidFill>
        <a:ln>
          <a:solidFill>
            <a:srgbClr val="0432FF"/>
          </a:solidFill>
        </a:ln>
      </dgm:spPr>
      <dgm:t>
        <a:bodyPr/>
        <a:lstStyle/>
        <a:p>
          <a:pPr rtl="0"/>
          <a:r>
            <a:rPr lang="fr-FR" sz="3000" b="1" i="0" dirty="0">
              <a:solidFill>
                <a:schemeClr val="tx1"/>
              </a:solidFill>
              <a:latin typeface="Abadi MT Condensed Extra Bold" panose="020B0306030101010103" pitchFamily="34" charset="77"/>
            </a:rPr>
            <a:t>Prescrire mieux</a:t>
          </a:r>
        </a:p>
      </dgm:t>
    </dgm:pt>
    <dgm:pt modelId="{0A460054-79EF-4ED0-A30E-1A71F6142834}" type="parTrans" cxnId="{89FF58D8-FA48-4AE0-A22C-F6811A13C901}">
      <dgm:prSet/>
      <dgm:spPr/>
      <dgm:t>
        <a:bodyPr/>
        <a:lstStyle/>
        <a:p>
          <a:endParaRPr lang="fr-FR" sz="2400" b="1" i="0">
            <a:latin typeface="Abadi MT Condensed Extra Bold" panose="020B0306030101010103" pitchFamily="34" charset="77"/>
          </a:endParaRPr>
        </a:p>
      </dgm:t>
    </dgm:pt>
    <dgm:pt modelId="{26462A03-D780-4D0A-AF88-BC78F549E86D}" type="sibTrans" cxnId="{89FF58D8-FA48-4AE0-A22C-F6811A13C901}">
      <dgm:prSet/>
      <dgm:spPr/>
      <dgm:t>
        <a:bodyPr/>
        <a:lstStyle/>
        <a:p>
          <a:endParaRPr lang="fr-FR" sz="2400" b="1" i="0">
            <a:latin typeface="Abadi MT Condensed Extra Bold" panose="020B0306030101010103" pitchFamily="34" charset="77"/>
          </a:endParaRPr>
        </a:p>
      </dgm:t>
    </dgm:pt>
    <dgm:pt modelId="{559FBAAE-5123-4352-83E0-A730F6E307B2}">
      <dgm:prSet custT="1"/>
      <dgm:spPr>
        <a:noFill/>
        <a:ln>
          <a:solidFill>
            <a:srgbClr val="0432FF"/>
          </a:solidFill>
        </a:ln>
      </dgm:spPr>
      <dgm:t>
        <a:bodyPr/>
        <a:lstStyle/>
        <a:p>
          <a:pPr rtl="0"/>
          <a:r>
            <a:rPr lang="fr-FR" sz="3000" b="1" i="0" dirty="0">
              <a:solidFill>
                <a:schemeClr val="tx1"/>
              </a:solidFill>
              <a:latin typeface="Abadi MT Condensed Extra Bold" panose="020B0306030101010103" pitchFamily="34" charset="77"/>
            </a:rPr>
            <a:t>Prescrire autrement</a:t>
          </a:r>
        </a:p>
      </dgm:t>
    </dgm:pt>
    <dgm:pt modelId="{6EBFD263-2C90-4C89-8FCF-6EAF43A08859}" type="parTrans" cxnId="{E61CDD66-395E-4906-A7F1-DC82121DCBC8}">
      <dgm:prSet/>
      <dgm:spPr/>
      <dgm:t>
        <a:bodyPr/>
        <a:lstStyle/>
        <a:p>
          <a:endParaRPr lang="fr-FR" sz="2400" b="1" i="0">
            <a:latin typeface="Abadi MT Condensed Extra Bold" panose="020B0306030101010103" pitchFamily="34" charset="77"/>
          </a:endParaRPr>
        </a:p>
      </dgm:t>
    </dgm:pt>
    <dgm:pt modelId="{68A14245-C86A-45F6-8F0E-7B34394EBF77}" type="sibTrans" cxnId="{E61CDD66-395E-4906-A7F1-DC82121DCBC8}">
      <dgm:prSet/>
      <dgm:spPr/>
      <dgm:t>
        <a:bodyPr/>
        <a:lstStyle/>
        <a:p>
          <a:endParaRPr lang="fr-FR" sz="2400" b="1" i="0">
            <a:latin typeface="Abadi MT Condensed Extra Bold" panose="020B0306030101010103" pitchFamily="34" charset="77"/>
          </a:endParaRPr>
        </a:p>
      </dgm:t>
    </dgm:pt>
    <dgm:pt modelId="{7F38A58D-EE17-4DA7-B466-3823DF3C3C03}" type="pres">
      <dgm:prSet presAssocID="{9A6D2FA8-FE1D-4E26-8A7F-FC31F3CDC2E6}" presName="linear" presStyleCnt="0">
        <dgm:presLayoutVars>
          <dgm:animLvl val="lvl"/>
          <dgm:resizeHandles val="exact"/>
        </dgm:presLayoutVars>
      </dgm:prSet>
      <dgm:spPr/>
    </dgm:pt>
    <dgm:pt modelId="{52222375-8F0F-401C-87AC-2981C572CEBE}" type="pres">
      <dgm:prSet presAssocID="{BB2F400A-3802-4581-A2F4-484F53DD93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45F6BF-27CD-4B97-9EA5-B5F4E8971B16}" type="pres">
      <dgm:prSet presAssocID="{FDF586C4-E945-49C4-81F0-A94727F7F615}" presName="spacer" presStyleCnt="0"/>
      <dgm:spPr/>
    </dgm:pt>
    <dgm:pt modelId="{68144445-EB52-452A-941B-6BE37DB85AB5}" type="pres">
      <dgm:prSet presAssocID="{BB1E1D03-4032-40F8-9E61-A3AD5D611E73}" presName="parentText" presStyleLbl="node1" presStyleIdx="1" presStyleCnt="3" custScaleY="92935">
        <dgm:presLayoutVars>
          <dgm:chMax val="0"/>
          <dgm:bulletEnabled val="1"/>
        </dgm:presLayoutVars>
      </dgm:prSet>
      <dgm:spPr/>
    </dgm:pt>
    <dgm:pt modelId="{CF272786-8F64-4466-A101-502931BF437E}" type="pres">
      <dgm:prSet presAssocID="{26462A03-D780-4D0A-AF88-BC78F549E86D}" presName="spacer" presStyleCnt="0"/>
      <dgm:spPr/>
    </dgm:pt>
    <dgm:pt modelId="{8000D46F-FE88-4148-95ED-A866F380E072}" type="pres">
      <dgm:prSet presAssocID="{559FBAAE-5123-4352-83E0-A730F6E307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181202-7557-4731-8D92-66B04747609A}" type="presOf" srcId="{BB1E1D03-4032-40F8-9E61-A3AD5D611E73}" destId="{68144445-EB52-452A-941B-6BE37DB85AB5}" srcOrd="0" destOrd="0" presId="urn:microsoft.com/office/officeart/2005/8/layout/vList2"/>
    <dgm:cxn modelId="{D157A916-50CD-40A1-BC29-49B31FEC29DB}" type="presOf" srcId="{9A6D2FA8-FE1D-4E26-8A7F-FC31F3CDC2E6}" destId="{7F38A58D-EE17-4DA7-B466-3823DF3C3C03}" srcOrd="0" destOrd="0" presId="urn:microsoft.com/office/officeart/2005/8/layout/vList2"/>
    <dgm:cxn modelId="{391CCF4F-84F3-4654-81C4-F6227593B9E9}" type="presOf" srcId="{559FBAAE-5123-4352-83E0-A730F6E307B2}" destId="{8000D46F-FE88-4148-95ED-A866F380E072}" srcOrd="0" destOrd="0" presId="urn:microsoft.com/office/officeart/2005/8/layout/vList2"/>
    <dgm:cxn modelId="{E61CDD66-395E-4906-A7F1-DC82121DCBC8}" srcId="{9A6D2FA8-FE1D-4E26-8A7F-FC31F3CDC2E6}" destId="{559FBAAE-5123-4352-83E0-A730F6E307B2}" srcOrd="2" destOrd="0" parTransId="{6EBFD263-2C90-4C89-8FCF-6EAF43A08859}" sibTransId="{68A14245-C86A-45F6-8F0E-7B34394EBF77}"/>
    <dgm:cxn modelId="{915E3B71-8001-4994-BD87-A69A2D158DD5}" srcId="{9A6D2FA8-FE1D-4E26-8A7F-FC31F3CDC2E6}" destId="{BB2F400A-3802-4581-A2F4-484F53DD93CC}" srcOrd="0" destOrd="0" parTransId="{5A67EE9B-0D02-47A3-9C37-4609EEB39C88}" sibTransId="{FDF586C4-E945-49C4-81F0-A94727F7F615}"/>
    <dgm:cxn modelId="{F5FE89A5-5728-4500-ACF5-0F0466851CE2}" type="presOf" srcId="{BB2F400A-3802-4581-A2F4-484F53DD93CC}" destId="{52222375-8F0F-401C-87AC-2981C572CEBE}" srcOrd="0" destOrd="0" presId="urn:microsoft.com/office/officeart/2005/8/layout/vList2"/>
    <dgm:cxn modelId="{89FF58D8-FA48-4AE0-A22C-F6811A13C901}" srcId="{9A6D2FA8-FE1D-4E26-8A7F-FC31F3CDC2E6}" destId="{BB1E1D03-4032-40F8-9E61-A3AD5D611E73}" srcOrd="1" destOrd="0" parTransId="{0A460054-79EF-4ED0-A30E-1A71F6142834}" sibTransId="{26462A03-D780-4D0A-AF88-BC78F549E86D}"/>
    <dgm:cxn modelId="{8833BFF8-3D12-41E4-B080-C6BC246FC477}" type="presParOf" srcId="{7F38A58D-EE17-4DA7-B466-3823DF3C3C03}" destId="{52222375-8F0F-401C-87AC-2981C572CEBE}" srcOrd="0" destOrd="0" presId="urn:microsoft.com/office/officeart/2005/8/layout/vList2"/>
    <dgm:cxn modelId="{216A1877-3143-4AB2-ABB3-C58AF93C1077}" type="presParOf" srcId="{7F38A58D-EE17-4DA7-B466-3823DF3C3C03}" destId="{9945F6BF-27CD-4B97-9EA5-B5F4E8971B16}" srcOrd="1" destOrd="0" presId="urn:microsoft.com/office/officeart/2005/8/layout/vList2"/>
    <dgm:cxn modelId="{F5829C73-0C77-43BA-AC37-A393AE799CEB}" type="presParOf" srcId="{7F38A58D-EE17-4DA7-B466-3823DF3C3C03}" destId="{68144445-EB52-452A-941B-6BE37DB85AB5}" srcOrd="2" destOrd="0" presId="urn:microsoft.com/office/officeart/2005/8/layout/vList2"/>
    <dgm:cxn modelId="{911390EE-BF87-457B-B331-C66F414A08B5}" type="presParOf" srcId="{7F38A58D-EE17-4DA7-B466-3823DF3C3C03}" destId="{CF272786-8F64-4466-A101-502931BF437E}" srcOrd="3" destOrd="0" presId="urn:microsoft.com/office/officeart/2005/8/layout/vList2"/>
    <dgm:cxn modelId="{7CB69F8C-3D3D-45AE-BFD7-3B4D58FE773D}" type="presParOf" srcId="{7F38A58D-EE17-4DA7-B466-3823DF3C3C03}" destId="{8000D46F-FE88-4148-95ED-A866F380E072}" srcOrd="4" destOrd="0" presId="urn:microsoft.com/office/officeart/2005/8/layout/vList2"/>
  </dgm:cxnLst>
  <dgm:bg>
    <a:noFill/>
  </dgm:bg>
  <dgm:whole>
    <a:ln>
      <a:solidFill>
        <a:srgbClr val="0432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6692A-1F55-460F-996A-874629D59FF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3F1F8A6-4DFD-4340-9757-69AD3B618B99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fr-FR" sz="3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Prescription qui aboutit</a:t>
          </a:r>
        </a:p>
      </dgm:t>
    </dgm:pt>
    <dgm:pt modelId="{11B9206A-CB08-4F2E-B226-DE0A36A258FC}" type="parTrans" cxnId="{82130F42-4613-406D-A1BE-2818BE2DC076}">
      <dgm:prSet/>
      <dgm:spPr/>
      <dgm:t>
        <a:bodyPr/>
        <a:lstStyle/>
        <a:p>
          <a:endParaRPr lang="fr-FR" sz="24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gm:t>
    </dgm:pt>
    <dgm:pt modelId="{BCA78FA5-8ADA-4240-9262-CECCC3F422D1}" type="sibTrans" cxnId="{82130F42-4613-406D-A1BE-2818BE2DC076}">
      <dgm:prSet custT="1"/>
      <dgm:spPr/>
      <dgm:t>
        <a:bodyPr/>
        <a:lstStyle/>
        <a:p>
          <a:endParaRPr lang="fr-FR" sz="2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gm:t>
    </dgm:pt>
    <dgm:pt modelId="{4E6F766F-E08F-4137-8F4C-7A27445CD1D6}">
      <dgm:prSet custT="1"/>
      <dgm:spPr/>
      <dgm:t>
        <a:bodyPr/>
        <a:lstStyle/>
        <a:p>
          <a:pPr rtl="0"/>
          <a:r>
            <a:rPr lang="fr-FR" sz="3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à la meilleure efficacité pour le patien</a:t>
          </a:r>
          <a:r>
            <a:rPr lang="fr-FR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t</a:t>
          </a:r>
        </a:p>
      </dgm:t>
    </dgm:pt>
    <dgm:pt modelId="{45B18282-738A-4BF2-A3DB-0E142FBF6A15}" type="parTrans" cxnId="{6959369C-25AB-465E-BA08-9451E6106DFA}">
      <dgm:prSet/>
      <dgm:spPr/>
      <dgm:t>
        <a:bodyPr/>
        <a:lstStyle/>
        <a:p>
          <a:endParaRPr lang="fr-FR" sz="24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gm:t>
    </dgm:pt>
    <dgm:pt modelId="{DD7ED475-21DA-4BFF-B1C8-481366846929}" type="sibTrans" cxnId="{6959369C-25AB-465E-BA08-9451E6106DFA}">
      <dgm:prSet custT="1"/>
      <dgm:spPr/>
      <dgm:t>
        <a:bodyPr/>
        <a:lstStyle/>
        <a:p>
          <a:endParaRPr lang="fr-FR" sz="2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gm:t>
    </dgm:pt>
    <dgm:pt modelId="{DCCA7A8F-EEC9-483C-931C-37FD71424ADB}">
      <dgm:prSet custT="1"/>
      <dgm:spPr/>
      <dgm:t>
        <a:bodyPr/>
        <a:lstStyle/>
        <a:p>
          <a:pPr rtl="0"/>
          <a:r>
            <a:rPr lang="fr-FR" sz="3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avec le moins d’effets secondaires</a:t>
          </a:r>
        </a:p>
      </dgm:t>
    </dgm:pt>
    <dgm:pt modelId="{624A82E3-3C8E-4212-BEFB-E03A50F38D68}" type="parTrans" cxnId="{783F4D4A-6A94-4F1A-A99C-DFD36804CD77}">
      <dgm:prSet/>
      <dgm:spPr/>
      <dgm:t>
        <a:bodyPr/>
        <a:lstStyle/>
        <a:p>
          <a:endParaRPr lang="fr-FR" sz="24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gm:t>
    </dgm:pt>
    <dgm:pt modelId="{B9F20947-AC06-4A4A-8064-62D9B3AB74B4}" type="sibTrans" cxnId="{783F4D4A-6A94-4F1A-A99C-DFD36804CD77}">
      <dgm:prSet/>
      <dgm:spPr/>
      <dgm:t>
        <a:bodyPr/>
        <a:lstStyle/>
        <a:p>
          <a:endParaRPr lang="fr-FR" sz="24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gm:t>
    </dgm:pt>
    <dgm:pt modelId="{DE2FCD34-9AF8-4494-A988-8B390E5C4F40}" type="pres">
      <dgm:prSet presAssocID="{F3C6692A-1F55-460F-996A-874629D59FF9}" presName="linearFlow" presStyleCnt="0">
        <dgm:presLayoutVars>
          <dgm:resizeHandles val="exact"/>
        </dgm:presLayoutVars>
      </dgm:prSet>
      <dgm:spPr/>
    </dgm:pt>
    <dgm:pt modelId="{9FE20487-67E6-4101-B9BA-9ACD98437E9C}" type="pres">
      <dgm:prSet presAssocID="{03F1F8A6-4DFD-4340-9757-69AD3B618B99}" presName="node" presStyleLbl="node1" presStyleIdx="0" presStyleCnt="3">
        <dgm:presLayoutVars>
          <dgm:bulletEnabled val="1"/>
        </dgm:presLayoutVars>
      </dgm:prSet>
      <dgm:spPr/>
    </dgm:pt>
    <dgm:pt modelId="{F26CB5B5-2F96-4980-9F27-3E3D1F780DE2}" type="pres">
      <dgm:prSet presAssocID="{BCA78FA5-8ADA-4240-9262-CECCC3F422D1}" presName="sibTrans" presStyleLbl="sibTrans2D1" presStyleIdx="0" presStyleCnt="2"/>
      <dgm:spPr/>
    </dgm:pt>
    <dgm:pt modelId="{583483EF-5E16-426F-B008-DA6366C60421}" type="pres">
      <dgm:prSet presAssocID="{BCA78FA5-8ADA-4240-9262-CECCC3F422D1}" presName="connectorText" presStyleLbl="sibTrans2D1" presStyleIdx="0" presStyleCnt="2"/>
      <dgm:spPr/>
    </dgm:pt>
    <dgm:pt modelId="{DAEDFBCE-28E9-4DA9-AE3A-7BA1876B5B76}" type="pres">
      <dgm:prSet presAssocID="{4E6F766F-E08F-4137-8F4C-7A27445CD1D6}" presName="node" presStyleLbl="node1" presStyleIdx="1" presStyleCnt="3" custScaleY="125342">
        <dgm:presLayoutVars>
          <dgm:bulletEnabled val="1"/>
        </dgm:presLayoutVars>
      </dgm:prSet>
      <dgm:spPr/>
    </dgm:pt>
    <dgm:pt modelId="{50300DDE-593F-4876-A14E-4DC4CAA4E7BB}" type="pres">
      <dgm:prSet presAssocID="{DD7ED475-21DA-4BFF-B1C8-481366846929}" presName="sibTrans" presStyleLbl="sibTrans2D1" presStyleIdx="1" presStyleCnt="2"/>
      <dgm:spPr/>
    </dgm:pt>
    <dgm:pt modelId="{9D5E338D-9BD2-4B2C-A052-BCE289D85EBC}" type="pres">
      <dgm:prSet presAssocID="{DD7ED475-21DA-4BFF-B1C8-481366846929}" presName="connectorText" presStyleLbl="sibTrans2D1" presStyleIdx="1" presStyleCnt="2"/>
      <dgm:spPr/>
    </dgm:pt>
    <dgm:pt modelId="{02F0C118-3FFB-4B46-AC9E-6A42C218E930}" type="pres">
      <dgm:prSet presAssocID="{DCCA7A8F-EEC9-483C-931C-37FD71424ADB}" presName="node" presStyleLbl="node1" presStyleIdx="2" presStyleCnt="3">
        <dgm:presLayoutVars>
          <dgm:bulletEnabled val="1"/>
        </dgm:presLayoutVars>
      </dgm:prSet>
      <dgm:spPr/>
    </dgm:pt>
  </dgm:ptLst>
  <dgm:cxnLst>
    <dgm:cxn modelId="{A2F6D313-6067-374B-A65B-5633BEB49272}" type="presOf" srcId="{DD7ED475-21DA-4BFF-B1C8-481366846929}" destId="{50300DDE-593F-4876-A14E-4DC4CAA4E7BB}" srcOrd="0" destOrd="0" presId="urn:microsoft.com/office/officeart/2005/8/layout/process2"/>
    <dgm:cxn modelId="{0C27F837-0E2A-F64A-AB49-E9A9767DEAD5}" type="presOf" srcId="{4E6F766F-E08F-4137-8F4C-7A27445CD1D6}" destId="{DAEDFBCE-28E9-4DA9-AE3A-7BA1876B5B76}" srcOrd="0" destOrd="0" presId="urn:microsoft.com/office/officeart/2005/8/layout/process2"/>
    <dgm:cxn modelId="{767CD93E-72DD-F942-92EA-1F7C5A3A62B0}" type="presOf" srcId="{DCCA7A8F-EEC9-483C-931C-37FD71424ADB}" destId="{02F0C118-3FFB-4B46-AC9E-6A42C218E930}" srcOrd="0" destOrd="0" presId="urn:microsoft.com/office/officeart/2005/8/layout/process2"/>
    <dgm:cxn modelId="{82130F42-4613-406D-A1BE-2818BE2DC076}" srcId="{F3C6692A-1F55-460F-996A-874629D59FF9}" destId="{03F1F8A6-4DFD-4340-9757-69AD3B618B99}" srcOrd="0" destOrd="0" parTransId="{11B9206A-CB08-4F2E-B226-DE0A36A258FC}" sibTransId="{BCA78FA5-8ADA-4240-9262-CECCC3F422D1}"/>
    <dgm:cxn modelId="{783F4D4A-6A94-4F1A-A99C-DFD36804CD77}" srcId="{F3C6692A-1F55-460F-996A-874629D59FF9}" destId="{DCCA7A8F-EEC9-483C-931C-37FD71424ADB}" srcOrd="2" destOrd="0" parTransId="{624A82E3-3C8E-4212-BEFB-E03A50F38D68}" sibTransId="{B9F20947-AC06-4A4A-8064-62D9B3AB74B4}"/>
    <dgm:cxn modelId="{7D9C234E-ADCF-F04D-A3C7-A74FAE88D2E5}" type="presOf" srcId="{BCA78FA5-8ADA-4240-9262-CECCC3F422D1}" destId="{583483EF-5E16-426F-B008-DA6366C60421}" srcOrd="1" destOrd="0" presId="urn:microsoft.com/office/officeart/2005/8/layout/process2"/>
    <dgm:cxn modelId="{7B30648D-91C7-2D48-A347-5B612724A76B}" type="presOf" srcId="{03F1F8A6-4DFD-4340-9757-69AD3B618B99}" destId="{9FE20487-67E6-4101-B9BA-9ACD98437E9C}" srcOrd="0" destOrd="0" presId="urn:microsoft.com/office/officeart/2005/8/layout/process2"/>
    <dgm:cxn modelId="{6959369C-25AB-465E-BA08-9451E6106DFA}" srcId="{F3C6692A-1F55-460F-996A-874629D59FF9}" destId="{4E6F766F-E08F-4137-8F4C-7A27445CD1D6}" srcOrd="1" destOrd="0" parTransId="{45B18282-738A-4BF2-A3DB-0E142FBF6A15}" sibTransId="{DD7ED475-21DA-4BFF-B1C8-481366846929}"/>
    <dgm:cxn modelId="{183718B5-6706-CD42-A9B5-93A08987781B}" type="presOf" srcId="{BCA78FA5-8ADA-4240-9262-CECCC3F422D1}" destId="{F26CB5B5-2F96-4980-9F27-3E3D1F780DE2}" srcOrd="0" destOrd="0" presId="urn:microsoft.com/office/officeart/2005/8/layout/process2"/>
    <dgm:cxn modelId="{E65B17E7-DBDC-1F45-9DA8-72B52B4CCDD2}" type="presOf" srcId="{DD7ED475-21DA-4BFF-B1C8-481366846929}" destId="{9D5E338D-9BD2-4B2C-A052-BCE289D85EBC}" srcOrd="1" destOrd="0" presId="urn:microsoft.com/office/officeart/2005/8/layout/process2"/>
    <dgm:cxn modelId="{8A78BDF2-E571-0744-839B-D3F770FB1B15}" type="presOf" srcId="{F3C6692A-1F55-460F-996A-874629D59FF9}" destId="{DE2FCD34-9AF8-4494-A988-8B390E5C4F40}" srcOrd="0" destOrd="0" presId="urn:microsoft.com/office/officeart/2005/8/layout/process2"/>
    <dgm:cxn modelId="{6AD04BC7-FC01-3B42-805A-203375151CDF}" type="presParOf" srcId="{DE2FCD34-9AF8-4494-A988-8B390E5C4F40}" destId="{9FE20487-67E6-4101-B9BA-9ACD98437E9C}" srcOrd="0" destOrd="0" presId="urn:microsoft.com/office/officeart/2005/8/layout/process2"/>
    <dgm:cxn modelId="{9DE0FE59-4962-C140-A9EE-66B133ACD5D7}" type="presParOf" srcId="{DE2FCD34-9AF8-4494-A988-8B390E5C4F40}" destId="{F26CB5B5-2F96-4980-9F27-3E3D1F780DE2}" srcOrd="1" destOrd="0" presId="urn:microsoft.com/office/officeart/2005/8/layout/process2"/>
    <dgm:cxn modelId="{D9ED9340-B291-E04D-9D68-98AB815255EF}" type="presParOf" srcId="{F26CB5B5-2F96-4980-9F27-3E3D1F780DE2}" destId="{583483EF-5E16-426F-B008-DA6366C60421}" srcOrd="0" destOrd="0" presId="urn:microsoft.com/office/officeart/2005/8/layout/process2"/>
    <dgm:cxn modelId="{8BCA34FC-6E12-3B4D-829E-E5A15B3B2DA4}" type="presParOf" srcId="{DE2FCD34-9AF8-4494-A988-8B390E5C4F40}" destId="{DAEDFBCE-28E9-4DA9-AE3A-7BA1876B5B76}" srcOrd="2" destOrd="0" presId="urn:microsoft.com/office/officeart/2005/8/layout/process2"/>
    <dgm:cxn modelId="{0BD2DACD-FC03-B848-AEA3-0CD8A709F2B9}" type="presParOf" srcId="{DE2FCD34-9AF8-4494-A988-8B390E5C4F40}" destId="{50300DDE-593F-4876-A14E-4DC4CAA4E7BB}" srcOrd="3" destOrd="0" presId="urn:microsoft.com/office/officeart/2005/8/layout/process2"/>
    <dgm:cxn modelId="{0BFF2A5A-9923-EA4B-8AE9-92BDBA0024FA}" type="presParOf" srcId="{50300DDE-593F-4876-A14E-4DC4CAA4E7BB}" destId="{9D5E338D-9BD2-4B2C-A052-BCE289D85EBC}" srcOrd="0" destOrd="0" presId="urn:microsoft.com/office/officeart/2005/8/layout/process2"/>
    <dgm:cxn modelId="{89EA87C6-F881-EC42-8A88-9B257D4271B7}" type="presParOf" srcId="{DE2FCD34-9AF8-4494-A988-8B390E5C4F40}" destId="{02F0C118-3FFB-4B46-AC9E-6A42C218E9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6692A-1F55-460F-996A-874629D59FF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3F1F8A6-4DFD-4340-9757-69AD3B618B99}">
      <dgm:prSet custT="1"/>
      <dgm:spPr/>
      <dgm:t>
        <a:bodyPr/>
        <a:lstStyle/>
        <a:p>
          <a:pPr rtl="0"/>
          <a:r>
            <a:rPr lang="fr-FR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Prescription qui aboutit</a:t>
          </a:r>
        </a:p>
      </dgm:t>
    </dgm:pt>
    <dgm:pt modelId="{11B9206A-CB08-4F2E-B226-DE0A36A258FC}" type="parTrans" cxnId="{82130F42-4613-406D-A1BE-2818BE2DC076}">
      <dgm:prSet/>
      <dgm:spPr/>
      <dgm:t>
        <a:bodyPr/>
        <a:lstStyle/>
        <a:p>
          <a:endParaRPr lang="fr-F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A78FA5-8ADA-4240-9262-CECCC3F422D1}" type="sibTrans" cxnId="{82130F42-4613-406D-A1BE-2818BE2DC076}">
      <dgm:prSet custT="1"/>
      <dgm:spPr/>
      <dgm:t>
        <a:bodyPr/>
        <a:lstStyle/>
        <a:p>
          <a:endParaRPr lang="fr-F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F766F-E08F-4137-8F4C-7A27445CD1D6}">
      <dgm:prSet custT="1"/>
      <dgm:spPr/>
      <dgm:t>
        <a:bodyPr/>
        <a:lstStyle/>
        <a:p>
          <a:pPr rtl="0"/>
          <a:r>
            <a:rPr lang="fr-FR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à la meilleure efficacité pour le patient</a:t>
          </a:r>
        </a:p>
      </dgm:t>
    </dgm:pt>
    <dgm:pt modelId="{45B18282-738A-4BF2-A3DB-0E142FBF6A15}" type="parTrans" cxnId="{6959369C-25AB-465E-BA08-9451E6106DFA}">
      <dgm:prSet/>
      <dgm:spPr/>
      <dgm:t>
        <a:bodyPr/>
        <a:lstStyle/>
        <a:p>
          <a:endParaRPr lang="fr-F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ED475-21DA-4BFF-B1C8-481366846929}" type="sibTrans" cxnId="{6959369C-25AB-465E-BA08-9451E6106DFA}">
      <dgm:prSet custT="1"/>
      <dgm:spPr/>
      <dgm:t>
        <a:bodyPr/>
        <a:lstStyle/>
        <a:p>
          <a:endParaRPr lang="fr-F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A7A8F-EEC9-483C-931C-37FD71424ADB}">
      <dgm:prSet custT="1"/>
      <dgm:spPr/>
      <dgm:t>
        <a:bodyPr/>
        <a:lstStyle/>
        <a:p>
          <a:pPr rtl="0"/>
          <a:r>
            <a:rPr lang="fr-FR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avec le moins d’effets secondaires</a:t>
          </a:r>
        </a:p>
      </dgm:t>
    </dgm:pt>
    <dgm:pt modelId="{624A82E3-3C8E-4212-BEFB-E03A50F38D68}" type="parTrans" cxnId="{783F4D4A-6A94-4F1A-A99C-DFD36804CD77}">
      <dgm:prSet/>
      <dgm:spPr/>
      <dgm:t>
        <a:bodyPr/>
        <a:lstStyle/>
        <a:p>
          <a:endParaRPr lang="fr-F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20947-AC06-4A4A-8064-62D9B3AB74B4}" type="sibTrans" cxnId="{783F4D4A-6A94-4F1A-A99C-DFD36804CD77}">
      <dgm:prSet/>
      <dgm:spPr/>
      <dgm:t>
        <a:bodyPr/>
        <a:lstStyle/>
        <a:p>
          <a:endParaRPr lang="fr-F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2FCD34-9AF8-4494-A988-8B390E5C4F40}" type="pres">
      <dgm:prSet presAssocID="{F3C6692A-1F55-460F-996A-874629D59FF9}" presName="linearFlow" presStyleCnt="0">
        <dgm:presLayoutVars>
          <dgm:resizeHandles val="exact"/>
        </dgm:presLayoutVars>
      </dgm:prSet>
      <dgm:spPr/>
    </dgm:pt>
    <dgm:pt modelId="{9FE20487-67E6-4101-B9BA-9ACD98437E9C}" type="pres">
      <dgm:prSet presAssocID="{03F1F8A6-4DFD-4340-9757-69AD3B618B99}" presName="node" presStyleLbl="node1" presStyleIdx="0" presStyleCnt="3" custLinFactNeighborY="-2103">
        <dgm:presLayoutVars>
          <dgm:bulletEnabled val="1"/>
        </dgm:presLayoutVars>
      </dgm:prSet>
      <dgm:spPr/>
    </dgm:pt>
    <dgm:pt modelId="{F26CB5B5-2F96-4980-9F27-3E3D1F780DE2}" type="pres">
      <dgm:prSet presAssocID="{BCA78FA5-8ADA-4240-9262-CECCC3F422D1}" presName="sibTrans" presStyleLbl="sibTrans2D1" presStyleIdx="0" presStyleCnt="2"/>
      <dgm:spPr/>
    </dgm:pt>
    <dgm:pt modelId="{583483EF-5E16-426F-B008-DA6366C60421}" type="pres">
      <dgm:prSet presAssocID="{BCA78FA5-8ADA-4240-9262-CECCC3F422D1}" presName="connectorText" presStyleLbl="sibTrans2D1" presStyleIdx="0" presStyleCnt="2"/>
      <dgm:spPr/>
    </dgm:pt>
    <dgm:pt modelId="{DAEDFBCE-28E9-4DA9-AE3A-7BA1876B5B76}" type="pres">
      <dgm:prSet presAssocID="{4E6F766F-E08F-4137-8F4C-7A27445CD1D6}" presName="node" presStyleLbl="node1" presStyleIdx="1" presStyleCnt="3">
        <dgm:presLayoutVars>
          <dgm:bulletEnabled val="1"/>
        </dgm:presLayoutVars>
      </dgm:prSet>
      <dgm:spPr/>
    </dgm:pt>
    <dgm:pt modelId="{50300DDE-593F-4876-A14E-4DC4CAA4E7BB}" type="pres">
      <dgm:prSet presAssocID="{DD7ED475-21DA-4BFF-B1C8-481366846929}" presName="sibTrans" presStyleLbl="sibTrans2D1" presStyleIdx="1" presStyleCnt="2"/>
      <dgm:spPr/>
    </dgm:pt>
    <dgm:pt modelId="{9D5E338D-9BD2-4B2C-A052-BCE289D85EBC}" type="pres">
      <dgm:prSet presAssocID="{DD7ED475-21DA-4BFF-B1C8-481366846929}" presName="connectorText" presStyleLbl="sibTrans2D1" presStyleIdx="1" presStyleCnt="2"/>
      <dgm:spPr/>
    </dgm:pt>
    <dgm:pt modelId="{02F0C118-3FFB-4B46-AC9E-6A42C218E930}" type="pres">
      <dgm:prSet presAssocID="{DCCA7A8F-EEC9-483C-931C-37FD71424ADB}" presName="node" presStyleLbl="node1" presStyleIdx="2" presStyleCnt="3">
        <dgm:presLayoutVars>
          <dgm:bulletEnabled val="1"/>
        </dgm:presLayoutVars>
      </dgm:prSet>
      <dgm:spPr/>
    </dgm:pt>
  </dgm:ptLst>
  <dgm:cxnLst>
    <dgm:cxn modelId="{A2F6D313-6067-374B-A65B-5633BEB49272}" type="presOf" srcId="{DD7ED475-21DA-4BFF-B1C8-481366846929}" destId="{50300DDE-593F-4876-A14E-4DC4CAA4E7BB}" srcOrd="0" destOrd="0" presId="urn:microsoft.com/office/officeart/2005/8/layout/process2"/>
    <dgm:cxn modelId="{0C27F837-0E2A-F64A-AB49-E9A9767DEAD5}" type="presOf" srcId="{4E6F766F-E08F-4137-8F4C-7A27445CD1D6}" destId="{DAEDFBCE-28E9-4DA9-AE3A-7BA1876B5B76}" srcOrd="0" destOrd="0" presId="urn:microsoft.com/office/officeart/2005/8/layout/process2"/>
    <dgm:cxn modelId="{767CD93E-72DD-F942-92EA-1F7C5A3A62B0}" type="presOf" srcId="{DCCA7A8F-EEC9-483C-931C-37FD71424ADB}" destId="{02F0C118-3FFB-4B46-AC9E-6A42C218E930}" srcOrd="0" destOrd="0" presId="urn:microsoft.com/office/officeart/2005/8/layout/process2"/>
    <dgm:cxn modelId="{82130F42-4613-406D-A1BE-2818BE2DC076}" srcId="{F3C6692A-1F55-460F-996A-874629D59FF9}" destId="{03F1F8A6-4DFD-4340-9757-69AD3B618B99}" srcOrd="0" destOrd="0" parTransId="{11B9206A-CB08-4F2E-B226-DE0A36A258FC}" sibTransId="{BCA78FA5-8ADA-4240-9262-CECCC3F422D1}"/>
    <dgm:cxn modelId="{783F4D4A-6A94-4F1A-A99C-DFD36804CD77}" srcId="{F3C6692A-1F55-460F-996A-874629D59FF9}" destId="{DCCA7A8F-EEC9-483C-931C-37FD71424ADB}" srcOrd="2" destOrd="0" parTransId="{624A82E3-3C8E-4212-BEFB-E03A50F38D68}" sibTransId="{B9F20947-AC06-4A4A-8064-62D9B3AB74B4}"/>
    <dgm:cxn modelId="{7D9C234E-ADCF-F04D-A3C7-A74FAE88D2E5}" type="presOf" srcId="{BCA78FA5-8ADA-4240-9262-CECCC3F422D1}" destId="{583483EF-5E16-426F-B008-DA6366C60421}" srcOrd="1" destOrd="0" presId="urn:microsoft.com/office/officeart/2005/8/layout/process2"/>
    <dgm:cxn modelId="{7B30648D-91C7-2D48-A347-5B612724A76B}" type="presOf" srcId="{03F1F8A6-4DFD-4340-9757-69AD3B618B99}" destId="{9FE20487-67E6-4101-B9BA-9ACD98437E9C}" srcOrd="0" destOrd="0" presId="urn:microsoft.com/office/officeart/2005/8/layout/process2"/>
    <dgm:cxn modelId="{6959369C-25AB-465E-BA08-9451E6106DFA}" srcId="{F3C6692A-1F55-460F-996A-874629D59FF9}" destId="{4E6F766F-E08F-4137-8F4C-7A27445CD1D6}" srcOrd="1" destOrd="0" parTransId="{45B18282-738A-4BF2-A3DB-0E142FBF6A15}" sibTransId="{DD7ED475-21DA-4BFF-B1C8-481366846929}"/>
    <dgm:cxn modelId="{183718B5-6706-CD42-A9B5-93A08987781B}" type="presOf" srcId="{BCA78FA5-8ADA-4240-9262-CECCC3F422D1}" destId="{F26CB5B5-2F96-4980-9F27-3E3D1F780DE2}" srcOrd="0" destOrd="0" presId="urn:microsoft.com/office/officeart/2005/8/layout/process2"/>
    <dgm:cxn modelId="{E65B17E7-DBDC-1F45-9DA8-72B52B4CCDD2}" type="presOf" srcId="{DD7ED475-21DA-4BFF-B1C8-481366846929}" destId="{9D5E338D-9BD2-4B2C-A052-BCE289D85EBC}" srcOrd="1" destOrd="0" presId="urn:microsoft.com/office/officeart/2005/8/layout/process2"/>
    <dgm:cxn modelId="{8A78BDF2-E571-0744-839B-D3F770FB1B15}" type="presOf" srcId="{F3C6692A-1F55-460F-996A-874629D59FF9}" destId="{DE2FCD34-9AF8-4494-A988-8B390E5C4F40}" srcOrd="0" destOrd="0" presId="urn:microsoft.com/office/officeart/2005/8/layout/process2"/>
    <dgm:cxn modelId="{6AD04BC7-FC01-3B42-805A-203375151CDF}" type="presParOf" srcId="{DE2FCD34-9AF8-4494-A988-8B390E5C4F40}" destId="{9FE20487-67E6-4101-B9BA-9ACD98437E9C}" srcOrd="0" destOrd="0" presId="urn:microsoft.com/office/officeart/2005/8/layout/process2"/>
    <dgm:cxn modelId="{9DE0FE59-4962-C140-A9EE-66B133ACD5D7}" type="presParOf" srcId="{DE2FCD34-9AF8-4494-A988-8B390E5C4F40}" destId="{F26CB5B5-2F96-4980-9F27-3E3D1F780DE2}" srcOrd="1" destOrd="0" presId="urn:microsoft.com/office/officeart/2005/8/layout/process2"/>
    <dgm:cxn modelId="{D9ED9340-B291-E04D-9D68-98AB815255EF}" type="presParOf" srcId="{F26CB5B5-2F96-4980-9F27-3E3D1F780DE2}" destId="{583483EF-5E16-426F-B008-DA6366C60421}" srcOrd="0" destOrd="0" presId="urn:microsoft.com/office/officeart/2005/8/layout/process2"/>
    <dgm:cxn modelId="{8BCA34FC-6E12-3B4D-829E-E5A15B3B2DA4}" type="presParOf" srcId="{DE2FCD34-9AF8-4494-A988-8B390E5C4F40}" destId="{DAEDFBCE-28E9-4DA9-AE3A-7BA1876B5B76}" srcOrd="2" destOrd="0" presId="urn:microsoft.com/office/officeart/2005/8/layout/process2"/>
    <dgm:cxn modelId="{0BD2DACD-FC03-B848-AEA3-0CD8A709F2B9}" type="presParOf" srcId="{DE2FCD34-9AF8-4494-A988-8B390E5C4F40}" destId="{50300DDE-593F-4876-A14E-4DC4CAA4E7BB}" srcOrd="3" destOrd="0" presId="urn:microsoft.com/office/officeart/2005/8/layout/process2"/>
    <dgm:cxn modelId="{0BFF2A5A-9923-EA4B-8AE9-92BDBA0024FA}" type="presParOf" srcId="{50300DDE-593F-4876-A14E-4DC4CAA4E7BB}" destId="{9D5E338D-9BD2-4B2C-A052-BCE289D85EBC}" srcOrd="0" destOrd="0" presId="urn:microsoft.com/office/officeart/2005/8/layout/process2"/>
    <dgm:cxn modelId="{89EA87C6-F881-EC42-8A88-9B257D4271B7}" type="presParOf" srcId="{DE2FCD34-9AF8-4494-A988-8B390E5C4F40}" destId="{02F0C118-3FFB-4B46-AC9E-6A42C218E93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22375-8F0F-401C-87AC-2981C572CEBE}">
      <dsp:nvSpPr>
        <dsp:cNvPr id="0" name=""/>
        <dsp:cNvSpPr/>
      </dsp:nvSpPr>
      <dsp:spPr>
        <a:xfrm>
          <a:off x="0" y="575"/>
          <a:ext cx="3130060" cy="8366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432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solidFill>
                <a:schemeClr val="tx1"/>
              </a:solidFill>
              <a:latin typeface="Abadi MT Condensed Extra Bold" panose="020B0306030101010103" pitchFamily="34" charset="77"/>
            </a:rPr>
            <a:t>Prescrire moins</a:t>
          </a:r>
        </a:p>
      </dsp:txBody>
      <dsp:txXfrm>
        <a:off x="40844" y="41419"/>
        <a:ext cx="3048372" cy="755003"/>
      </dsp:txXfrm>
    </dsp:sp>
    <dsp:sp modelId="{68144445-EB52-452A-941B-6BE37DB85AB5}">
      <dsp:nvSpPr>
        <dsp:cNvPr id="0" name=""/>
        <dsp:cNvSpPr/>
      </dsp:nvSpPr>
      <dsp:spPr>
        <a:xfrm>
          <a:off x="0" y="847082"/>
          <a:ext cx="3130060" cy="77757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432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solidFill>
                <a:schemeClr val="tx1"/>
              </a:solidFill>
              <a:latin typeface="Abadi MT Condensed Extra Bold" panose="020B0306030101010103" pitchFamily="34" charset="77"/>
            </a:rPr>
            <a:t>Prescrire mieux</a:t>
          </a:r>
        </a:p>
      </dsp:txBody>
      <dsp:txXfrm>
        <a:off x="37958" y="885040"/>
        <a:ext cx="3054144" cy="701663"/>
      </dsp:txXfrm>
    </dsp:sp>
    <dsp:sp modelId="{8000D46F-FE88-4148-95ED-A866F380E072}">
      <dsp:nvSpPr>
        <dsp:cNvPr id="0" name=""/>
        <dsp:cNvSpPr/>
      </dsp:nvSpPr>
      <dsp:spPr>
        <a:xfrm>
          <a:off x="0" y="1634477"/>
          <a:ext cx="3130060" cy="836691"/>
        </a:xfrm>
        <a:prstGeom prst="roundRect">
          <a:avLst/>
        </a:prstGeom>
        <a:noFill/>
        <a:ln w="12700" cap="flat" cmpd="sng" algn="ctr">
          <a:solidFill>
            <a:srgbClr val="0432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solidFill>
                <a:schemeClr val="tx1"/>
              </a:solidFill>
              <a:latin typeface="Abadi MT Condensed Extra Bold" panose="020B0306030101010103" pitchFamily="34" charset="77"/>
            </a:rPr>
            <a:t>Prescrire autrement</a:t>
          </a:r>
        </a:p>
      </dsp:txBody>
      <dsp:txXfrm>
        <a:off x="40844" y="1675321"/>
        <a:ext cx="3048372" cy="755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0487-67E6-4101-B9BA-9ACD98437E9C}">
      <dsp:nvSpPr>
        <dsp:cNvPr id="0" name=""/>
        <dsp:cNvSpPr/>
      </dsp:nvSpPr>
      <dsp:spPr>
        <a:xfrm>
          <a:off x="0" y="4390"/>
          <a:ext cx="2978944" cy="102851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Prescription qui aboutit</a:t>
          </a:r>
        </a:p>
      </dsp:txBody>
      <dsp:txXfrm>
        <a:off x="30124" y="34514"/>
        <a:ext cx="2918696" cy="968262"/>
      </dsp:txXfrm>
    </dsp:sp>
    <dsp:sp modelId="{F26CB5B5-2F96-4980-9F27-3E3D1F780DE2}">
      <dsp:nvSpPr>
        <dsp:cNvPr id="0" name=""/>
        <dsp:cNvSpPr/>
      </dsp:nvSpPr>
      <dsp:spPr>
        <a:xfrm rot="5400000">
          <a:off x="1296626" y="1058614"/>
          <a:ext cx="385691" cy="462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sp:txBody>
      <dsp:txXfrm rot="-5400000">
        <a:off x="1350624" y="1097183"/>
        <a:ext cx="277697" cy="269984"/>
      </dsp:txXfrm>
    </dsp:sp>
    <dsp:sp modelId="{DAEDFBCE-28E9-4DA9-AE3A-7BA1876B5B76}">
      <dsp:nvSpPr>
        <dsp:cNvPr id="0" name=""/>
        <dsp:cNvSpPr/>
      </dsp:nvSpPr>
      <dsp:spPr>
        <a:xfrm>
          <a:off x="0" y="1547156"/>
          <a:ext cx="2978944" cy="1289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à la meilleure efficacité pour le patien</a:t>
          </a:r>
          <a:r>
            <a:rPr lang="fr-FR" sz="2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t</a:t>
          </a:r>
        </a:p>
      </dsp:txBody>
      <dsp:txXfrm>
        <a:off x="37758" y="1584914"/>
        <a:ext cx="2903428" cy="1213639"/>
      </dsp:txXfrm>
    </dsp:sp>
    <dsp:sp modelId="{50300DDE-593F-4876-A14E-4DC4CAA4E7BB}">
      <dsp:nvSpPr>
        <dsp:cNvPr id="0" name=""/>
        <dsp:cNvSpPr/>
      </dsp:nvSpPr>
      <dsp:spPr>
        <a:xfrm rot="5400000">
          <a:off x="1296626" y="2862025"/>
          <a:ext cx="385691" cy="462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 Extra Bold" panose="020B0306030101010103" pitchFamily="34" charset="77"/>
          </a:endParaRPr>
        </a:p>
      </dsp:txBody>
      <dsp:txXfrm rot="-5400000">
        <a:off x="1350624" y="2900594"/>
        <a:ext cx="277697" cy="269984"/>
      </dsp:txXfrm>
    </dsp:sp>
    <dsp:sp modelId="{02F0C118-3FFB-4B46-AC9E-6A42C218E930}">
      <dsp:nvSpPr>
        <dsp:cNvPr id="0" name=""/>
        <dsp:cNvSpPr/>
      </dsp:nvSpPr>
      <dsp:spPr>
        <a:xfrm>
          <a:off x="0" y="3350567"/>
          <a:ext cx="2978944" cy="102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avec le moins d’effets secondaires</a:t>
          </a:r>
        </a:p>
      </dsp:txBody>
      <dsp:txXfrm>
        <a:off x="30124" y="3380691"/>
        <a:ext cx="2918696" cy="968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0487-67E6-4101-B9BA-9ACD98437E9C}">
      <dsp:nvSpPr>
        <dsp:cNvPr id="0" name=""/>
        <dsp:cNvSpPr/>
      </dsp:nvSpPr>
      <dsp:spPr>
        <a:xfrm>
          <a:off x="0" y="0"/>
          <a:ext cx="2963493" cy="111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Prescription qui aboutit</a:t>
          </a:r>
        </a:p>
      </dsp:txBody>
      <dsp:txXfrm>
        <a:off x="32625" y="32625"/>
        <a:ext cx="2898243" cy="1048666"/>
      </dsp:txXfrm>
    </dsp:sp>
    <dsp:sp modelId="{F26CB5B5-2F96-4980-9F27-3E3D1F780DE2}">
      <dsp:nvSpPr>
        <dsp:cNvPr id="0" name=""/>
        <dsp:cNvSpPr/>
      </dsp:nvSpPr>
      <dsp:spPr>
        <a:xfrm rot="5400000">
          <a:off x="1272070" y="1142852"/>
          <a:ext cx="419351" cy="501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31367" y="1183808"/>
        <a:ext cx="300758" cy="293546"/>
      </dsp:txXfrm>
    </dsp:sp>
    <dsp:sp modelId="{DAEDFBCE-28E9-4DA9-AE3A-7BA1876B5B76}">
      <dsp:nvSpPr>
        <dsp:cNvPr id="0" name=""/>
        <dsp:cNvSpPr/>
      </dsp:nvSpPr>
      <dsp:spPr>
        <a:xfrm>
          <a:off x="0" y="1673051"/>
          <a:ext cx="2963493" cy="111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à la meilleure efficacité pour le patient</a:t>
          </a:r>
        </a:p>
      </dsp:txBody>
      <dsp:txXfrm>
        <a:off x="32625" y="1705676"/>
        <a:ext cx="2898243" cy="1048666"/>
      </dsp:txXfrm>
    </dsp:sp>
    <dsp:sp modelId="{50300DDE-593F-4876-A14E-4DC4CAA4E7BB}">
      <dsp:nvSpPr>
        <dsp:cNvPr id="0" name=""/>
        <dsp:cNvSpPr/>
      </dsp:nvSpPr>
      <dsp:spPr>
        <a:xfrm rot="5400000">
          <a:off x="1272887" y="2814815"/>
          <a:ext cx="417718" cy="501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31368" y="2856587"/>
        <a:ext cx="300758" cy="292403"/>
      </dsp:txXfrm>
    </dsp:sp>
    <dsp:sp modelId="{02F0C118-3FFB-4B46-AC9E-6A42C218E930}">
      <dsp:nvSpPr>
        <dsp:cNvPr id="0" name=""/>
        <dsp:cNvSpPr/>
      </dsp:nvSpPr>
      <dsp:spPr>
        <a:xfrm>
          <a:off x="0" y="3343926"/>
          <a:ext cx="2963493" cy="111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  <a:ea typeface="Arial" charset="0"/>
              <a:cs typeface="Arial" charset="0"/>
            </a:rPr>
            <a:t>avec le moins d’effets secondaires</a:t>
          </a:r>
        </a:p>
      </dsp:txBody>
      <dsp:txXfrm>
        <a:off x="32625" y="3376551"/>
        <a:ext cx="2898243" cy="1048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DACD-9948-3F43-B8B9-151F21D09EDD}" type="datetimeFigureOut">
              <a:rPr lang="fr-FR" smtClean="0"/>
              <a:pPr/>
              <a:t>22/07/2022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F881-2501-7E4F-A5B6-EB509ED8ED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64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4D00-AD46-584D-AC22-736737EDDCD4}" type="datetimeFigureOut">
              <a:rPr lang="fr-FR" smtClean="0"/>
              <a:pPr/>
              <a:t>22/07/2022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F1E6-B565-2542-839B-35A9D547D1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découverte des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antibiotiques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une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révolution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qui a sauvé des millions de vies . diminution de nouveaux antibiotiques performants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0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constat: </a:t>
            </a:r>
            <a:r>
              <a:rPr lang="fr-FR" dirty="0" err="1"/>
              <a:t>surprescription</a:t>
            </a:r>
            <a:r>
              <a:rPr lang="fr-FR" dirty="0"/>
              <a:t> des antibiotiques qui sont souvent non </a:t>
            </a:r>
            <a:r>
              <a:rPr lang="fr-FR" dirty="0" err="1"/>
              <a:t>justifiees</a:t>
            </a:r>
            <a:r>
              <a:rPr lang="fr-FR" dirty="0"/>
              <a:t> et </a:t>
            </a:r>
            <a:r>
              <a:rPr lang="fr-FR" dirty="0" err="1"/>
              <a:t>inadaptees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15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04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pari microbiologique </a:t>
            </a:r>
            <a:r>
              <a:rPr lang="fr-FR" dirty="0" err="1"/>
              <a:t>necessite</a:t>
            </a:r>
            <a:r>
              <a:rPr lang="fr-FR" dirty="0"/>
              <a:t> </a:t>
            </a:r>
            <a:r>
              <a:rPr lang="fr-FR" sz="1200" dirty="0">
                <a:latin typeface="Abadi MT Condensed Light" panose="020B0306030101010103" pitchFamily="34" charset="77"/>
              </a:rPr>
              <a:t>interrogatoire précis et examen clinique rigoureux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8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9E65-522C-7A4C-9F76-686E46CCD822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0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9E65-522C-7A4C-9F76-686E46CCD82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20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9E65-522C-7A4C-9F76-686E46CCD82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63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9E65-522C-7A4C-9F76-686E46CCD82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94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C6A0-9728-E045-ADB3-B85613E0A7D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24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donc donner aux praticiens de meilleures outils pour reconnaître les situations où les antibiotiques sont inutiles.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F41B-E658-4BC3-A990-073E6CA2EF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C6A0-9728-E045-ADB3-B85613E0A7D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84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9E65-522C-7A4C-9F76-686E46CCD8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0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3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49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6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78CAB05-C2A0-07C6-CB4E-77622F735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EEA7DBE-4EDA-B742-7DF4-49A04D215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580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latin typeface="Abadi MT Condensed Extra Bold" panose="020B0306030101010103" pitchFamily="34" charset="77"/>
              </a:rPr>
              <a:t>Face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4F1E6-B565-2542-839B-35A9D547D1E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63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D9E65-522C-7A4C-9F76-686E46CCD82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41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9EC68-549F-288A-A355-F32620708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9111DC-3CBD-E014-2C17-56E2010B9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6013BD-8B2C-9669-32E3-038F5506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7/22/22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610EE-014D-9626-77E9-C7B046BA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659DF6-CC63-091A-5304-42A551F2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2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1E576-523F-5F04-03EB-48B05F7E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1EABD2-BB4B-57FF-549F-156611BDC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EC7A2F-4432-9BCA-3DE6-3C13E30F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ED87E-F4A7-E0F8-F90A-8B839969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DFD18-9E68-EA23-C4BD-73BF24AF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0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A00B8A-70F7-01CF-883A-A1C35D46A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C21027-212A-9E39-2254-95A173676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27CC0E-BF1F-3173-6889-01530D1C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9E092-4CAB-B869-54C5-F4519275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E3A66A-8757-7BDB-BA50-5A0DCA6D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76CCB-3A9C-70BA-48B3-95F519AD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F7661-14ED-060E-5649-83BCBEEE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087B4-2824-F637-8C26-4730408D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0FC39-F03C-4EB1-A8E8-DC6E394D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B7B5D9-E69B-3D78-ED93-E1172FF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E5C51-CB18-07EC-A162-F03E90D6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F670C9-3627-4DDE-462E-66F04725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AE23E5-B1CB-1587-398F-42FFF136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F0B921-7EBC-2CB4-432E-5CEEE892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3A422-1928-D68B-9C7A-34FE6665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8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F417C-F593-8BF1-E3C6-289DDB71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D86978-4BD0-6F1C-FF57-942D82ADC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B3ADAB-1E65-8568-BFA2-024B1C42E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2AF640-F2F1-0F10-AB2B-5BB6FEE9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C3DE2F-095C-A2B8-0F97-D08B7975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3C4E1C-164B-25E9-4DDA-BEBA4D71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D3152-6506-7D00-BA20-C4642BCB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36D0B-69D9-486C-1810-F87C1A614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8FDDDB-2420-9A28-6B7F-3EC4B4612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C74852-56A7-C993-718B-C1ED94149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03299D-ECFD-A4D2-C10A-2C879866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544274-E8BC-8E78-1D9F-C00293B0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89B9AB-8BA6-8E22-E59C-945B6732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F7DF4B-6131-3845-1550-487763D6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3E0E6-DD56-00A3-2914-4A1FA196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504CAA-DFFC-C544-A8AB-D7D05E61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137E91-88D3-73DB-50B2-C8F3697F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87C8FB-AD59-E55D-8AB6-E7950040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5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E3DBA4-35FD-4031-6336-825E8D8D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A578FF-855B-8A51-4254-19ADA4E0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D9AEF-496D-B9D1-B9C5-41E44C3A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023A0-0631-3A6B-67BB-184C62E8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D19D7-8D89-6240-A14D-AFEBFA1D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D27FC-8FD7-E22D-4C59-B29EEF5F0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337C3A-981C-EFE8-C8FA-196F1E44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1080BC-63C8-451E-F0EA-E1762F73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BA91D2-B130-5628-51DE-47BDBCD9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7338A-CB79-8917-E25C-D56F579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00AAC2-6341-B931-4BD2-E4AE40F71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7CA0D4-0F7A-FDAE-9306-F6095EB91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00C42-BE81-27A4-4565-2C0ED3E1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E7C81F-90C6-0CA3-CDC8-6BA4EE4C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1D8150-5451-D6FC-E775-431FB2E5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7294A9-585C-991F-4152-AAC6EC06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B5BC1F-B6FC-BEB6-D119-3ED6FDEA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757937-417E-C637-65D3-F283DAE4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7/22/22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58B32-B4CB-992A-9056-76ED86E63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D95C5-9F66-ACDB-D96A-7055D08D1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/var/folders/cw/b8vr6t7d48j88tz7xp5z5v780000gn/T/com.microsoft.Word/WebArchiveCopyPasteTempFiles/page1image610847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med.ncbi.nlm.nih.gov/?term=Hagedoorn+NN&amp;cauthor_id=3281370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1500549" y="1713894"/>
            <a:ext cx="6764220" cy="1960407"/>
          </a:xfrm>
          <a:ln w="57150" cmpd="sng">
            <a:solidFill>
              <a:schemeClr val="accent1"/>
            </a:solidFill>
          </a:ln>
          <a:effectLst>
            <a:outerShdw blurRad="50800" dist="38100" dir="2700000" algn="tl" rotWithShape="0">
              <a:schemeClr val="bg2">
                <a:alpha val="43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FR" sz="4400" b="1" dirty="0">
                <a:solidFill>
                  <a:srgbClr val="011893"/>
                </a:solidFill>
                <a:latin typeface="Abadi MT Condensed Extra Bold" panose="020B0306030101010103" pitchFamily="34" charset="77"/>
              </a:rPr>
              <a:t>BONNES PRATIQUES DE L’ANTIBIOTHERAPIE DANS LES URGENCES PEDIATRIQUES</a:t>
            </a:r>
            <a:endParaRPr lang="fr-FR" sz="4400" b="1" dirty="0">
              <a:solidFill>
                <a:srgbClr val="011893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  <a:latin typeface="Abadi MT Condensed Extra Bold" panose="020B0306030101010103" pitchFamily="34" charset="77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21689" y="4971039"/>
            <a:ext cx="5735963" cy="90179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350" b="1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487549" y="4143221"/>
            <a:ext cx="6049835" cy="113782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fr-FR" sz="2800" b="1" dirty="0">
                <a:solidFill>
                  <a:srgbClr val="002060"/>
                </a:solidFill>
                <a:latin typeface="Abadi MT Condensed Extra Bold" panose="020B0306030101010103" pitchFamily="34" charset="77"/>
              </a:rPr>
              <a:t>Pr Sylvie Audrey Diop </a:t>
            </a:r>
            <a:r>
              <a:rPr lang="fr-FR" sz="2800" b="1" dirty="0" err="1">
                <a:solidFill>
                  <a:srgbClr val="002060"/>
                </a:solidFill>
                <a:latin typeface="Abadi MT Condensed Extra Bold" panose="020B0306030101010103" pitchFamily="34" charset="77"/>
              </a:rPr>
              <a:t>Nyafouna</a:t>
            </a:r>
            <a:br>
              <a:rPr lang="fr-FR" sz="2800" b="1" dirty="0">
                <a:solidFill>
                  <a:srgbClr val="002060"/>
                </a:solidFill>
                <a:latin typeface="Abadi MT Condensed Extra Bold" panose="020B0306030101010103" pitchFamily="34" charset="77"/>
              </a:rPr>
            </a:br>
            <a:r>
              <a:rPr lang="fr-FR" sz="2800" b="1" dirty="0">
                <a:solidFill>
                  <a:srgbClr val="000000"/>
                </a:solidFill>
                <a:latin typeface="Abadi MT Condensed Extra Bold" panose="020B0306030101010103" pitchFamily="34" charset="77"/>
              </a:rPr>
              <a:t>UFR Santé Thiès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74608" y="5957960"/>
            <a:ext cx="324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badi MT Condensed Extra Bold" panose="020B0306030101010103" pitchFamily="34" charset="77"/>
              </a:rPr>
              <a:t>Congres SOSEPED, Juillet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F539A-D7F6-CE48-A426-73902DEA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322" y="81546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1025" name="Image 1">
            <a:extLst>
              <a:ext uri="{FF2B5EF4-FFF2-40B4-BE49-F238E27FC236}">
                <a16:creationId xmlns:a16="http://schemas.microsoft.com/office/drawing/2014/main" id="{01C6F5FA-F315-1B4F-8DFF-225D5F300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22" y="45055"/>
            <a:ext cx="1401634" cy="13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0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CB0F0F-4DDB-271B-D2CC-4988279C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48" y="3393407"/>
            <a:ext cx="5274779" cy="2565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5695F3-57FF-BF73-B6BF-F98C87E8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379" y="83039"/>
            <a:ext cx="5803900" cy="2565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973B68-7203-2005-E8A2-F04A0FD08F13}"/>
              </a:ext>
            </a:extLst>
          </p:cNvPr>
          <p:cNvSpPr txBox="1"/>
          <p:nvPr/>
        </p:nvSpPr>
        <p:spPr>
          <a:xfrm>
            <a:off x="3218355" y="2766646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432FF"/>
                </a:solidFill>
                <a:latin typeface="Abadi MT Condensed Extra Bold" panose="020B0306030101010103" pitchFamily="34" charset="77"/>
              </a:rPr>
              <a:t>Dr </a:t>
            </a:r>
            <a:r>
              <a:rPr lang="fr-FR" b="1" dirty="0" err="1">
                <a:solidFill>
                  <a:srgbClr val="0432FF"/>
                </a:solidFill>
                <a:latin typeface="Abadi MT Condensed Extra Bold" panose="020B0306030101010103" pitchFamily="34" charset="77"/>
              </a:rPr>
              <a:t>Lisimo</a:t>
            </a:r>
            <a:r>
              <a:rPr lang="fr-FR" b="1" dirty="0">
                <a:solidFill>
                  <a:srgbClr val="0432FF"/>
                </a:solidFill>
                <a:latin typeface="Abadi MT Condensed Extra Bold" panose="020B0306030101010103" pitchFamily="34" charset="77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Abadi MT Condensed Extra Bold" panose="020B0306030101010103" pitchFamily="34" charset="77"/>
              </a:rPr>
              <a:t>Abwa</a:t>
            </a:r>
            <a:r>
              <a:rPr lang="fr-FR" b="1" dirty="0">
                <a:solidFill>
                  <a:srgbClr val="0432FF"/>
                </a:solidFill>
                <a:latin typeface="Abadi MT Condensed Extra Bold" panose="020B0306030101010103" pitchFamily="34" charset="77"/>
              </a:rPr>
              <a:t> Hilaire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EBC27A-3ADB-CEC8-4190-08709FA54784}"/>
              </a:ext>
            </a:extLst>
          </p:cNvPr>
          <p:cNvSpPr txBox="1"/>
          <p:nvPr/>
        </p:nvSpPr>
        <p:spPr>
          <a:xfrm>
            <a:off x="3629028" y="6400798"/>
            <a:ext cx="555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badi MT Condensed Extra Bold" panose="020B0306030101010103" pitchFamily="34" charset="77"/>
              </a:rPr>
              <a:t>Répartition des patients selon les causes de morbidité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A615CE-20D7-D50B-2A23-02BBF3599BFA}"/>
              </a:ext>
            </a:extLst>
          </p:cNvPr>
          <p:cNvSpPr txBox="1"/>
          <p:nvPr/>
        </p:nvSpPr>
        <p:spPr>
          <a:xfrm>
            <a:off x="200025" y="3957644"/>
            <a:ext cx="3200399" cy="1150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>
                <a:latin typeface="Abadi MT Condensed Extra Bold" panose="020B0306030101010103" pitchFamily="34" charset="77"/>
              </a:rPr>
              <a:t>10598 consultations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>
                <a:latin typeface="Abadi MT Condensed Extra Bold" panose="020B0306030101010103" pitchFamily="34" charset="77"/>
              </a:rPr>
              <a:t>388 hospitalisations</a:t>
            </a:r>
          </a:p>
        </p:txBody>
      </p:sp>
    </p:spTree>
    <p:extLst>
      <p:ext uri="{BB962C8B-B14F-4D97-AF65-F5344CB8AC3E}">
        <p14:creationId xmlns:p14="http://schemas.microsoft.com/office/powerpoint/2010/main" val="161183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973B68-7203-2005-E8A2-F04A0FD08F13}"/>
              </a:ext>
            </a:extLst>
          </p:cNvPr>
          <p:cNvSpPr txBox="1"/>
          <p:nvPr/>
        </p:nvSpPr>
        <p:spPr>
          <a:xfrm>
            <a:off x="2661135" y="2766646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</a:t>
            </a:r>
            <a:r>
              <a:rPr lang="fr-FR" dirty="0" err="1"/>
              <a:t>Lisimo</a:t>
            </a:r>
            <a:r>
              <a:rPr lang="fr-FR" dirty="0"/>
              <a:t> </a:t>
            </a:r>
            <a:r>
              <a:rPr lang="fr-FR" dirty="0" err="1"/>
              <a:t>Abwa</a:t>
            </a:r>
            <a:r>
              <a:rPr lang="fr-FR" dirty="0"/>
              <a:t> Hilaire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16FD92-2948-087B-2421-C32FF2C0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25" y="94188"/>
            <a:ext cx="5442982" cy="66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0AFD41C-941E-B827-404E-D3B1D9E294C7}"/>
              </a:ext>
            </a:extLst>
          </p:cNvPr>
          <p:cNvSpPr txBox="1">
            <a:spLocks/>
          </p:cNvSpPr>
          <p:nvPr/>
        </p:nvSpPr>
        <p:spPr>
          <a:xfrm>
            <a:off x="316525" y="152402"/>
            <a:ext cx="8604737" cy="633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Prescription antibiotique aux urgences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F5D82D3-C343-806B-B324-9297C24A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5" y="1078521"/>
            <a:ext cx="8449525" cy="56270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000" b="1" dirty="0">
                <a:latin typeface="Abadi MT Condensed Extra Bold" panose="020B0306030101010103" pitchFamily="34" charset="77"/>
              </a:rPr>
              <a:t>Antibiothérapie souvent empirique</a:t>
            </a:r>
          </a:p>
          <a:p>
            <a:pPr lvl="1">
              <a:lnSpc>
                <a:spcPct val="150000"/>
              </a:lnSpc>
            </a:pPr>
            <a:r>
              <a:rPr lang="fr-FR" sz="2600" dirty="0">
                <a:latin typeface="Abadi MT Condensed Light" panose="020B0306030101010103" pitchFamily="34" charset="77"/>
              </a:rPr>
              <a:t>Antibiothérapie « probabiliste » ne signifie pas antibiothérapie « à l'aveugle » </a:t>
            </a:r>
          </a:p>
          <a:p>
            <a:pPr lvl="1">
              <a:lnSpc>
                <a:spcPct val="150000"/>
              </a:lnSpc>
            </a:pPr>
            <a:r>
              <a:rPr lang="fr-FR" sz="2500" dirty="0">
                <a:latin typeface="Abadi MT Condensed Light" panose="020B0306030101010103" pitchFamily="34" charset="77"/>
              </a:rPr>
              <a:t>Dans ces situations d’urgence et de prescription probabiliste, il peut y avoir des erreurs de prescriptions ou des prescriptions injustifiées. </a:t>
            </a:r>
          </a:p>
          <a:p>
            <a:pPr>
              <a:lnSpc>
                <a:spcPct val="150000"/>
              </a:lnSpc>
            </a:pPr>
            <a:r>
              <a:rPr lang="fr-FR" sz="3000" b="1" dirty="0">
                <a:latin typeface="Abadi MT Condensed Extra Bold" panose="020B0306030101010103" pitchFamily="34" charset="77"/>
              </a:rPr>
              <a:t>Antibiothérapie initiée au service des urgences: déterminant majeur de sa poursuite</a:t>
            </a:r>
          </a:p>
        </p:txBody>
      </p:sp>
    </p:spTree>
    <p:extLst>
      <p:ext uri="{BB962C8B-B14F-4D97-AF65-F5344CB8AC3E}">
        <p14:creationId xmlns:p14="http://schemas.microsoft.com/office/powerpoint/2010/main" val="186805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804FD5D-92CB-932B-F782-110725A4C0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5536631"/>
              </p:ext>
            </p:extLst>
          </p:nvPr>
        </p:nvGraphicFramePr>
        <p:xfrm>
          <a:off x="1266091" y="1542195"/>
          <a:ext cx="2963493" cy="446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F16E30EB-56DD-F10C-70F4-5E82334C45C7}"/>
              </a:ext>
            </a:extLst>
          </p:cNvPr>
          <p:cNvSpPr txBox="1">
            <a:spLocks/>
          </p:cNvSpPr>
          <p:nvPr/>
        </p:nvSpPr>
        <p:spPr>
          <a:xfrm>
            <a:off x="316525" y="152402"/>
            <a:ext cx="8604737" cy="633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Prescription antibiotique aux urgences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1D40FF-6B75-23CE-13A9-CD118882C10D}"/>
              </a:ext>
            </a:extLst>
          </p:cNvPr>
          <p:cNvSpPr txBox="1"/>
          <p:nvPr/>
        </p:nvSpPr>
        <p:spPr>
          <a:xfrm>
            <a:off x="4914418" y="3130062"/>
            <a:ext cx="3502751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badi MT Condensed Extra Bold" panose="020B0306030101010103" pitchFamily="34" charset="77"/>
              </a:rPr>
              <a:t>Dans les meilleurs délais</a:t>
            </a:r>
          </a:p>
        </p:txBody>
      </p:sp>
    </p:spTree>
    <p:extLst>
      <p:ext uri="{BB962C8B-B14F-4D97-AF65-F5344CB8AC3E}">
        <p14:creationId xmlns:p14="http://schemas.microsoft.com/office/powerpoint/2010/main" val="6921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6E3C434-20FD-D045-3934-42C77A0AD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95127AF-7BC5-CB42-A90A-7DF99965F9D1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9F679E40-FDE9-6A8C-34FD-7C314AF8A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fr-FR" altLang="fr-FR" sz="2300"/>
          </a:p>
          <a:p>
            <a:pPr>
              <a:buFont typeface="Wingdings" pitchFamily="2" charset="2"/>
              <a:buNone/>
            </a:pPr>
            <a:endParaRPr lang="fr-FR" altLang="fr-FR" sz="2300"/>
          </a:p>
        </p:txBody>
      </p:sp>
      <p:graphicFrame>
        <p:nvGraphicFramePr>
          <p:cNvPr id="176131" name="Object 3">
            <a:extLst>
              <a:ext uri="{FF2B5EF4-FFF2-40B4-BE49-F238E27FC236}">
                <a16:creationId xmlns:a16="http://schemas.microsoft.com/office/drawing/2014/main" id="{86403473-D89C-1E84-A683-6C5A4B911A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362200"/>
          <a:ext cx="2743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9880600" imgH="6578600" progId="Word.Picture.8">
                  <p:embed/>
                </p:oleObj>
              </mc:Choice>
              <mc:Fallback>
                <p:oleObj name="Image" r:id="rId3" imgW="9880600" imgH="6578600" progId="Word.Picture.8">
                  <p:embed/>
                  <p:pic>
                    <p:nvPicPr>
                      <p:cNvPr id="176131" name="Object 3">
                        <a:extLst>
                          <a:ext uri="{FF2B5EF4-FFF2-40B4-BE49-F238E27FC236}">
                            <a16:creationId xmlns:a16="http://schemas.microsoft.com/office/drawing/2014/main" id="{86403473-D89C-1E84-A683-6C5A4B911A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2743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6132" name="Picture 4">
            <a:extLst>
              <a:ext uri="{FF2B5EF4-FFF2-40B4-BE49-F238E27FC236}">
                <a16:creationId xmlns:a16="http://schemas.microsoft.com/office/drawing/2014/main" id="{812D73F2-7174-7E34-EB3A-87B75BB8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28875"/>
            <a:ext cx="266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515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Text Box 5">
            <a:extLst>
              <a:ext uri="{FF2B5EF4-FFF2-40B4-BE49-F238E27FC236}">
                <a16:creationId xmlns:a16="http://schemas.microsoft.com/office/drawing/2014/main" id="{2F7B7C1B-1B6B-4435-D1E4-95EEB9D5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176134" name="Text Box 6">
            <a:extLst>
              <a:ext uri="{FF2B5EF4-FFF2-40B4-BE49-F238E27FC236}">
                <a16:creationId xmlns:a16="http://schemas.microsoft.com/office/drawing/2014/main" id="{ACC14204-DB62-EE78-8742-655B0EAFA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7" y="2500313"/>
            <a:ext cx="2667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altLang="fr-FR" sz="2400" b="1" dirty="0"/>
              <a:t>Retard thérapeutique</a:t>
            </a:r>
          </a:p>
          <a:p>
            <a:r>
              <a:rPr lang="fr-FR" altLang="fr-FR" sz="2400" b="1" dirty="0"/>
              <a:t>Inadéquation</a:t>
            </a:r>
          </a:p>
        </p:txBody>
      </p:sp>
      <p:sp>
        <p:nvSpPr>
          <p:cNvPr id="176135" name="Line 7">
            <a:extLst>
              <a:ext uri="{FF2B5EF4-FFF2-40B4-BE49-F238E27FC236}">
                <a16:creationId xmlns:a16="http://schemas.microsoft.com/office/drawing/2014/main" id="{3A978B32-C003-375B-CFFA-2C0892127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9275" y="3730625"/>
            <a:ext cx="0" cy="1608138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36" name="Text Box 8">
            <a:extLst>
              <a:ext uri="{FF2B5EF4-FFF2-40B4-BE49-F238E27FC236}">
                <a16:creationId xmlns:a16="http://schemas.microsoft.com/office/drawing/2014/main" id="{73C5F618-5DAB-3A1F-C517-B5302412D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657850"/>
            <a:ext cx="1552575" cy="77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fr-FR" altLang="fr-FR" sz="2400" b="1" dirty="0"/>
              <a:t>Mortalité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 b="1" dirty="0"/>
              <a:t>Morbidité</a:t>
            </a:r>
          </a:p>
        </p:txBody>
      </p:sp>
      <p:sp>
        <p:nvSpPr>
          <p:cNvPr id="176137" name="Text Box 9">
            <a:extLst>
              <a:ext uri="{FF2B5EF4-FFF2-40B4-BE49-F238E27FC236}">
                <a16:creationId xmlns:a16="http://schemas.microsoft.com/office/drawing/2014/main" id="{809195B6-F6B5-961A-5C5D-1C0D65D6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3" y="2357438"/>
            <a:ext cx="3151178" cy="750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b="1" dirty="0"/>
              <a:t> ATB excessive</a:t>
            </a:r>
          </a:p>
          <a:p>
            <a:pPr>
              <a:lnSpc>
                <a:spcPct val="75000"/>
              </a:lnSpc>
            </a:pPr>
            <a:r>
              <a:rPr lang="fr-FR" altLang="fr-FR" sz="2400" b="1" dirty="0"/>
              <a:t>           injustifiée</a:t>
            </a:r>
          </a:p>
        </p:txBody>
      </p:sp>
      <p:sp>
        <p:nvSpPr>
          <p:cNvPr id="176138" name="Line 10">
            <a:extLst>
              <a:ext uri="{FF2B5EF4-FFF2-40B4-BE49-F238E27FC236}">
                <a16:creationId xmlns:a16="http://schemas.microsoft.com/office/drawing/2014/main" id="{138DA4B5-A380-B29C-C913-3024A6F9F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395663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39" name="Text Box 11">
            <a:extLst>
              <a:ext uri="{FF2B5EF4-FFF2-40B4-BE49-F238E27FC236}">
                <a16:creationId xmlns:a16="http://schemas.microsoft.com/office/drawing/2014/main" id="{1084F7BF-6132-A881-7ABD-02583B46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41" y="4424363"/>
            <a:ext cx="3151184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400" b="1" dirty="0"/>
              <a:t> Émergence résistance</a:t>
            </a:r>
            <a:endParaRPr lang="fr-FR" altLang="fr-FR" sz="2800" b="1" dirty="0"/>
          </a:p>
        </p:txBody>
      </p:sp>
      <p:sp>
        <p:nvSpPr>
          <p:cNvPr id="176140" name="Rectangle 12">
            <a:extLst>
              <a:ext uri="{FF2B5EF4-FFF2-40B4-BE49-F238E27FC236}">
                <a16:creationId xmlns:a16="http://schemas.microsoft.com/office/drawing/2014/main" id="{792216ED-3A94-7BF8-8D9A-B6DD3B791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4" y="5710238"/>
            <a:ext cx="1984369" cy="67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F1F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5000"/>
              </a:lnSpc>
              <a:spcBef>
                <a:spcPct val="50000"/>
              </a:spcBef>
            </a:pPr>
            <a:endParaRPr lang="fr-FR" altLang="fr-FR" sz="2400" b="1" dirty="0"/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fr-FR" altLang="fr-FR" sz="2400" b="1" dirty="0"/>
              <a:t>Mortalité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 b="1" dirty="0"/>
              <a:t>Morbidité </a:t>
            </a:r>
          </a:p>
          <a:p>
            <a:pPr eaLnBrk="0" hangingPunct="0"/>
            <a:endParaRPr lang="fr-FR" altLang="fr-FR" sz="2400" b="1" dirty="0"/>
          </a:p>
        </p:txBody>
      </p:sp>
      <p:sp>
        <p:nvSpPr>
          <p:cNvPr id="176141" name="Line 13">
            <a:extLst>
              <a:ext uri="{FF2B5EF4-FFF2-40B4-BE49-F238E27FC236}">
                <a16:creationId xmlns:a16="http://schemas.microsoft.com/office/drawing/2014/main" id="{549AFFBA-FC37-E580-40BB-20B1FC51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9911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6142" name="Rectangle 14">
            <a:extLst>
              <a:ext uri="{FF2B5EF4-FFF2-40B4-BE49-F238E27FC236}">
                <a16:creationId xmlns:a16="http://schemas.microsoft.com/office/drawing/2014/main" id="{8E2C6A1F-C33D-525F-12C1-6B4F516B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FR" altLang="fr-FR" sz="3600" b="1">
              <a:solidFill>
                <a:schemeClr val="accent2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5F456C1-22AC-9EDF-4C9F-C85BB4262A20}"/>
              </a:ext>
            </a:extLst>
          </p:cNvPr>
          <p:cNvSpPr txBox="1">
            <a:spLocks/>
          </p:cNvSpPr>
          <p:nvPr/>
        </p:nvSpPr>
        <p:spPr>
          <a:xfrm>
            <a:off x="316525" y="223842"/>
            <a:ext cx="8604737" cy="633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Prescription antibiotique aux urgences </a:t>
            </a:r>
          </a:p>
        </p:txBody>
      </p:sp>
    </p:spTree>
    <p:extLst>
      <p:ext uri="{BB962C8B-B14F-4D97-AF65-F5344CB8AC3E}">
        <p14:creationId xmlns:p14="http://schemas.microsoft.com/office/powerpoint/2010/main" val="354366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363F35-2ECD-8B46-6020-84D150A925E7}"/>
              </a:ext>
            </a:extLst>
          </p:cNvPr>
          <p:cNvSpPr txBox="1"/>
          <p:nvPr/>
        </p:nvSpPr>
        <p:spPr>
          <a:xfrm>
            <a:off x="3352790" y="4546727"/>
            <a:ext cx="227648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  <a:latin typeface="Abadi MT Condensed Extra Bold" panose="020B0306030101010103" pitchFamily="34" charset="77"/>
              </a:rPr>
              <a:t>Limiter la prescription des antibiotiques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47C465-6694-0393-4D0E-0D356854E811}"/>
              </a:ext>
            </a:extLst>
          </p:cNvPr>
          <p:cNvSpPr txBox="1"/>
          <p:nvPr/>
        </p:nvSpPr>
        <p:spPr>
          <a:xfrm>
            <a:off x="200025" y="4598021"/>
            <a:ext cx="21002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  <a:latin typeface="Abadi MT Condensed Extra Bold" panose="020B0306030101010103" pitchFamily="34" charset="77"/>
              </a:rPr>
              <a:t>Antibiothérapie urgente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0F24ED-9E14-EAAC-3B2A-C2566E497D82}"/>
              </a:ext>
            </a:extLst>
          </p:cNvPr>
          <p:cNvSpPr txBox="1"/>
          <p:nvPr/>
        </p:nvSpPr>
        <p:spPr>
          <a:xfrm>
            <a:off x="5087823" y="1969477"/>
            <a:ext cx="3610703" cy="1672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Abadi MT Condensed Extra Bold" panose="020B0306030101010103" pitchFamily="34" charset="77"/>
              </a:rPr>
              <a:t>Duo contradictoire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2400" b="1" dirty="0">
                <a:latin typeface="Abadi MT Condensed Extra Bold" panose="020B0306030101010103" pitchFamily="34" charset="77"/>
              </a:rPr>
              <a:t>Mais le praticien doit suivre un raisonnement rigoureux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B9B214F-9451-037C-6E7C-EAD8B758D086}"/>
              </a:ext>
            </a:extLst>
          </p:cNvPr>
          <p:cNvSpPr txBox="1">
            <a:spLocks/>
          </p:cNvSpPr>
          <p:nvPr/>
        </p:nvSpPr>
        <p:spPr>
          <a:xfrm>
            <a:off x="316525" y="152402"/>
            <a:ext cx="8604737" cy="63304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Prescription antibiotique aux urgences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741CD8-D952-0DA7-F70E-7B9871FF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0" y="1514474"/>
            <a:ext cx="266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515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1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C5F04315-D0D8-8B8D-C745-59BB88E28796}"/>
              </a:ext>
            </a:extLst>
          </p:cNvPr>
          <p:cNvSpPr txBox="1">
            <a:spLocks/>
          </p:cNvSpPr>
          <p:nvPr/>
        </p:nvSpPr>
        <p:spPr>
          <a:xfrm>
            <a:off x="0" y="135583"/>
            <a:ext cx="9144000" cy="8212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Règles bonnes pratiques Antibiothérapie</a:t>
            </a:r>
          </a:p>
        </p:txBody>
      </p:sp>
      <p:sp>
        <p:nvSpPr>
          <p:cNvPr id="8" name="Text Box 1029">
            <a:extLst>
              <a:ext uri="{FF2B5EF4-FFF2-40B4-BE49-F238E27FC236}">
                <a16:creationId xmlns:a16="http://schemas.microsoft.com/office/drawing/2014/main" id="{E134123F-F06B-49F6-1A6B-7529649E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07" y="1301061"/>
            <a:ext cx="5169694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 panose="020B0306030101010103" pitchFamily="34" charset="77"/>
              </a:rPr>
              <a:t>Répondre aux 9 questions</a:t>
            </a:r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0AC772DF-C166-CF60-2CBD-8594D2929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738" y="2168529"/>
            <a:ext cx="8698524" cy="4351338"/>
          </a:xfrm>
        </p:spPr>
        <p:txBody>
          <a:bodyPr vert="horz" lIns="69056" tIns="34529" rIns="69056" bIns="34529" rtlCol="0">
            <a:noAutofit/>
          </a:bodyPr>
          <a:lstStyle/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Faut - il prescrire une antibiothérapie ? </a:t>
            </a:r>
            <a:r>
              <a:rPr lang="fr-FR" sz="2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(bon diagnostic)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Faut - il faire un prélèvement bactériologique préalable ? 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Quel antibiotique choisir ? </a:t>
            </a:r>
            <a:r>
              <a:rPr lang="fr-FR" sz="2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(site infectieux, bactérie, terrain)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Faut - il utiliser un seul antibiotique ou une association?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Le recours à la chirurgie, à un drainage est - il nécessaire ?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Quelle posologie prescrire ?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Quelle voie d’administration choisir ?	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Quel rythme d’administration choisir ?</a:t>
            </a:r>
          </a:p>
          <a:p>
            <a:pPr marL="400050" indent="-400050" algn="just">
              <a:buClr>
                <a:srgbClr val="0070C0"/>
              </a:buClr>
              <a:buSzPct val="100000"/>
              <a:buFont typeface="Monotype Sorts"/>
              <a:buAutoNum type="arabicPeriod"/>
            </a:pPr>
            <a:r>
              <a:rPr lang="fr-FR" sz="2600" b="1" dirty="0">
                <a:latin typeface="Abadi MT Condensed Extra Bold" panose="020B0306030101010103" pitchFamily="34" charset="77"/>
              </a:rPr>
              <a:t>Quelle durée de traitement ?</a:t>
            </a:r>
          </a:p>
        </p:txBody>
      </p:sp>
    </p:spTree>
    <p:extLst>
      <p:ext uri="{BB962C8B-B14F-4D97-AF65-F5344CB8AC3E}">
        <p14:creationId xmlns:p14="http://schemas.microsoft.com/office/powerpoint/2010/main" val="144960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13D76E5-D463-D97E-A2BB-264B4BBE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12" y="224451"/>
            <a:ext cx="7886700" cy="70167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Faut-il prescrire une antibiothérapie?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9228" y="1920753"/>
            <a:ext cx="6553200" cy="939677"/>
          </a:xfrm>
        </p:spPr>
        <p:txBody>
          <a:bodyPr rtlCol="0"/>
          <a:lstStyle/>
          <a:p>
            <a:pPr>
              <a:spcBef>
                <a:spcPts val="1800"/>
              </a:spcBef>
              <a:defRPr/>
            </a:pPr>
            <a:r>
              <a:rPr lang="fr-FR" sz="3200" b="1" dirty="0">
                <a:latin typeface="Abadi MT Condensed Extra Bold" panose="020B0306030101010103" pitchFamily="34" charset="77"/>
              </a:rPr>
              <a:t>Limitée aux infections bactériennes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–"/>
              <a:defRPr/>
            </a:pPr>
            <a:endParaRPr lang="fr-FR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B31B3E-FEE2-4C32-B415-1A99DCF2819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14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D0312-06A0-49B7-E06D-2F72AF59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7897"/>
            <a:ext cx="7886700" cy="90096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Faut-il prescrire une antibiothérapie?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7643B-31A9-62F3-425F-42CE1F4B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236789"/>
            <a:ext cx="8815754" cy="4835769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50000"/>
              </a:lnSpc>
              <a:spcBef>
                <a:spcPts val="1950"/>
              </a:spcBef>
              <a:spcAft>
                <a:spcPts val="1200"/>
              </a:spcAft>
              <a:buNone/>
            </a:pPr>
            <a:r>
              <a:rPr lang="fr-FR" altLang="fr-F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</a:rPr>
              <a:t>Particularités de l’enfant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Fièvre = principal motif de Consultation, pouvant être  isolées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Proportion importante infections virales (2/3)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5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complication principale surinfection bactérienne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latin typeface="Abadi MT Condensed Light" panose="020B0306030101010103" pitchFamily="34" charset="77"/>
                <a:cs typeface="Arial" panose="020B0604020202020204" pitchFamily="34" charset="0"/>
              </a:rPr>
              <a:t>Gravité potentielle des infections bactériennes 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dirty="0">
                <a:latin typeface="Abadi MT Condensed Light" panose="020B0306030101010103" pitchFamily="34" charset="77"/>
              </a:rPr>
              <a:t>                       </a:t>
            </a:r>
            <a:r>
              <a:rPr lang="fr-FR" sz="3200" b="1" dirty="0" err="1">
                <a:latin typeface="Abadi MT Condensed Extra Bold" panose="020B0306030101010103" pitchFamily="34" charset="77"/>
              </a:rPr>
              <a:t>Surprescription</a:t>
            </a:r>
            <a:r>
              <a:rPr lang="fr-FR" sz="3200" b="1" dirty="0">
                <a:latin typeface="Abadi MT Condensed Extra Bold" panose="020B0306030101010103" pitchFamily="34" charset="77"/>
              </a:rPr>
              <a:t> d’antibiotiques</a:t>
            </a: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5348542F-198F-D248-255C-9617A50686D0}"/>
              </a:ext>
            </a:extLst>
          </p:cNvPr>
          <p:cNvSpPr/>
          <p:nvPr/>
        </p:nvSpPr>
        <p:spPr>
          <a:xfrm>
            <a:off x="492369" y="5194497"/>
            <a:ext cx="1500554" cy="39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01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240A979-98A4-6787-F704-A59DCDDA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80"/>
          <a:stretch/>
        </p:blipFill>
        <p:spPr>
          <a:xfrm>
            <a:off x="1210899" y="1946032"/>
            <a:ext cx="5549900" cy="46489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8D0364A-7665-C582-27CB-9A21657B1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39"/>
          <a:stretch/>
        </p:blipFill>
        <p:spPr>
          <a:xfrm>
            <a:off x="731234" y="170985"/>
            <a:ext cx="6686549" cy="1209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87DD82-B24D-E148-9AE7-F9AAA84D5C5D}"/>
              </a:ext>
            </a:extLst>
          </p:cNvPr>
          <p:cNvSpPr/>
          <p:nvPr/>
        </p:nvSpPr>
        <p:spPr>
          <a:xfrm>
            <a:off x="57151" y="1395338"/>
            <a:ext cx="890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badi MT Condensed Extra Bold" panose="020B0306030101010103" pitchFamily="34" charset="77"/>
              </a:rPr>
              <a:t>A. </a:t>
            </a:r>
            <a:r>
              <a:rPr lang="fr-FR" b="1" dirty="0" err="1">
                <a:latin typeface="Abadi MT Condensed Extra Bold" panose="020B0306030101010103" pitchFamily="34" charset="77"/>
              </a:rPr>
              <a:t>Hiddou</a:t>
            </a:r>
            <a:r>
              <a:rPr lang="fr-FR" b="1" dirty="0">
                <a:latin typeface="Abadi MT Condensed Extra Bold" panose="020B0306030101010103" pitchFamily="34" charset="77"/>
              </a:rPr>
              <a:t>, H. </a:t>
            </a:r>
            <a:r>
              <a:rPr lang="fr-FR" b="1" dirty="0" err="1">
                <a:latin typeface="Abadi MT Condensed Extra Bold" panose="020B0306030101010103" pitchFamily="34" charset="77"/>
              </a:rPr>
              <a:t>Hamdani</a:t>
            </a:r>
            <a:r>
              <a:rPr lang="fr-FR" b="1" dirty="0">
                <a:latin typeface="Abadi MT Condensed Extra Bold" panose="020B0306030101010103" pitchFamily="34" charset="77"/>
              </a:rPr>
              <a:t>, I. </a:t>
            </a:r>
            <a:r>
              <a:rPr lang="fr-FR" b="1" dirty="0" err="1">
                <a:latin typeface="Abadi MT Condensed Extra Bold" panose="020B0306030101010103" pitchFamily="34" charset="77"/>
              </a:rPr>
              <a:t>Elmouaych</a:t>
            </a:r>
            <a:r>
              <a:rPr lang="fr-FR" b="1" dirty="0">
                <a:latin typeface="Abadi MT Condensed Extra Bold" panose="020B0306030101010103" pitchFamily="34" charset="77"/>
              </a:rPr>
              <a:t>, Y. </a:t>
            </a:r>
            <a:r>
              <a:rPr lang="fr-FR" b="1" dirty="0" err="1">
                <a:latin typeface="Abadi MT Condensed Extra Bold" panose="020B0306030101010103" pitchFamily="34" charset="77"/>
              </a:rPr>
              <a:t>Zemmrani</a:t>
            </a:r>
            <a:r>
              <a:rPr lang="fr-FR" b="1" dirty="0">
                <a:latin typeface="Abadi MT Condensed Extra Bold" panose="020B0306030101010103" pitchFamily="34" charset="77"/>
              </a:rPr>
              <a:t>, Y. </a:t>
            </a:r>
            <a:r>
              <a:rPr lang="fr-FR" b="1" dirty="0" err="1">
                <a:latin typeface="Abadi MT Condensed Extra Bold" panose="020B0306030101010103" pitchFamily="34" charset="77"/>
              </a:rPr>
              <a:t>Ahroui</a:t>
            </a:r>
            <a:r>
              <a:rPr lang="fr-FR" b="1" dirty="0">
                <a:latin typeface="Abadi MT Condensed Extra Bold" panose="020B0306030101010103" pitchFamily="34" charset="77"/>
              </a:rPr>
              <a:t>, A. Fouad, M. </a:t>
            </a:r>
            <a:r>
              <a:rPr lang="fr-FR" b="1" dirty="0" err="1">
                <a:latin typeface="Abadi MT Condensed Extra Bold" panose="020B0306030101010103" pitchFamily="34" charset="77"/>
              </a:rPr>
              <a:t>Bourrous</a:t>
            </a:r>
            <a:r>
              <a:rPr lang="fr-FR" b="1" dirty="0">
                <a:latin typeface="Abadi MT Condensed Extra Bold" panose="020B0306030101010103" pitchFamily="34" charset="77"/>
              </a:rPr>
              <a:t>, N. </a:t>
            </a:r>
            <a:r>
              <a:rPr lang="fr-FR" b="1" dirty="0" err="1">
                <a:latin typeface="Abadi MT Condensed Extra Bold" panose="020B0306030101010103" pitchFamily="34" charset="77"/>
              </a:rPr>
              <a:t>Soraa</a:t>
            </a:r>
            <a:r>
              <a:rPr lang="fr-FR" sz="1100" b="1" dirty="0">
                <a:solidFill>
                  <a:srgbClr val="007FAA"/>
                </a:solidFill>
                <a:latin typeface="Abadi MT Condensed Extra Bold" panose="020B0306030101010103" pitchFamily="34" charset="77"/>
              </a:rPr>
              <a:t> </a:t>
            </a:r>
            <a:endParaRPr lang="fr-FR" b="1" dirty="0">
              <a:latin typeface="Abadi MT Condensed Extra Bold" panose="020B03060301010101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AAC93-B7CF-D570-80D0-D6AF272FD1FE}"/>
              </a:ext>
            </a:extLst>
          </p:cNvPr>
          <p:cNvSpPr/>
          <p:nvPr/>
        </p:nvSpPr>
        <p:spPr>
          <a:xfrm>
            <a:off x="6849934" y="3191939"/>
            <a:ext cx="1918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Abadi MT Condensed Extra Bold" panose="020B0306030101010103" pitchFamily="34" charset="77"/>
              </a:rPr>
              <a:t>Journal de pédiatrie et de puériculture (2018) </a:t>
            </a:r>
          </a:p>
        </p:txBody>
      </p:sp>
    </p:spTree>
    <p:extLst>
      <p:ext uri="{BB962C8B-B14F-4D97-AF65-F5344CB8AC3E}">
        <p14:creationId xmlns:p14="http://schemas.microsoft.com/office/powerpoint/2010/main" val="321262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02851DF-970B-5CAA-91F3-5608ED97B8E4}"/>
              </a:ext>
            </a:extLst>
          </p:cNvPr>
          <p:cNvSpPr txBox="1"/>
          <p:nvPr/>
        </p:nvSpPr>
        <p:spPr>
          <a:xfrm>
            <a:off x="1207479" y="4595446"/>
            <a:ext cx="6646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Mettre plutôt la diapositive de </a:t>
            </a:r>
            <a:r>
              <a:rPr lang="fr-FR" sz="3200" b="1" dirty="0" err="1">
                <a:solidFill>
                  <a:srgbClr val="FF0000"/>
                </a:solidFill>
              </a:rPr>
              <a:t>decouverte</a:t>
            </a:r>
            <a:r>
              <a:rPr lang="fr-FR" sz="3200" b="1" dirty="0">
                <a:solidFill>
                  <a:srgbClr val="FF0000"/>
                </a:solidFill>
              </a:rPr>
              <a:t> des antibiotiques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648131-666E-12E3-C45E-31FB431C4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8" t="5414" r="4488" b="13766"/>
          <a:stretch/>
        </p:blipFill>
        <p:spPr>
          <a:xfrm>
            <a:off x="612649" y="1852244"/>
            <a:ext cx="7918704" cy="453683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E5ABC85-A884-E69A-3601-DD3065264AFD}"/>
              </a:ext>
            </a:extLst>
          </p:cNvPr>
          <p:cNvSpPr txBox="1">
            <a:spLocks/>
          </p:cNvSpPr>
          <p:nvPr/>
        </p:nvSpPr>
        <p:spPr>
          <a:xfrm>
            <a:off x="323852" y="117233"/>
            <a:ext cx="7886700" cy="7502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Problématique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AFF11B-0694-1DB9-35DA-6A2C68B55576}"/>
              </a:ext>
            </a:extLst>
          </p:cNvPr>
          <p:cNvSpPr txBox="1"/>
          <p:nvPr/>
        </p:nvSpPr>
        <p:spPr>
          <a:xfrm>
            <a:off x="574434" y="1101970"/>
            <a:ext cx="696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badi MT Condensed Extra Bold" panose="020B0306030101010103" pitchFamily="34" charset="77"/>
              </a:rPr>
              <a:t>Antibiotiques: un siècle de découverte </a:t>
            </a:r>
          </a:p>
        </p:txBody>
      </p:sp>
    </p:spTree>
    <p:extLst>
      <p:ext uri="{BB962C8B-B14F-4D97-AF65-F5344CB8AC3E}">
        <p14:creationId xmlns:p14="http://schemas.microsoft.com/office/powerpoint/2010/main" val="208844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80207CD-44FD-831B-15FC-2566D78EA52E}"/>
              </a:ext>
            </a:extLst>
          </p:cNvPr>
          <p:cNvSpPr txBox="1"/>
          <p:nvPr/>
        </p:nvSpPr>
        <p:spPr>
          <a:xfrm>
            <a:off x="445478" y="2227383"/>
            <a:ext cx="240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C00000"/>
                </a:solidFill>
                <a:latin typeface="Abadi MT Condensed Extra Bold" panose="020B0306030101010103" pitchFamily="34" charset="77"/>
              </a:rPr>
              <a:t>Djibril </a:t>
            </a:r>
            <a:r>
              <a:rPr lang="fr-FR" sz="1600" b="1" i="1" dirty="0" err="1">
                <a:solidFill>
                  <a:srgbClr val="C00000"/>
                </a:solidFill>
                <a:latin typeface="Abadi MT Condensed Extra Bold" panose="020B0306030101010103" pitchFamily="34" charset="77"/>
              </a:rPr>
              <a:t>Boiro</a:t>
            </a:r>
            <a:r>
              <a:rPr lang="fr-FR" sz="1600" b="1" i="1" dirty="0">
                <a:solidFill>
                  <a:srgbClr val="C00000"/>
                </a:solidFill>
                <a:latin typeface="Abadi MT Condensed Extra Bold" panose="020B0306030101010103" pitchFamily="34" charset="77"/>
              </a:rPr>
              <a:t> et al.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319833-0687-94D3-451E-F836A51D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9" y="121044"/>
            <a:ext cx="8527186" cy="203458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2F31BB3-A210-FFD4-A1C5-C7C509E5E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09" y="2970330"/>
            <a:ext cx="4648788" cy="2927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5D33E9-69B0-2FA6-B071-E514A0E9A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4"/>
          <a:stretch/>
        </p:blipFill>
        <p:spPr>
          <a:xfrm>
            <a:off x="319373" y="3134453"/>
            <a:ext cx="3457350" cy="30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3FF536-EF61-FC03-0010-A67BB040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62282"/>
            <a:ext cx="8572500" cy="4749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704C3DE-9762-95AB-D4C8-A5EA5FF3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5" y="90856"/>
            <a:ext cx="6858001" cy="13656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6CCD58-50B3-01EC-3382-4C399C0ECB5D}"/>
              </a:ext>
            </a:extLst>
          </p:cNvPr>
          <p:cNvSpPr txBox="1"/>
          <p:nvPr/>
        </p:nvSpPr>
        <p:spPr>
          <a:xfrm>
            <a:off x="398586" y="1603105"/>
            <a:ext cx="2145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rgbClr val="C00000"/>
                </a:solidFill>
                <a:latin typeface="Abadi MT Condensed Light" panose="020B03060301010101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Nienke N Hagedoorn</a:t>
            </a:r>
            <a:endParaRPr lang="fr-FR" sz="1400" b="1" i="1" dirty="0">
              <a:solidFill>
                <a:srgbClr val="C00000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584AAA-293F-6F58-9EA2-F9BF86063EC2}"/>
              </a:ext>
            </a:extLst>
          </p:cNvPr>
          <p:cNvSpPr txBox="1"/>
          <p:nvPr/>
        </p:nvSpPr>
        <p:spPr>
          <a:xfrm>
            <a:off x="6893171" y="1511500"/>
            <a:ext cx="1852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b="1" i="1" dirty="0" err="1">
                <a:solidFill>
                  <a:srgbClr val="C00000"/>
                </a:solidFill>
                <a:latin typeface="Abadi MT Condensed Light" panose="020B0306030101010103" pitchFamily="34" charset="77"/>
              </a:rPr>
              <a:t>PLoS</a:t>
            </a:r>
            <a:r>
              <a:rPr lang="fr-FR" sz="1400" b="1" i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 Med</a:t>
            </a:r>
            <a:r>
              <a:rPr lang="fr-FR" sz="1400" b="1" i="1" cap="small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.</a:t>
            </a:r>
            <a:r>
              <a:rPr lang="fr-FR" sz="1400" b="1" i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 2020</a:t>
            </a:r>
          </a:p>
        </p:txBody>
      </p:sp>
    </p:spTree>
    <p:extLst>
      <p:ext uri="{BB962C8B-B14F-4D97-AF65-F5344CB8AC3E}">
        <p14:creationId xmlns:p14="http://schemas.microsoft.com/office/powerpoint/2010/main" val="331157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4533E59-C005-A14A-BCB5-597EBCDA5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096" y="165836"/>
            <a:ext cx="7490340" cy="95958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Quel antibiotique utiliser?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ECBB4C-1230-82FB-A9CD-FCB285F80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" t="12844" r="1648" b="3775"/>
          <a:stretch/>
        </p:blipFill>
        <p:spPr>
          <a:xfrm>
            <a:off x="504095" y="1514846"/>
            <a:ext cx="7490340" cy="3795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228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7161237-B6F1-134B-EEB8-40739CEBBE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129" y="48608"/>
            <a:ext cx="7886700" cy="10435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Quel antibiotique utiliser?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2130" y="1201844"/>
            <a:ext cx="8714641" cy="51872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</a:rPr>
              <a:t>Pari microbiologique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</a:endParaRPr>
          </a:p>
          <a:p>
            <a:pPr lvl="1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Sites de l’infection</a:t>
            </a:r>
          </a:p>
          <a:p>
            <a:pPr lvl="2"/>
            <a:r>
              <a:rPr lang="fr-FR" sz="2800" dirty="0">
                <a:latin typeface="Abadi MT Condensed Light" panose="020B0306030101010103" pitchFamily="34" charset="77"/>
              </a:rPr>
              <a:t>Peau : Staphylocoques, streptocoques </a:t>
            </a:r>
          </a:p>
          <a:p>
            <a:pPr lvl="2"/>
            <a:r>
              <a:rPr lang="fr-FR" sz="2800" dirty="0">
                <a:latin typeface="Abadi MT Condensed Light" panose="020B0306030101010103" pitchFamily="34" charset="77"/>
              </a:rPr>
              <a:t>Tube digestif : Entérobactéries, Entérocoques, Anaérobies </a:t>
            </a:r>
          </a:p>
          <a:p>
            <a:pPr lvl="2"/>
            <a:r>
              <a:rPr lang="fr-FR" sz="2800" dirty="0">
                <a:latin typeface="Abadi MT Condensed Light" panose="020B0306030101010103" pitchFamily="34" charset="77"/>
              </a:rPr>
              <a:t>Poumons: Pneumocoques, </a:t>
            </a:r>
            <a:r>
              <a:rPr lang="fr-FR" sz="2800" i="1" dirty="0">
                <a:latin typeface="Abadi MT Condensed Light" panose="020B0306030101010103" pitchFamily="34" charset="77"/>
              </a:rPr>
              <a:t>Klebsiella </a:t>
            </a:r>
            <a:r>
              <a:rPr lang="fr-FR" sz="2800" i="1" dirty="0" err="1">
                <a:latin typeface="Abadi MT Condensed Light" panose="020B0306030101010103" pitchFamily="34" charset="77"/>
              </a:rPr>
              <a:t>pneumoniae</a:t>
            </a:r>
            <a:r>
              <a:rPr lang="fr-FR" sz="2800" i="1" dirty="0">
                <a:latin typeface="Abadi MT Condensed Light" panose="020B0306030101010103" pitchFamily="34" charset="77"/>
              </a:rPr>
              <a:t> </a:t>
            </a:r>
          </a:p>
          <a:p>
            <a:pPr marL="685800" lvl="2" indent="0">
              <a:buNone/>
            </a:pPr>
            <a:endParaRPr lang="fr-FR" sz="2800" dirty="0">
              <a:latin typeface="Abadi MT Condensed Light" panose="020B0306030101010103" pitchFamily="34" charset="77"/>
            </a:endParaRPr>
          </a:p>
          <a:p>
            <a:pPr lvl="1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Terrain: </a:t>
            </a:r>
          </a:p>
          <a:p>
            <a:pPr lvl="2"/>
            <a:r>
              <a:rPr lang="fr-FR" sz="2800" dirty="0">
                <a:latin typeface="Abadi MT Condensed Light" panose="020B0306030101010103" pitchFamily="34" charset="77"/>
              </a:rPr>
              <a:t>Immunodépression : Pneumocoques, Mycobactéries, Staphylocoques)</a:t>
            </a:r>
          </a:p>
          <a:p>
            <a:pPr marL="685800" lvl="2" indent="0">
              <a:buNone/>
            </a:pPr>
            <a:endParaRPr lang="fr-FR" sz="2800" dirty="0">
              <a:latin typeface="Abadi MT Condensed Light" panose="020B0306030101010103" pitchFamily="34" charset="77"/>
            </a:endParaRPr>
          </a:p>
          <a:p>
            <a:pPr lvl="1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Activité antibactérienne: </a:t>
            </a:r>
            <a:r>
              <a:rPr lang="fr-FR" sz="2800" dirty="0">
                <a:latin typeface="Abadi MT Condensed Light" panose="020B0306030101010103" pitchFamily="34" charset="77"/>
              </a:rPr>
              <a:t>sensibilité, résistance</a:t>
            </a:r>
          </a:p>
          <a:p>
            <a:pPr lvl="1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</a:endParaRPr>
          </a:p>
          <a:p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0C539E-19D1-41FD-9A34-1470F95B2CE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94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954BE50-E84A-7D4E-31E6-26F9AB5C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617"/>
            <a:ext cx="7886700" cy="93784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Quel antibiotique utiliser?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415" y="973018"/>
            <a:ext cx="8522678" cy="5662244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 b="1" dirty="0">
                <a:latin typeface="Abadi MT Condensed Extra Bold" panose="020B0306030101010103" pitchFamily="34" charset="77"/>
              </a:rPr>
              <a:t>En cas d’état fébrile sans diagnostic clinique précis, </a:t>
            </a:r>
            <a:r>
              <a:rPr lang="fr-FR" sz="2600" b="1" dirty="0">
                <a:latin typeface="Abadi MT Condensed Light" panose="020B0306030101010103" pitchFamily="34" charset="77"/>
              </a:rPr>
              <a:t>A</a:t>
            </a:r>
            <a:r>
              <a:rPr lang="fr-FR" sz="2600" dirty="0">
                <a:latin typeface="Abadi MT Condensed Light" panose="020B0306030101010103" pitchFamily="34" charset="77"/>
              </a:rPr>
              <a:t>ntibiothérapie si signes de gravité ou terrain fragile</a:t>
            </a:r>
          </a:p>
          <a:p>
            <a:pPr>
              <a:lnSpc>
                <a:spcPct val="150000"/>
              </a:lnSpc>
              <a:defRPr/>
            </a:pPr>
            <a:r>
              <a:rPr lang="fr-FR" sz="2800" b="1" dirty="0">
                <a:latin typeface="Abadi MT Condensed Extra Bold" panose="020B0306030101010103" pitchFamily="34" charset="77"/>
              </a:rPr>
              <a:t>Dans les infections graves (états sévères ou sujets fragiles), </a:t>
            </a:r>
            <a:r>
              <a:rPr lang="fr-FR" sz="2600" b="1" dirty="0">
                <a:latin typeface="Abadi MT Condensed Light" panose="020B0306030101010103" pitchFamily="34" charset="77"/>
              </a:rPr>
              <a:t>P</a:t>
            </a:r>
            <a:r>
              <a:rPr lang="fr-FR" sz="2600" dirty="0">
                <a:latin typeface="Abadi MT Condensed Light" panose="020B0306030101010103" pitchFamily="34" charset="77"/>
              </a:rPr>
              <a:t>rivilégier efficacité et utiliser volontiers antibiotiques bactéricides et à large spectre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badi MT Condensed Extra Bold" panose="020B0306030101010103" pitchFamily="34" charset="77"/>
                <a:ea typeface="ＭＳ Ｐゴシック" pitchFamily="-96" charset="-128"/>
                <a:cs typeface="Arial" panose="020B0604020202020204" pitchFamily="34" charset="0"/>
              </a:rPr>
              <a:t>Association?</a:t>
            </a:r>
            <a:r>
              <a:rPr lang="fr-FR" sz="2800" b="1" dirty="0">
                <a:latin typeface="Abadi MT Condensed Extra Bold" panose="020B0306030101010103" pitchFamily="34" charset="77"/>
                <a:ea typeface="ＭＳ Ｐゴシック" pitchFamily="-96" charset="-128"/>
                <a:cs typeface="Arial" panose="020B0604020202020204" pitchFamily="34" charset="0"/>
              </a:rPr>
              <a:t> </a:t>
            </a:r>
            <a:r>
              <a:rPr lang="fr-FR" sz="2600" dirty="0">
                <a:latin typeface="Abadi MT Condensed Light" panose="020B0306030101010103" pitchFamily="34" charset="77"/>
                <a:ea typeface="ＭＳ Ｐゴシック" pitchFamily="-96" charset="-128"/>
                <a:cs typeface="Arial" panose="020B0604020202020204" pitchFamily="34" charset="0"/>
              </a:rPr>
              <a:t>Pas de consensus sur bénéfice association Vs monothérapie à l ’exception de pathologies spécifiques (Endocardite infectieuse, neutropéniques, infections osseuses….) Mais présence d’un rationnel fort lors de sepsis sévère ou choc septique.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fr-FR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fr-FR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B31B3E-FEE2-4C32-B415-1A99DCF2819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79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DBF773C-974E-6704-26FE-11D4B1EB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0" y="341681"/>
            <a:ext cx="7886700" cy="87752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Faut-il faire un prélèvement?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6589"/>
            <a:ext cx="9144000" cy="512332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2800" b="1" dirty="0">
                <a:latin typeface="Abadi MT Condensed Extra Bold" panose="020B0306030101010103" pitchFamily="34" charset="77"/>
              </a:rPr>
              <a:t>Nécessaire</a:t>
            </a:r>
          </a:p>
          <a:p>
            <a:pPr marL="685800" lvl="2" indent="0">
              <a:lnSpc>
                <a:spcPct val="150000"/>
              </a:lnSpc>
              <a:buNone/>
              <a:defRPr/>
            </a:pPr>
            <a:r>
              <a:rPr lang="fr-FR" sz="2400" dirty="0">
                <a:latin typeface="Abadi MT Condensed Light" panose="020B0306030101010103" pitchFamily="34" charset="77"/>
              </a:rPr>
              <a:t>- Infections sévères sauf purpura </a:t>
            </a:r>
            <a:r>
              <a:rPr lang="fr-FR" sz="2400" dirty="0" err="1">
                <a:latin typeface="Abadi MT Condensed Light" panose="020B0306030101010103" pitchFamily="34" charset="77"/>
              </a:rPr>
              <a:t>fulminans</a:t>
            </a:r>
            <a:endParaRPr lang="fr-FR" sz="2400" dirty="0">
              <a:latin typeface="Abadi MT Condensed Light" panose="020B0306030101010103" pitchFamily="34" charset="77"/>
            </a:endParaRPr>
          </a:p>
          <a:p>
            <a:pPr marL="685800" lvl="2" indent="0">
              <a:lnSpc>
                <a:spcPct val="150000"/>
              </a:lnSpc>
              <a:buNone/>
              <a:defRPr/>
            </a:pPr>
            <a:r>
              <a:rPr lang="fr-FR" sz="2400" dirty="0">
                <a:latin typeface="Abadi MT Condensed Light" panose="020B0306030101010103" pitchFamily="34" charset="77"/>
              </a:rPr>
              <a:t>- Bactéries variables  à sensibilité inconstante aux  AB</a:t>
            </a:r>
          </a:p>
          <a:p>
            <a:pPr marL="685800" lvl="2" indent="0">
              <a:buNone/>
              <a:defRPr/>
            </a:pPr>
            <a:endParaRPr lang="fr-FR" sz="2400" dirty="0">
              <a:latin typeface="Abadi MT Condensed Light" panose="020B0306030101010103" pitchFamily="34" charset="77"/>
            </a:endParaRPr>
          </a:p>
          <a:p>
            <a:pPr>
              <a:defRPr/>
            </a:pPr>
            <a:r>
              <a:rPr lang="fr-FR" sz="2800" b="1" dirty="0">
                <a:latin typeface="Abadi MT Condensed Extra Bold" panose="020B0306030101010103" pitchFamily="34" charset="77"/>
              </a:rPr>
              <a:t>Superflu</a:t>
            </a:r>
          </a:p>
          <a:p>
            <a:pPr marL="685800" lvl="2" indent="0">
              <a:lnSpc>
                <a:spcPct val="150000"/>
              </a:lnSpc>
              <a:buNone/>
              <a:defRPr/>
            </a:pPr>
            <a:r>
              <a:rPr lang="fr-FR" sz="2400" dirty="0">
                <a:latin typeface="Abadi MT Condensed Light" panose="020B0306030101010103" pitchFamily="34" charset="77"/>
              </a:rPr>
              <a:t>- Infections connues : 1</a:t>
            </a:r>
            <a:r>
              <a:rPr lang="fr-FR" sz="2400" baseline="30000" dirty="0">
                <a:latin typeface="Abadi MT Condensed Light" panose="020B0306030101010103" pitchFamily="34" charset="77"/>
              </a:rPr>
              <a:t>er</a:t>
            </a:r>
            <a:r>
              <a:rPr lang="fr-FR" sz="2400" dirty="0">
                <a:latin typeface="Abadi MT Condensed Light" panose="020B0306030101010103" pitchFamily="34" charset="77"/>
              </a:rPr>
              <a:t> épisode cystite, </a:t>
            </a:r>
            <a:r>
              <a:rPr lang="fr-FR" sz="2400" dirty="0" err="1">
                <a:latin typeface="Abadi MT Condensed Light" panose="020B0306030101010103" pitchFamily="34" charset="77"/>
              </a:rPr>
              <a:t>dermo</a:t>
            </a:r>
            <a:r>
              <a:rPr lang="fr-FR" sz="2400" dirty="0">
                <a:latin typeface="Abadi MT Condensed Light" panose="020B0306030101010103" pitchFamily="34" charset="77"/>
              </a:rPr>
              <a:t>-hypodermite bactérienne aiguë non nécrosante, </a:t>
            </a:r>
            <a:r>
              <a:rPr lang="mr-IN" sz="2400" dirty="0">
                <a:latin typeface="Abadi MT Condensed Light" panose="020B0306030101010103" pitchFamily="34" charset="77"/>
              </a:rPr>
              <a:t>…</a:t>
            </a:r>
            <a:r>
              <a:rPr lang="fr-FR" sz="2400" dirty="0">
                <a:latin typeface="Abadi MT Condensed Light" panose="020B0306030101010103" pitchFamily="34" charset="77"/>
              </a:rPr>
              <a:t> </a:t>
            </a:r>
          </a:p>
          <a:p>
            <a:pPr marL="685800" lvl="2" indent="0">
              <a:lnSpc>
                <a:spcPct val="150000"/>
              </a:lnSpc>
              <a:buNone/>
              <a:defRPr/>
            </a:pPr>
            <a:r>
              <a:rPr lang="fr-FR" sz="2400" dirty="0">
                <a:latin typeface="Abadi MT Condensed Light" panose="020B0306030101010103" pitchFamily="34" charset="77"/>
              </a:rPr>
              <a:t>- Sensibilité des bactéries aux  ABT documentée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B31B3E-FEE2-4C32-B415-1A99DCF2819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314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9DCA40D7-B222-B8C7-8EB3-C66DD538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836"/>
            <a:ext cx="7886700" cy="515202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Faut-il faire un prélèvement?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DF9FB-989F-807D-08D5-DBF366D9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43356"/>
            <a:ext cx="9061938" cy="564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</a:rPr>
              <a:t>Biomarqueurs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fr-FR" sz="2800" b="1" dirty="0">
                <a:latin typeface="Abadi MT Condensed Extra Bold" panose="020B0306030101010103" pitchFamily="34" charset="77"/>
              </a:rPr>
              <a:t>CRP 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badi MT Condensed Light" panose="020B0306030101010103" pitchFamily="34" charset="77"/>
              </a:rPr>
              <a:t>- largement utilisée dans le diagnostic et le suivi thérapeutique des infections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fr-FR" sz="2400" dirty="0">
                <a:latin typeface="Abadi MT Condensed Light" panose="020B0306030101010103" pitchFamily="34" charset="77"/>
              </a:rPr>
              <a:t>- grande sensibilité mais manque de spécificité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fr-FR" sz="2400" dirty="0">
                <a:latin typeface="Abadi MT Condensed Light" panose="020B0306030101010103" pitchFamily="34" charset="77"/>
              </a:rPr>
              <a:t>- intérêt en médecine d’urgence très limité</a:t>
            </a:r>
          </a:p>
          <a:p>
            <a:pPr>
              <a:lnSpc>
                <a:spcPct val="150000"/>
              </a:lnSpc>
            </a:pPr>
            <a:r>
              <a:rPr lang="fr-FR" sz="2800" b="1" dirty="0">
                <a:latin typeface="Abadi MT Condensed Extra Bold" panose="020B0306030101010103" pitchFamily="34" charset="77"/>
              </a:rPr>
              <a:t>PCT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fr-FR" sz="2400" dirty="0">
                <a:latin typeface="Abadi MT Condensed Light" panose="020B0306030101010103" pitchFamily="34" charset="77"/>
              </a:rPr>
              <a:t>- marqueur plus pertinent pour diagnostic aux urgences.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fr-FR" sz="2400" dirty="0">
                <a:latin typeface="Abadi MT Condensed Light" panose="020B0306030101010103" pitchFamily="34" charset="77"/>
              </a:rPr>
              <a:t>- sensibilité comparable ou légèrement inférieure à celle de la PCR mais meilleure spécificité</a:t>
            </a:r>
          </a:p>
        </p:txBody>
      </p:sp>
    </p:spTree>
    <p:extLst>
      <p:ext uri="{BB962C8B-B14F-4D97-AF65-F5344CB8AC3E}">
        <p14:creationId xmlns:p14="http://schemas.microsoft.com/office/powerpoint/2010/main" val="2602412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26"/>
            <a:ext cx="931545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260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B3933C4-C9DC-EA54-8F49-E694A1B3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54" y="365128"/>
            <a:ext cx="7624396" cy="643059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Faut-il faire un prélèvement?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520" y="1606587"/>
            <a:ext cx="4359480" cy="515762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0" indent="0" defTabSz="914400">
              <a:spcBef>
                <a:spcPct val="0"/>
              </a:spcBef>
              <a:buNone/>
              <a:defRPr/>
            </a:pPr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</a:rPr>
              <a:t>Tests Diagnostic Rapide </a:t>
            </a:r>
            <a:endParaRPr lang="fr-FR" sz="2200" b="1" dirty="0">
              <a:latin typeface="Abadi MT Condensed Extra Bold" panose="020B0306030101010103" pitchFamily="34" charset="77"/>
            </a:endParaRPr>
          </a:p>
          <a:p>
            <a:r>
              <a:rPr lang="fr-FR" sz="2400" b="1" dirty="0">
                <a:latin typeface="Abadi MT Condensed Extra Bold" panose="020B0306030101010103" pitchFamily="34" charset="77"/>
              </a:rPr>
              <a:t>Faciles a utiliser pour la plupart </a:t>
            </a:r>
          </a:p>
          <a:p>
            <a:r>
              <a:rPr lang="fr-FR" sz="2400" b="1" dirty="0">
                <a:latin typeface="Abadi MT Condensed Extra Bold" panose="020B0306030101010103" pitchFamily="34" charset="77"/>
              </a:rPr>
              <a:t>Résultats rapides(5min a 4h) </a:t>
            </a:r>
          </a:p>
          <a:p>
            <a:pPr lvl="1"/>
            <a:r>
              <a:rPr lang="fr-FR" sz="2000" dirty="0">
                <a:latin typeface="Abadi MT Condensed Light" panose="020B0306030101010103" pitchFamily="34" charset="77"/>
              </a:rPr>
              <a:t>Identification des microorganismes </a:t>
            </a:r>
          </a:p>
          <a:p>
            <a:pPr lvl="1"/>
            <a:r>
              <a:rPr lang="fr-FR" sz="2000" dirty="0">
                <a:latin typeface="Abadi MT Condensed Light" panose="020B0306030101010103" pitchFamily="34" charset="77"/>
              </a:rPr>
              <a:t>Résistance aux antibiotiques</a:t>
            </a:r>
          </a:p>
          <a:p>
            <a:pPr lvl="1"/>
            <a:r>
              <a:rPr lang="fr-FR" sz="2000" dirty="0">
                <a:latin typeface="Abadi MT Condensed Light" panose="020B0306030101010103" pitchFamily="34" charset="77"/>
              </a:rPr>
              <a:t>Virulence (Toxine) </a:t>
            </a:r>
          </a:p>
          <a:p>
            <a:r>
              <a:rPr lang="fr-FR" sz="2400" b="1" dirty="0">
                <a:latin typeface="Abadi MT Condensed Extra Bold" panose="020B0306030101010103" pitchFamily="34" charset="77"/>
              </a:rPr>
              <a:t>Meilleure prise en charge ?</a:t>
            </a:r>
          </a:p>
          <a:p>
            <a:pPr lvl="1"/>
            <a:r>
              <a:rPr lang="fr-FR" sz="2000" dirty="0">
                <a:latin typeface="Abadi MT Condensed Light" panose="020B0306030101010103" pitchFamily="34" charset="77"/>
              </a:rPr>
              <a:t>Antibiothérapie ciblée et adaptée </a:t>
            </a:r>
          </a:p>
          <a:p>
            <a:pPr lvl="1"/>
            <a:r>
              <a:rPr lang="fr-FR" sz="2000" dirty="0">
                <a:latin typeface="Abadi MT Condensed Light" panose="020B0306030101010103" pitchFamily="34" charset="77"/>
              </a:rPr>
              <a:t> Isolement (BMR, IST, ...) </a:t>
            </a:r>
            <a:endParaRPr lang="fr-FR" sz="2400" dirty="0">
              <a:latin typeface="Abadi MT Condensed Light" panose="020B0306030101010103" pitchFamily="34" charset="77"/>
            </a:endParaRPr>
          </a:p>
          <a:p>
            <a:r>
              <a:rPr lang="fr-FR" sz="2400" b="1" dirty="0">
                <a:latin typeface="Abadi MT Condensed Extra Bold" panose="020B0306030101010103" pitchFamily="34" charset="77"/>
              </a:rPr>
              <a:t>Mais connaître les limites des tests+++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26D33A-07F6-0E81-7618-D6C2D1DB0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5" t="27415" b="12975"/>
          <a:stretch/>
        </p:blipFill>
        <p:spPr>
          <a:xfrm>
            <a:off x="4817658" y="2063255"/>
            <a:ext cx="4359480" cy="37162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ABCED2-4894-1609-AB25-8AD25803E0EF}"/>
              </a:ext>
            </a:extLst>
          </p:cNvPr>
          <p:cNvSpPr txBox="1"/>
          <p:nvPr/>
        </p:nvSpPr>
        <p:spPr>
          <a:xfrm>
            <a:off x="5334002" y="1512278"/>
            <a:ext cx="3012831" cy="43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</a:rPr>
              <a:t>Exemple: TDR Angine</a:t>
            </a:r>
          </a:p>
        </p:txBody>
      </p:sp>
    </p:spTree>
    <p:extLst>
      <p:ext uri="{BB962C8B-B14F-4D97-AF65-F5344CB8AC3E}">
        <p14:creationId xmlns:p14="http://schemas.microsoft.com/office/powerpoint/2010/main" val="2324767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4D0C3-88A6-7E6F-F510-607340FB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134818"/>
            <a:ext cx="8921262" cy="7209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  <a:ea typeface="+mn-ea"/>
                <a:cs typeface="+mn-cs"/>
              </a:rPr>
              <a:t>Apport des nouveaux tests de diagnostic microbiologique dans le bon usage des anti-infectieux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2E33B5-C433-7B6D-1C7A-E8C94AA9C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" t="5059" r="733" b="7679"/>
          <a:stretch/>
        </p:blipFill>
        <p:spPr>
          <a:xfrm>
            <a:off x="257908" y="1036389"/>
            <a:ext cx="8510954" cy="56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39136" r="8755" b="1324"/>
          <a:stretch/>
        </p:blipFill>
        <p:spPr>
          <a:xfrm>
            <a:off x="643332" y="2133594"/>
            <a:ext cx="8191940" cy="4243754"/>
          </a:xfrm>
        </p:spPr>
      </p:pic>
      <p:sp>
        <p:nvSpPr>
          <p:cNvPr id="3" name="ZoneTexte 2"/>
          <p:cNvSpPr txBox="1"/>
          <p:nvPr/>
        </p:nvSpPr>
        <p:spPr>
          <a:xfrm>
            <a:off x="3610040" y="6406729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  <a:latin typeface="Abadi MT Condensed Extra Bold" panose="020B0306030101010103" pitchFamily="34" charset="77"/>
                <a:ea typeface="Arial" charset="0"/>
                <a:cs typeface="Arial" charset="0"/>
              </a:rPr>
              <a:t>Jim O’Neill, 2016</a:t>
            </a:r>
            <a:endParaRPr lang="fr-FR" sz="2000" b="1" dirty="0">
              <a:latin typeface="Abadi MT Condensed Extra Bold" panose="020B0306030101010103" pitchFamily="34" charset="77"/>
              <a:ea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6862" y="1112150"/>
            <a:ext cx="8557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060"/>
                </a:solidFill>
                <a:latin typeface="Abadi MT Condensed Extra Bold" panose="020B0306030101010103" pitchFamily="34" charset="77"/>
                <a:ea typeface="Arial" charset="0"/>
                <a:cs typeface="Arial" charset="0"/>
              </a:rPr>
              <a:t>RAM: Un problème mondial de santé publique, Une menace, Un tsunami silencieux !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882C2A8-07D1-399B-1A8F-66E94CBF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60329"/>
            <a:ext cx="7886700" cy="105761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284251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DAED20-5D80-F943-A114-080568D2D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"/>
          <a:stretch/>
        </p:blipFill>
        <p:spPr>
          <a:xfrm>
            <a:off x="2202340" y="1797568"/>
            <a:ext cx="5098575" cy="4413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566045-9E5E-1B42-B492-473D58AB7DD3}"/>
              </a:ext>
            </a:extLst>
          </p:cNvPr>
          <p:cNvSpPr/>
          <p:nvPr/>
        </p:nvSpPr>
        <p:spPr>
          <a:xfrm>
            <a:off x="1377390" y="6258488"/>
            <a:ext cx="6180881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latin typeface="AdvOT9d0303c0.B"/>
              </a:rPr>
              <a:t>Rules</a:t>
            </a:r>
            <a:r>
              <a:rPr lang="fr-FR" sz="1200" dirty="0">
                <a:latin typeface="AdvOT9d0303c0.B"/>
              </a:rPr>
              <a:t> of anti-infection </a:t>
            </a:r>
            <a:r>
              <a:rPr lang="fr-FR" sz="1200" dirty="0" err="1">
                <a:latin typeface="AdvOT9d0303c0.B"/>
              </a:rPr>
              <a:t>therapy</a:t>
            </a:r>
            <a:r>
              <a:rPr lang="fr-FR" sz="1200" dirty="0">
                <a:latin typeface="AdvOT9d0303c0.B"/>
              </a:rPr>
              <a:t> for sepsis and </a:t>
            </a:r>
            <a:r>
              <a:rPr lang="fr-FR" sz="1200" dirty="0" err="1">
                <a:latin typeface="AdvOT9d0303c0.B"/>
              </a:rPr>
              <a:t>septic</a:t>
            </a:r>
            <a:r>
              <a:rPr lang="fr-FR" sz="1200" dirty="0">
                <a:latin typeface="AdvOT9d0303c0.B"/>
              </a:rPr>
              <a:t> </a:t>
            </a:r>
            <a:r>
              <a:rPr lang="fr-FR" sz="1200" dirty="0" err="1">
                <a:latin typeface="AdvOT9d0303c0.B"/>
              </a:rPr>
              <a:t>shock</a:t>
            </a:r>
            <a:r>
              <a:rPr lang="fr-FR" sz="1200" dirty="0">
                <a:latin typeface="AdvOT9d0303c0.B"/>
              </a:rPr>
              <a:t> </a:t>
            </a:r>
            <a:endParaRPr lang="fr-FR" sz="675" dirty="0"/>
          </a:p>
          <a:p>
            <a:r>
              <a:rPr lang="fr-FR" sz="675" dirty="0">
                <a:latin typeface="AdvOT9d0303c0.B"/>
              </a:rPr>
              <a:t>Xiang Zhou, Long-Xiang Su, Jia-Hui Zhang, Da-Wei Liu, Yun Long </a:t>
            </a:r>
            <a:endParaRPr lang="fr-FR" sz="675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2799C37-1E4F-954F-BE06-3C5D24BD6EBB}"/>
              </a:ext>
            </a:extLst>
          </p:cNvPr>
          <p:cNvSpPr txBox="1">
            <a:spLocks/>
          </p:cNvSpPr>
          <p:nvPr/>
        </p:nvSpPr>
        <p:spPr>
          <a:xfrm>
            <a:off x="1174174" y="1057251"/>
            <a:ext cx="6795655" cy="5223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  <a:ea typeface="+mn-ea"/>
                <a:cs typeface="+mn-cs"/>
              </a:rPr>
              <a:t>Antibiothérapie des infections sévères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2681F5F-2675-C846-8638-AEB54AC05F8A}"/>
              </a:ext>
            </a:extLst>
          </p:cNvPr>
          <p:cNvSpPr/>
          <p:nvPr/>
        </p:nvSpPr>
        <p:spPr>
          <a:xfrm>
            <a:off x="5249011" y="1894745"/>
            <a:ext cx="1943099" cy="13979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1AF44C67-2633-625A-7BD5-754C2BB6897D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061938" cy="6106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Comment prescrire et administrer une antibiothérapie?</a:t>
            </a:r>
          </a:p>
        </p:txBody>
      </p:sp>
    </p:spTree>
    <p:extLst>
      <p:ext uri="{BB962C8B-B14F-4D97-AF65-F5344CB8AC3E}">
        <p14:creationId xmlns:p14="http://schemas.microsoft.com/office/powerpoint/2010/main" val="224011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10B7D8-E1BC-606E-FBC3-934F2C210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01" b="66325"/>
          <a:stretch/>
        </p:blipFill>
        <p:spPr>
          <a:xfrm>
            <a:off x="1" y="105509"/>
            <a:ext cx="9144000" cy="27302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F6A512-0B45-B2E4-E7BB-6E8A877AAC0A}"/>
              </a:ext>
            </a:extLst>
          </p:cNvPr>
          <p:cNvSpPr txBox="1"/>
          <p:nvPr/>
        </p:nvSpPr>
        <p:spPr>
          <a:xfrm>
            <a:off x="501892" y="3682142"/>
            <a:ext cx="786618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>
                <a:latin typeface="Abadi MT Condensed Extra Bold" panose="020B0306030101010103" pitchFamily="34" charset="77"/>
              </a:rPr>
              <a:t>Méthode: </a:t>
            </a:r>
            <a:r>
              <a:rPr lang="fr-FR" sz="2400" dirty="0">
                <a:latin typeface="Abadi MT Condensed Light" panose="020B0306030101010103" pitchFamily="34" charset="77"/>
              </a:rPr>
              <a:t>recherche documentaire</a:t>
            </a:r>
          </a:p>
          <a:p>
            <a:endParaRPr lang="fr-FR" sz="2400" b="1" dirty="0">
              <a:latin typeface="Abadi MT Condensed Extra Bold" panose="020B0306030101010103" pitchFamily="34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b="1" dirty="0">
                <a:latin typeface="Abadi MT Condensed Extra Bold" panose="020B0306030101010103" pitchFamily="34" charset="77"/>
              </a:rPr>
              <a:t>Conclusion: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badi MT Condensed Light" panose="020B0306030101010103" pitchFamily="34" charset="77"/>
              </a:rPr>
              <a:t>Administration rapide d'antibiotiques pour le choc septique et la méningite bactérienne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badi MT Condensed Light" panose="020B0306030101010103" pitchFamily="34" charset="77"/>
              </a:rPr>
              <a:t>Absence de preuve claire pour les syndromes infectieux moins graves.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9EAADE-C73D-8BBF-B992-6045492EA966}"/>
              </a:ext>
            </a:extLst>
          </p:cNvPr>
          <p:cNvSpPr txBox="1"/>
          <p:nvPr/>
        </p:nvSpPr>
        <p:spPr>
          <a:xfrm>
            <a:off x="4747846" y="2790092"/>
            <a:ext cx="32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rgbClr val="2196D1"/>
                </a:solidFill>
                <a:effectLst/>
                <a:latin typeface="AdvOT863180fb"/>
              </a:rPr>
              <a:t>Clinical</a:t>
            </a:r>
            <a:r>
              <a:rPr lang="fr-FR" sz="1200" dirty="0">
                <a:solidFill>
                  <a:srgbClr val="2196D1"/>
                </a:solidFill>
                <a:effectLst/>
                <a:latin typeface="AdvOT863180fb"/>
              </a:rPr>
              <a:t> </a:t>
            </a:r>
            <a:r>
              <a:rPr lang="fr-FR" sz="1200" dirty="0" err="1">
                <a:solidFill>
                  <a:srgbClr val="2196D1"/>
                </a:solidFill>
                <a:effectLst/>
                <a:latin typeface="AdvOT863180fb"/>
              </a:rPr>
              <a:t>Microbiology</a:t>
            </a:r>
            <a:r>
              <a:rPr lang="fr-FR" sz="1200" dirty="0">
                <a:solidFill>
                  <a:srgbClr val="2196D1"/>
                </a:solidFill>
                <a:effectLst/>
                <a:latin typeface="AdvOT863180fb"/>
              </a:rPr>
              <a:t> and Infection 27 (2021) 17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1939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7" y="984738"/>
            <a:ext cx="8893175" cy="58732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600" b="1" dirty="0">
                <a:latin typeface="Abadi MT Condensed Extra Bold" panose="020B0306030101010103" pitchFamily="34" charset="77"/>
              </a:rPr>
              <a:t>Posologie </a:t>
            </a:r>
            <a:r>
              <a:rPr lang="fr-FR" sz="2400" b="1" dirty="0">
                <a:latin typeface="Abadi MT Condensed Extra Bold" panose="020B0306030101010103" pitchFamily="34" charset="77"/>
              </a:rPr>
              <a:t>: </a:t>
            </a:r>
            <a:r>
              <a:rPr lang="fr-FR" sz="2400" dirty="0">
                <a:latin typeface="Abadi MT Condensed Light" panose="020B0306030101010103" pitchFamily="34" charset="77"/>
              </a:rPr>
              <a:t>Dose unitaire, Dose de charge</a:t>
            </a:r>
          </a:p>
          <a:p>
            <a:pPr>
              <a:lnSpc>
                <a:spcPct val="150000"/>
              </a:lnSpc>
              <a:defRPr/>
            </a:pPr>
            <a:r>
              <a:rPr lang="fr-FR" sz="2600" b="1" dirty="0">
                <a:latin typeface="Abadi MT Condensed Extra Bold" panose="020B0306030101010103" pitchFamily="34" charset="77"/>
              </a:rPr>
              <a:t>Voie administration </a:t>
            </a:r>
            <a:r>
              <a:rPr lang="fr-FR" sz="2400" b="1" dirty="0">
                <a:latin typeface="Abadi MT Condensed Extra Bold" panose="020B0306030101010103" pitchFamily="34" charset="77"/>
              </a:rPr>
              <a:t>: </a:t>
            </a:r>
            <a:r>
              <a:rPr lang="fr-FR" sz="2400" dirty="0">
                <a:latin typeface="Abadi MT Condensed Light" panose="020B0306030101010103" pitchFamily="34" charset="77"/>
              </a:rPr>
              <a:t>Veineuse surtou</a:t>
            </a:r>
            <a:r>
              <a:rPr lang="fr-FR" sz="2200" dirty="0">
                <a:latin typeface="Abadi MT Condensed Light" panose="020B0306030101010103" pitchFamily="34" charset="77"/>
              </a:rPr>
              <a:t>t  </a:t>
            </a:r>
          </a:p>
          <a:p>
            <a:pPr>
              <a:lnSpc>
                <a:spcPct val="150000"/>
              </a:lnSpc>
              <a:defRPr/>
            </a:pPr>
            <a:r>
              <a:rPr lang="fr-FR" sz="2600" b="1" dirty="0">
                <a:latin typeface="Abadi MT Condensed Extra Bold" panose="020B0306030101010103" pitchFamily="34" charset="77"/>
              </a:rPr>
              <a:t>Rythme d’administration :</a:t>
            </a:r>
            <a:r>
              <a:rPr lang="fr-FR" sz="2400" b="1" dirty="0">
                <a:latin typeface="Abadi MT Condensed Extra Bold" panose="020B0306030101010103" pitchFamily="34" charset="77"/>
              </a:rPr>
              <a:t>  </a:t>
            </a:r>
            <a:r>
              <a:rPr lang="fr-FR" sz="2400" dirty="0">
                <a:latin typeface="Abadi MT Condensed Light" panose="020B0306030101010103" pitchFamily="34" charset="77"/>
              </a:rPr>
              <a:t>½ vie,  temps dépendant ou concentration dépendant, effet post antibiotique </a:t>
            </a:r>
          </a:p>
          <a:p>
            <a:pPr>
              <a:lnSpc>
                <a:spcPct val="150000"/>
              </a:lnSpc>
              <a:defRPr/>
            </a:pPr>
            <a:r>
              <a:rPr lang="fr-FR" sz="2600" b="1" dirty="0">
                <a:latin typeface="Abadi MT Condensed Extra Bold" panose="020B0306030101010103" pitchFamily="34" charset="77"/>
              </a:rPr>
              <a:t>Durée :</a:t>
            </a:r>
            <a:r>
              <a:rPr lang="fr-FR" sz="2400" b="1" dirty="0">
                <a:latin typeface="Abadi MT Condensed Extra Bold" panose="020B0306030101010103" pitchFamily="34" charset="77"/>
              </a:rPr>
              <a:t> </a:t>
            </a:r>
            <a:r>
              <a:rPr lang="fr-FR" sz="2400" dirty="0">
                <a:latin typeface="Abadi MT Condensed Light" panose="020B0306030101010103" pitchFamily="34" charset="77"/>
              </a:rPr>
              <a:t>variable selon l’infection bactérienne</a:t>
            </a:r>
          </a:p>
          <a:p>
            <a:pPr>
              <a:lnSpc>
                <a:spcPct val="150000"/>
              </a:lnSpc>
              <a:defRPr/>
            </a:pPr>
            <a:r>
              <a:rPr lang="fr-FR" sz="2600" b="1" dirty="0">
                <a:latin typeface="Abadi MT Condensed Extra Bold" panose="020B0306030101010103" pitchFamily="34" charset="77"/>
              </a:rPr>
              <a:t>Surveillance:</a:t>
            </a:r>
            <a:r>
              <a:rPr lang="fr-FR" sz="2400" b="1" dirty="0">
                <a:latin typeface="Abadi MT Condensed Extra Bold" panose="020B0306030101010103" pitchFamily="34" charset="77"/>
              </a:rPr>
              <a:t> </a:t>
            </a:r>
            <a:r>
              <a:rPr lang="fr-FR" sz="2200" dirty="0">
                <a:latin typeface="Abadi MT Condensed Light" panose="020B0306030101010103" pitchFamily="34" charset="77"/>
              </a:rPr>
              <a:t>Erreurs prescription plus fréquentes dans la population pédiatrique</a:t>
            </a:r>
          </a:p>
          <a:p>
            <a:pPr>
              <a:lnSpc>
                <a:spcPct val="150000"/>
              </a:lnSpc>
            </a:pPr>
            <a:r>
              <a:rPr lang="fr-FR" sz="2600" b="1" dirty="0" err="1">
                <a:latin typeface="Abadi MT Condensed Extra Bold" panose="020B0306030101010103" pitchFamily="34" charset="77"/>
              </a:rPr>
              <a:t>Reevaluation</a:t>
            </a:r>
            <a:r>
              <a:rPr lang="fr-FR" sz="2600" b="1" dirty="0">
                <a:latin typeface="Abadi MT Condensed Extra Bold" panose="020B0306030101010103" pitchFamily="34" charset="77"/>
              </a:rPr>
              <a:t> secondaire indispensable </a:t>
            </a:r>
            <a:r>
              <a:rPr lang="fr-FR" sz="2400" dirty="0">
                <a:latin typeface="Abadi MT Condensed Light" panose="020B0306030101010103" pitchFamily="34" charset="77"/>
              </a:rPr>
              <a:t>a la lumière des éléments diagnostiques obtenus et évolution du malade.</a:t>
            </a:r>
            <a:br>
              <a:rPr lang="fr-FR" sz="2200" dirty="0">
                <a:latin typeface="Abadi MT Condensed Light" panose="020B0306030101010103" pitchFamily="34" charset="77"/>
              </a:rPr>
            </a:br>
            <a:endParaRPr lang="fr-FR" sz="2200" dirty="0">
              <a:latin typeface="Abadi MT Condensed Light" panose="020B0306030101010103" pitchFamily="34" charset="77"/>
            </a:endParaRPr>
          </a:p>
          <a:p>
            <a:pPr>
              <a:lnSpc>
                <a:spcPct val="150000"/>
              </a:lnSpc>
              <a:defRPr/>
            </a:pPr>
            <a:endParaRPr lang="fr-FR" sz="2200" dirty="0">
              <a:latin typeface="Abadi MT Condensed Light" panose="020B0306030101010103" pitchFamily="34" charset="77"/>
            </a:endParaRPr>
          </a:p>
          <a:p>
            <a:pPr>
              <a:lnSpc>
                <a:spcPct val="150000"/>
              </a:lnSpc>
              <a:defRPr/>
            </a:pPr>
            <a:endParaRPr lang="fr-FR" sz="2400" b="1" dirty="0">
              <a:latin typeface="Abadi MT Condensed Extra Bold" panose="020B0306030101010103" pitchFamily="34" charset="77"/>
            </a:endParaRPr>
          </a:p>
          <a:p>
            <a:pPr lvl="1">
              <a:lnSpc>
                <a:spcPct val="150000"/>
              </a:lnSpc>
              <a:defRPr/>
            </a:pPr>
            <a:endParaRPr lang="fr-FR" sz="20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B31B3E-FEE2-4C32-B415-1A99DCF2819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32563CD8-5A69-9685-36B6-E30617D0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3" y="60329"/>
            <a:ext cx="8979877" cy="73684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Comment prescrire et administrer une antibiothérapie?</a:t>
            </a:r>
          </a:p>
        </p:txBody>
      </p:sp>
    </p:spTree>
    <p:extLst>
      <p:ext uri="{BB962C8B-B14F-4D97-AF65-F5344CB8AC3E}">
        <p14:creationId xmlns:p14="http://schemas.microsoft.com/office/powerpoint/2010/main" val="3101356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D790442-5503-346E-BE9F-3D5A0B80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3066"/>
            <a:ext cx="7886700" cy="736842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Bonnes pratiques….. En pratique</a:t>
            </a:r>
            <a:endParaRPr lang="fr-FR" sz="4000" dirty="0">
              <a:solidFill>
                <a:srgbClr val="01189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/>
          <a:srcRect t="21953"/>
          <a:stretch/>
        </p:blipFill>
        <p:spPr bwMode="auto">
          <a:xfrm>
            <a:off x="2" y="1688124"/>
            <a:ext cx="9164519" cy="47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2235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6DF6A-BB65-B412-7D7D-B4139E696D7B}"/>
              </a:ext>
            </a:extLst>
          </p:cNvPr>
          <p:cNvSpPr/>
          <p:nvPr/>
        </p:nvSpPr>
        <p:spPr>
          <a:xfrm>
            <a:off x="1457320" y="1919974"/>
            <a:ext cx="4614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C00000"/>
                </a:solidFill>
                <a:latin typeface="Abadi MT Condensed Extra Bold" panose="020B0306030101010103" pitchFamily="34" charset="77"/>
              </a:rPr>
              <a:t>Journal de pédiatrie et de puériculture (2018)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AEDDC1-F657-8110-D701-2D8FDB28C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39"/>
          <a:stretch/>
        </p:blipFill>
        <p:spPr>
          <a:xfrm>
            <a:off x="931262" y="157131"/>
            <a:ext cx="6686549" cy="1209992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E52B25-C25F-F869-AC4F-CB7EC8FC907A}"/>
              </a:ext>
            </a:extLst>
          </p:cNvPr>
          <p:cNvSpPr/>
          <p:nvPr/>
        </p:nvSpPr>
        <p:spPr>
          <a:xfrm>
            <a:off x="57151" y="1467139"/>
            <a:ext cx="890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badi MT Condensed Extra Bold" panose="020B0306030101010103" pitchFamily="34" charset="77"/>
              </a:rPr>
              <a:t>A. </a:t>
            </a:r>
            <a:r>
              <a:rPr lang="fr-FR" b="1" dirty="0" err="1">
                <a:latin typeface="Abadi MT Condensed Extra Bold" panose="020B0306030101010103" pitchFamily="34" charset="77"/>
              </a:rPr>
              <a:t>Hiddou</a:t>
            </a:r>
            <a:r>
              <a:rPr lang="fr-FR" b="1" dirty="0">
                <a:latin typeface="Abadi MT Condensed Extra Bold" panose="020B0306030101010103" pitchFamily="34" charset="77"/>
              </a:rPr>
              <a:t>, H. </a:t>
            </a:r>
            <a:r>
              <a:rPr lang="fr-FR" b="1" dirty="0" err="1">
                <a:latin typeface="Abadi MT Condensed Extra Bold" panose="020B0306030101010103" pitchFamily="34" charset="77"/>
              </a:rPr>
              <a:t>Hamdani</a:t>
            </a:r>
            <a:r>
              <a:rPr lang="fr-FR" b="1" dirty="0">
                <a:latin typeface="Abadi MT Condensed Extra Bold" panose="020B0306030101010103" pitchFamily="34" charset="77"/>
              </a:rPr>
              <a:t>, I. </a:t>
            </a:r>
            <a:r>
              <a:rPr lang="fr-FR" b="1" dirty="0" err="1">
                <a:latin typeface="Abadi MT Condensed Extra Bold" panose="020B0306030101010103" pitchFamily="34" charset="77"/>
              </a:rPr>
              <a:t>Elmouaych</a:t>
            </a:r>
            <a:r>
              <a:rPr lang="fr-FR" b="1" dirty="0">
                <a:latin typeface="Abadi MT Condensed Extra Bold" panose="020B0306030101010103" pitchFamily="34" charset="77"/>
              </a:rPr>
              <a:t>, Y. </a:t>
            </a:r>
            <a:r>
              <a:rPr lang="fr-FR" b="1" dirty="0" err="1">
                <a:latin typeface="Abadi MT Condensed Extra Bold" panose="020B0306030101010103" pitchFamily="34" charset="77"/>
              </a:rPr>
              <a:t>Zemmrani</a:t>
            </a:r>
            <a:r>
              <a:rPr lang="fr-FR" b="1" dirty="0">
                <a:latin typeface="Abadi MT Condensed Extra Bold" panose="020B0306030101010103" pitchFamily="34" charset="77"/>
              </a:rPr>
              <a:t>, Y. </a:t>
            </a:r>
            <a:r>
              <a:rPr lang="fr-FR" b="1" dirty="0" err="1">
                <a:latin typeface="Abadi MT Condensed Extra Bold" panose="020B0306030101010103" pitchFamily="34" charset="77"/>
              </a:rPr>
              <a:t>Ahroui</a:t>
            </a:r>
            <a:r>
              <a:rPr lang="fr-FR" b="1" dirty="0">
                <a:latin typeface="Abadi MT Condensed Extra Bold" panose="020B0306030101010103" pitchFamily="34" charset="77"/>
              </a:rPr>
              <a:t>, A. Fouad, M. </a:t>
            </a:r>
            <a:r>
              <a:rPr lang="fr-FR" b="1" dirty="0" err="1">
                <a:latin typeface="Abadi MT Condensed Extra Bold" panose="020B0306030101010103" pitchFamily="34" charset="77"/>
              </a:rPr>
              <a:t>Bourrous</a:t>
            </a:r>
            <a:r>
              <a:rPr lang="fr-FR" b="1" dirty="0">
                <a:latin typeface="Abadi MT Condensed Extra Bold" panose="020B0306030101010103" pitchFamily="34" charset="77"/>
              </a:rPr>
              <a:t>, N. </a:t>
            </a:r>
            <a:r>
              <a:rPr lang="fr-FR" b="1" dirty="0" err="1">
                <a:latin typeface="Abadi MT Condensed Extra Bold" panose="020B0306030101010103" pitchFamily="34" charset="77"/>
              </a:rPr>
              <a:t>Soraa</a:t>
            </a:r>
            <a:r>
              <a:rPr lang="fr-FR" sz="1100" b="1" dirty="0">
                <a:solidFill>
                  <a:srgbClr val="007FAA"/>
                </a:solidFill>
                <a:latin typeface="Abadi MT Condensed Extra Bold" panose="020B0306030101010103" pitchFamily="34" charset="77"/>
              </a:rPr>
              <a:t> </a:t>
            </a:r>
            <a:endParaRPr lang="fr-FR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85AC9A-4CA9-7C67-91A9-AB89D6E12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 b="20514"/>
          <a:stretch/>
        </p:blipFill>
        <p:spPr>
          <a:xfrm>
            <a:off x="1928810" y="3408372"/>
            <a:ext cx="5236416" cy="26923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370430-ED87-7B38-D1F0-7722B98AD8DF}"/>
              </a:ext>
            </a:extLst>
          </p:cNvPr>
          <p:cNvSpPr txBox="1"/>
          <p:nvPr/>
        </p:nvSpPr>
        <p:spPr>
          <a:xfrm>
            <a:off x="142875" y="2690338"/>
            <a:ext cx="687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>
                <a:latin typeface="Abadi MT Condensed Extra Bold" panose="020B0306030101010103" pitchFamily="34" charset="77"/>
              </a:rPr>
              <a:t>P</a:t>
            </a:r>
            <a:r>
              <a:rPr lang="fr-FR" sz="2400" b="1" dirty="0">
                <a:effectLst/>
                <a:latin typeface="Abadi MT Condensed Extra Bold" panose="020B0306030101010103" pitchFamily="34" charset="77"/>
              </a:rPr>
              <a:t>rescription antibiotique justifiée dans 93 % des cas. </a:t>
            </a:r>
            <a:endParaRPr lang="fr-FR" sz="24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8957F0-4A1A-933C-8B6F-60469739CFBD}"/>
              </a:ext>
            </a:extLst>
          </p:cNvPr>
          <p:cNvSpPr txBox="1"/>
          <p:nvPr/>
        </p:nvSpPr>
        <p:spPr>
          <a:xfrm>
            <a:off x="1450187" y="6280441"/>
            <a:ext cx="5636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Abadi MT Condensed Extra Bold" panose="020B0306030101010103" pitchFamily="34" charset="77"/>
              </a:rPr>
              <a:t>B</a:t>
            </a:r>
            <a:r>
              <a:rPr lang="fr-FR" sz="2000" b="1" dirty="0">
                <a:effectLst/>
                <a:latin typeface="Abadi MT Condensed Extra Bold" panose="020B0306030101010103" pitchFamily="34" charset="77"/>
              </a:rPr>
              <a:t>ases de la prescription de l’antibiothérapie</a:t>
            </a:r>
            <a:endParaRPr lang="fr-FR" sz="20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605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9" y="1692770"/>
            <a:ext cx="2880516" cy="392014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4342" r="1982" b="5426"/>
          <a:stretch/>
        </p:blipFill>
        <p:spPr>
          <a:xfrm>
            <a:off x="6123212" y="1718658"/>
            <a:ext cx="2989719" cy="390707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48F27B4-5064-6D36-6306-B8889610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6842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Bonnes pratiques….. En pratique</a:t>
            </a:r>
            <a:endParaRPr lang="fr-FR" sz="4000" dirty="0">
              <a:solidFill>
                <a:srgbClr val="01189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EEE8F7-3C65-74DF-084A-9DF222D38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09" y="1708398"/>
            <a:ext cx="2872329" cy="3920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9430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3E33F4-EFE2-4477-857F-9FBC65B0717F}"/>
              </a:ext>
            </a:extLst>
          </p:cNvPr>
          <p:cNvSpPr txBox="1"/>
          <p:nvPr/>
        </p:nvSpPr>
        <p:spPr>
          <a:xfrm>
            <a:off x="5964153" y="2359847"/>
            <a:ext cx="83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2010s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FD21C-27E0-4EDA-A1E3-CC83767AC959}"/>
              </a:ext>
            </a:extLst>
          </p:cNvPr>
          <p:cNvSpPr txBox="1"/>
          <p:nvPr/>
        </p:nvSpPr>
        <p:spPr>
          <a:xfrm>
            <a:off x="1159887" y="4331246"/>
            <a:ext cx="228985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badi MT Condensed Extra Bold" panose="020B0306030101010103" pitchFamily="34" charset="77"/>
              </a:rPr>
              <a:t>PCR Multiplex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06F52E-0769-42BD-9C33-585731442234}"/>
              </a:ext>
            </a:extLst>
          </p:cNvPr>
          <p:cNvSpPr txBox="1"/>
          <p:nvPr/>
        </p:nvSpPr>
        <p:spPr>
          <a:xfrm>
            <a:off x="2532571" y="2357282"/>
            <a:ext cx="83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1990s</a:t>
            </a:r>
            <a:endParaRPr lang="en-US" sz="135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bruker.com/fileadmin/_processed_/csm_microflex-lt-product-banner_1d453de04d.jpg">
            <a:extLst>
              <a:ext uri="{FF2B5EF4-FFF2-40B4-BE49-F238E27FC236}">
                <a16:creationId xmlns:a16="http://schemas.microsoft.com/office/drawing/2014/main" id="{5305C661-E55C-4236-93E7-C2AE68C63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r="33895"/>
          <a:stretch/>
        </p:blipFill>
        <p:spPr bwMode="auto">
          <a:xfrm>
            <a:off x="5464626" y="4420654"/>
            <a:ext cx="1087243" cy="16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A462EB-50B0-4C35-A941-18EA330842CB}"/>
              </a:ext>
            </a:extLst>
          </p:cNvPr>
          <p:cNvSpPr txBox="1"/>
          <p:nvPr/>
        </p:nvSpPr>
        <p:spPr>
          <a:xfrm>
            <a:off x="5358414" y="3522115"/>
            <a:ext cx="262570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badi MT Condensed Extra Bold" panose="020B0306030101010103" pitchFamily="34" charset="77"/>
              </a:rPr>
              <a:t>MALDI-TOF </a:t>
            </a:r>
          </a:p>
          <a:p>
            <a:pPr algn="ctr"/>
            <a:r>
              <a:rPr lang="en-US" sz="2000" b="1" dirty="0" err="1">
                <a:latin typeface="Abadi MT Condensed Extra Bold" panose="020B0306030101010103" pitchFamily="34" charset="77"/>
              </a:rPr>
              <a:t>Spectrométrie</a:t>
            </a:r>
            <a:r>
              <a:rPr lang="en-US" sz="2000" b="1" dirty="0">
                <a:latin typeface="Abadi MT Condensed Extra Bold" panose="020B0306030101010103" pitchFamily="34" charset="77"/>
              </a:rPr>
              <a:t> de Masse </a:t>
            </a:r>
          </a:p>
        </p:txBody>
      </p:sp>
      <p:pic>
        <p:nvPicPr>
          <p:cNvPr id="5122" name="Picture 2" descr="Xpert MRSA/SA BC">
            <a:extLst>
              <a:ext uri="{FF2B5EF4-FFF2-40B4-BE49-F238E27FC236}">
                <a16:creationId xmlns:a16="http://schemas.microsoft.com/office/drawing/2014/main" id="{34709E72-76C1-43A7-BEC3-80C5372A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31" y="4998591"/>
            <a:ext cx="1146238" cy="12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itek ms">
            <a:extLst>
              <a:ext uri="{FF2B5EF4-FFF2-40B4-BE49-F238E27FC236}">
                <a16:creationId xmlns:a16="http://schemas.microsoft.com/office/drawing/2014/main" id="{E6A45DA0-EF0D-4458-BF6C-00BBB96DE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r="26238"/>
          <a:stretch/>
        </p:blipFill>
        <p:spPr bwMode="auto">
          <a:xfrm>
            <a:off x="6713132" y="4297410"/>
            <a:ext cx="1296359" cy="20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biofire torch">
            <a:extLst>
              <a:ext uri="{FF2B5EF4-FFF2-40B4-BE49-F238E27FC236}">
                <a16:creationId xmlns:a16="http://schemas.microsoft.com/office/drawing/2014/main" id="{EE77BFD3-42C3-432A-ACF3-013756284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2174"/>
          <a:stretch/>
        </p:blipFill>
        <p:spPr bwMode="auto">
          <a:xfrm>
            <a:off x="2521501" y="4994089"/>
            <a:ext cx="1052037" cy="12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23585DA-82F9-0680-664D-E56BB09E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8911"/>
            <a:ext cx="7886700" cy="736842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Bonnes pratiques….. En pratique</a:t>
            </a:r>
            <a:endParaRPr lang="fr-FR" sz="4000" dirty="0">
              <a:solidFill>
                <a:srgbClr val="011893"/>
              </a:solidFill>
            </a:endParaRPr>
          </a:p>
        </p:txBody>
      </p:sp>
      <p:pic>
        <p:nvPicPr>
          <p:cNvPr id="1026" name="Picture 2" descr="test rapide pour COVID-19">
            <a:extLst>
              <a:ext uri="{FF2B5EF4-FFF2-40B4-BE49-F238E27FC236}">
                <a16:creationId xmlns:a16="http://schemas.microsoft.com/office/drawing/2014/main" id="{8F88CC38-5433-1F54-94EB-CEC1A603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99" y="1283673"/>
            <a:ext cx="1883702" cy="18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D8A846-3266-A796-BD97-D901278A7582}"/>
              </a:ext>
            </a:extLst>
          </p:cNvPr>
          <p:cNvSpPr txBox="1"/>
          <p:nvPr/>
        </p:nvSpPr>
        <p:spPr>
          <a:xfrm>
            <a:off x="4419604" y="1875692"/>
            <a:ext cx="1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badi MT Condensed Extra Bold" panose="020B0306030101010103" pitchFamily="34" charset="77"/>
              </a:rPr>
              <a:t>Tests rapides</a:t>
            </a:r>
          </a:p>
        </p:txBody>
      </p:sp>
    </p:spTree>
    <p:extLst>
      <p:ext uri="{BB962C8B-B14F-4D97-AF65-F5344CB8AC3E}">
        <p14:creationId xmlns:p14="http://schemas.microsoft.com/office/powerpoint/2010/main" val="234513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7283"/>
            <a:ext cx="7886700" cy="95958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Conclusion</a:t>
            </a:r>
            <a:endParaRPr lang="fr-FR" sz="4800" b="1" dirty="0">
              <a:solidFill>
                <a:srgbClr val="011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6" y="1026865"/>
            <a:ext cx="9129712" cy="51511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b="1" dirty="0">
                <a:latin typeface="Abadi MT Condensed Extra Bold" panose="020B0306030101010103" pitchFamily="34" charset="77"/>
              </a:rPr>
              <a:t> Probablement encore beaucoup d’antibiothérapies inutiles dans les urgences pédiatriques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b="1" dirty="0">
                <a:latin typeface="Abadi MT Condensed Extra Bold" panose="020B0306030101010103" pitchFamily="34" charset="77"/>
              </a:rPr>
              <a:t> Dans les infections graves, penser « bactérie » avant de penser « gravité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b="1" dirty="0">
                <a:latin typeface="Abadi MT Condensed Extra Bold" panose="020B0306030101010103" pitchFamily="34" charset="77"/>
              </a:rPr>
              <a:t>Continuer </a:t>
            </a:r>
            <a:r>
              <a:rPr lang="fr-FR" altLang="fr-FR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adi MT Condensed Extra Bold" panose="020B0306030101010103" pitchFamily="34" charset="77"/>
              </a:rPr>
              <a:t>à</a:t>
            </a:r>
            <a:r>
              <a:rPr lang="fr-FR" sz="3200" b="1" dirty="0">
                <a:latin typeface="Abadi MT Condensed Extra Bold" panose="020B0306030101010103" pitchFamily="34" charset="77"/>
              </a:rPr>
              <a:t> être systématique, référentiels, outils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3200" b="1" dirty="0">
                <a:latin typeface="Abadi MT Condensed Extra Bold" panose="020B0306030101010103" pitchFamily="34" charset="77"/>
              </a:rPr>
              <a:t> Prise de conscience ++</a:t>
            </a:r>
          </a:p>
          <a:p>
            <a:pPr marL="0" indent="0">
              <a:lnSpc>
                <a:spcPct val="150000"/>
              </a:lnSpc>
              <a:buNone/>
            </a:pPr>
            <a:endParaRPr lang="fr-FR" sz="3200" b="1" dirty="0">
              <a:latin typeface="Abadi MT Condensed Extra Bold" panose="020B0306030101010103" pitchFamily="34" charset="77"/>
            </a:endParaRPr>
          </a:p>
          <a:p>
            <a:pPr>
              <a:lnSpc>
                <a:spcPct val="150000"/>
              </a:lnSpc>
            </a:pPr>
            <a:endParaRPr lang="fr-FR" sz="3200" b="1" dirty="0">
              <a:latin typeface="Abadi MT Condensed Extra Bold" panose="020B0306030101010103" pitchFamily="34" charset="77"/>
            </a:endParaRPr>
          </a:p>
          <a:p>
            <a:pPr lvl="1">
              <a:lnSpc>
                <a:spcPct val="150000"/>
              </a:lnSpc>
            </a:pPr>
            <a:endParaRPr lang="fr-FR" sz="3200" b="1" dirty="0">
              <a:latin typeface="Abadi MT Condensed Extra Bold" panose="020B0306030101010103" pitchFamily="34" charset="7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55A76F-10B9-C240-AA22-5DC414612590}"/>
              </a:ext>
            </a:extLst>
          </p:cNvPr>
          <p:cNvSpPr/>
          <p:nvPr/>
        </p:nvSpPr>
        <p:spPr>
          <a:xfrm>
            <a:off x="1107307" y="2859683"/>
            <a:ext cx="708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  <a:ea typeface="+mj-ea"/>
                <a:cs typeface="+mj-cs"/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9469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 INSPIRON\Desktop\antibioresistance-causes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" y="1275473"/>
            <a:ext cx="903649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8C02A97-C1FE-34C5-FDF8-D3EFD721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5498"/>
            <a:ext cx="7886700" cy="105761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7627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052BA14-2F75-3CA4-3179-F28838EF7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325783"/>
              </p:ext>
            </p:extLst>
          </p:nvPr>
        </p:nvGraphicFramePr>
        <p:xfrm>
          <a:off x="5322279" y="1292094"/>
          <a:ext cx="3130060" cy="247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396321-AF1F-651C-098C-F839C61E882B}"/>
              </a:ext>
            </a:extLst>
          </p:cNvPr>
          <p:cNvSpPr/>
          <p:nvPr/>
        </p:nvSpPr>
        <p:spPr>
          <a:xfrm>
            <a:off x="222738" y="5932937"/>
            <a:ext cx="7987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latin typeface="Abadi MT Condensed Extra Bold" panose="020B0306030101010103" pitchFamily="34" charset="77"/>
              </a:rPr>
              <a:t>Un impératif pour limiter les risques de générer des résistances</a:t>
            </a:r>
            <a:r>
              <a:rPr lang="fr-FR" altLang="fr-FR" b="1" dirty="0">
                <a:latin typeface="Abadi MT Condensed Extra Bold" panose="020B0306030101010103" pitchFamily="34" charset="77"/>
              </a:rPr>
              <a:t>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316192E-41DC-85DF-75AB-286AAE0FC40B}"/>
              </a:ext>
            </a:extLst>
          </p:cNvPr>
          <p:cNvSpPr txBox="1">
            <a:spLocks/>
          </p:cNvSpPr>
          <p:nvPr/>
        </p:nvSpPr>
        <p:spPr>
          <a:xfrm>
            <a:off x="323852" y="95498"/>
            <a:ext cx="7886700" cy="105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Problématique</a:t>
            </a:r>
          </a:p>
        </p:txBody>
      </p:sp>
      <p:sp>
        <p:nvSpPr>
          <p:cNvPr id="18" name="Signalisation droite 17">
            <a:extLst>
              <a:ext uri="{FF2B5EF4-FFF2-40B4-BE49-F238E27FC236}">
                <a16:creationId xmlns:a16="http://schemas.microsoft.com/office/drawing/2014/main" id="{CB2C813A-B424-0CAC-6134-8B6C6BFCC2A2}"/>
              </a:ext>
            </a:extLst>
          </p:cNvPr>
          <p:cNvSpPr/>
          <p:nvPr/>
        </p:nvSpPr>
        <p:spPr>
          <a:xfrm>
            <a:off x="327140" y="1802418"/>
            <a:ext cx="4471988" cy="1820017"/>
          </a:xfrm>
          <a:prstGeom prst="homePlate">
            <a:avLst/>
          </a:prstGeom>
          <a:solidFill>
            <a:schemeClr val="accent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fr-FR" sz="3000" b="1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Il est urgent d’améliorer nos pratiques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FB9F40-98F3-CF47-8FE9-2FE34D39DAA1}"/>
              </a:ext>
            </a:extLst>
          </p:cNvPr>
          <p:cNvSpPr txBox="1"/>
          <p:nvPr/>
        </p:nvSpPr>
        <p:spPr>
          <a:xfrm>
            <a:off x="2590800" y="4337543"/>
            <a:ext cx="3786554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3000" b="1" kern="0" dirty="0">
                <a:solidFill>
                  <a:prstClr val="black"/>
                </a:solidFill>
                <a:latin typeface="Abadi MT Condensed Extra Bold" panose="020B0306030101010103" pitchFamily="34" charset="77"/>
              </a:rPr>
              <a:t>… ou encore ne pas prescrire! </a:t>
            </a:r>
          </a:p>
        </p:txBody>
      </p:sp>
    </p:spTree>
    <p:extLst>
      <p:ext uri="{BB962C8B-B14F-4D97-AF65-F5344CB8AC3E}">
        <p14:creationId xmlns:p14="http://schemas.microsoft.com/office/powerpoint/2010/main" val="28223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0676" y="293077"/>
            <a:ext cx="8886093" cy="513017"/>
          </a:xfrm>
        </p:spPr>
        <p:txBody>
          <a:bodyPr anchor="ctr">
            <a:noAutofit/>
          </a:bodyPr>
          <a:lstStyle/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Bonnes pratiques: de quoi s’agit il ?</a:t>
            </a:r>
            <a:endParaRPr lang="en-US" sz="4400" b="1" dirty="0">
              <a:solidFill>
                <a:srgbClr val="011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0215648"/>
              </p:ext>
            </p:extLst>
          </p:nvPr>
        </p:nvGraphicFramePr>
        <p:xfrm>
          <a:off x="1550194" y="1700809"/>
          <a:ext cx="2978944" cy="438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 bwMode="auto">
          <a:xfrm>
            <a:off x="4950042" y="1916832"/>
            <a:ext cx="2916324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87423" y="5585595"/>
            <a:ext cx="2978944" cy="2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168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122DC8-BBBA-B84C-3DF1-4F6744AB353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758462"/>
            <a:ext cx="8077200" cy="2687017"/>
            <a:chOff x="384" y="2592"/>
            <a:chExt cx="5088" cy="12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C37F96-2B1B-8D13-E9B8-FCCC3C814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92"/>
              <a:ext cx="5088" cy="12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D4929784-30D5-3EC1-1EE0-EB449FB66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72"/>
              <a:ext cx="1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400" b="1">
                  <a:latin typeface="Times New Roman" panose="02020603050405020304" pitchFamily="18" charset="0"/>
                </a:rPr>
                <a:t>PRATIQUES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1AED3AB4-D718-5322-1090-EF6637D93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024"/>
              <a:ext cx="21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400" b="1">
                  <a:latin typeface="Times New Roman" panose="02020603050405020304" pitchFamily="18" charset="0"/>
                </a:rPr>
                <a:t>RECOMMANDATIONS</a:t>
              </a: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2481FA48-37DE-2A41-E851-460A32266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6CC1DB6-D29D-B84D-3144-F8C5057C7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75"/>
              <a:ext cx="0" cy="29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A90A4323-E339-0F83-27D4-D79FDC95D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631"/>
              <a:ext cx="14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EVALUATION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31241F66-AB80-C01D-EAE5-C377696F8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264"/>
              <a:ext cx="0" cy="29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18231C94-2B1D-B911-9AFE-71E75FB3A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504"/>
              <a:ext cx="3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r-FR" altLang="fr-FR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AMELIORATION </a:t>
              </a:r>
            </a:p>
          </p:txBody>
        </p:sp>
      </p:grpSp>
      <p:sp>
        <p:nvSpPr>
          <p:cNvPr id="3" name="Titre 4">
            <a:extLst>
              <a:ext uri="{FF2B5EF4-FFF2-40B4-BE49-F238E27FC236}">
                <a16:creationId xmlns:a16="http://schemas.microsoft.com/office/drawing/2014/main" id="{A1E7961B-87DD-8E06-AF9E-11EEBCBE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316523"/>
            <a:ext cx="8272951" cy="536463"/>
          </a:xfrm>
        </p:spPr>
        <p:txBody>
          <a:bodyPr anchor="ctr">
            <a:noAutofit/>
          </a:bodyPr>
          <a:lstStyle/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Bonnes pratiques: de quoi s’agit il ?</a:t>
            </a:r>
            <a:endParaRPr lang="en-US" sz="4400" b="1" dirty="0">
              <a:solidFill>
                <a:srgbClr val="011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348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8616461" cy="1242646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Facteurs intervenant dans prescription antibiotique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/>
          <a:srcRect l="9914" t="21422" r="7507" b="3692"/>
          <a:stretch/>
        </p:blipFill>
        <p:spPr bwMode="auto">
          <a:xfrm>
            <a:off x="400473" y="1285308"/>
            <a:ext cx="8342547" cy="55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348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97ABC23-9F1D-AC10-6C83-49C4F47835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065" y="236537"/>
            <a:ext cx="9061936" cy="7064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11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306030101010103" pitchFamily="34" charset="77"/>
              </a:rPr>
              <a:t>Prescription antibiotique aux urgences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80AE8AC-1C84-773E-37D6-E270B7CB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8523"/>
            <a:ext cx="9144000" cy="57794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sz="3300" b="1" dirty="0">
                <a:solidFill>
                  <a:srgbClr val="002060"/>
                </a:solidFill>
                <a:latin typeface="Abadi MT Condensed Extra Bold" panose="020B0306030101010103" pitchFamily="34" charset="77"/>
              </a:rPr>
              <a:t>Urgences: conditions particulières et parfois difficiles</a:t>
            </a:r>
          </a:p>
          <a:p>
            <a:pPr lvl="1">
              <a:lnSpc>
                <a:spcPct val="160000"/>
              </a:lnSpc>
            </a:pPr>
            <a:r>
              <a:rPr lang="fr-FR" sz="2800" b="1" dirty="0">
                <a:latin typeface="Abadi MT Condensed Extra Bold" panose="020B0306030101010103" pitchFamily="34" charset="77"/>
              </a:rPr>
              <a:t>Diversité des pathologies avec étiologies infectieuses +++</a:t>
            </a:r>
          </a:p>
          <a:p>
            <a:pPr lvl="1">
              <a:lnSpc>
                <a:spcPct val="160000"/>
              </a:lnSpc>
            </a:pPr>
            <a:r>
              <a:rPr lang="fr-FR" sz="2800" b="1" dirty="0">
                <a:latin typeface="Abadi MT Condensed Extra Bold" panose="020B0306030101010103" pitchFamily="34" charset="77"/>
              </a:rPr>
              <a:t>Gravité</a:t>
            </a:r>
          </a:p>
          <a:p>
            <a:pPr lvl="2">
              <a:lnSpc>
                <a:spcPct val="160000"/>
              </a:lnSpc>
            </a:pPr>
            <a:r>
              <a:rPr lang="fr-FR" sz="2600" dirty="0">
                <a:latin typeface="Abadi MT Condensed Light" panose="020B0306030101010103" pitchFamily="34" charset="77"/>
              </a:rPr>
              <a:t>Urgence se confond avec l’idée d’un danger pour la vie</a:t>
            </a:r>
          </a:p>
          <a:p>
            <a:pPr lvl="2">
              <a:lnSpc>
                <a:spcPct val="160000"/>
              </a:lnSpc>
            </a:pPr>
            <a:r>
              <a:rPr lang="fr-FR" sz="2600" dirty="0">
                <a:latin typeface="Abadi MT Condensed Light" panose="020B0306030101010103" pitchFamily="34" charset="77"/>
              </a:rPr>
              <a:t>état nécessitant ou pouvant nécessiter dans un délai rapide  l’administration de soins complexes ou de sauvetage</a:t>
            </a:r>
            <a:endParaRPr lang="fr-FR" sz="2300" b="1" dirty="0">
              <a:latin typeface="Abadi MT Condensed Extra Bold" panose="020B0306030101010103" pitchFamily="34" charset="77"/>
            </a:endParaRPr>
          </a:p>
          <a:p>
            <a:pPr lvl="1">
              <a:lnSpc>
                <a:spcPct val="160000"/>
              </a:lnSpc>
            </a:pPr>
            <a:r>
              <a:rPr lang="fr-FR" sz="2800" b="1" dirty="0">
                <a:latin typeface="Abadi MT Condensed Extra Bold" panose="020B0306030101010103" pitchFamily="34" charset="77"/>
              </a:rPr>
              <a:t>Variabilité de l’affluence au cours du temps, </a:t>
            </a:r>
          </a:p>
          <a:p>
            <a:pPr lvl="1">
              <a:lnSpc>
                <a:spcPct val="160000"/>
              </a:lnSpc>
            </a:pPr>
            <a:r>
              <a:rPr lang="fr-FR" sz="2800" b="1" dirty="0">
                <a:latin typeface="Abadi MT Condensed Extra Bold" panose="020B0306030101010103" pitchFamily="34" charset="77"/>
              </a:rPr>
              <a:t>Grand nombre de médecins sources d’une variabilité dans les décisions diagnostiques et thérapeutiques.</a:t>
            </a:r>
            <a:endParaRPr lang="fr-FR" b="1" dirty="0">
              <a:latin typeface="Abadi MT Condensed Extra Bold" panose="020B0306030101010103" pitchFamily="34" charset="77"/>
            </a:endParaRPr>
          </a:p>
          <a:p>
            <a:pPr marL="0" indent="0">
              <a:lnSpc>
                <a:spcPct val="160000"/>
              </a:lnSpc>
              <a:buNone/>
            </a:pPr>
            <a:endParaRPr lang="fr-FR" sz="2000" b="1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616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10760</TotalTime>
  <Words>1166</Words>
  <Application>Microsoft Macintosh PowerPoint</Application>
  <PresentationFormat>Affichage à l'écran (4:3)</PresentationFormat>
  <Paragraphs>204</Paragraphs>
  <Slides>38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Abadi MT Condensed Extra Bold</vt:lpstr>
      <vt:lpstr>Abadi MT Condensed Light</vt:lpstr>
      <vt:lpstr>AdvOT863180fb</vt:lpstr>
      <vt:lpstr>AdvOT9d0303c0.B</vt:lpstr>
      <vt:lpstr>Arial</vt:lpstr>
      <vt:lpstr>Calibri</vt:lpstr>
      <vt:lpstr>Calibri Light</vt:lpstr>
      <vt:lpstr>Monotype Sorts</vt:lpstr>
      <vt:lpstr>Times New Roman</vt:lpstr>
      <vt:lpstr>Wingdings</vt:lpstr>
      <vt:lpstr>Thème Office</vt:lpstr>
      <vt:lpstr>Image</vt:lpstr>
      <vt:lpstr>BONNES PRATIQUES DE L’ANTIBIOTHERAPIE DANS LES URGENCES PEDIATRIQUES</vt:lpstr>
      <vt:lpstr>Présentation PowerPoint</vt:lpstr>
      <vt:lpstr>Problématique</vt:lpstr>
      <vt:lpstr>Problématique</vt:lpstr>
      <vt:lpstr>Présentation PowerPoint</vt:lpstr>
      <vt:lpstr>Bonnes pratiques: de quoi s’agit il ?</vt:lpstr>
      <vt:lpstr>Bonnes pratiques: de quoi s’agit il ?</vt:lpstr>
      <vt:lpstr>Facteurs intervenant dans prescription antibiotique</vt:lpstr>
      <vt:lpstr>Prescription antibiotique aux urgences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Faut-il prescrire une antibiothérapie?</vt:lpstr>
      <vt:lpstr>Faut-il prescrire une antibiothérapie?</vt:lpstr>
      <vt:lpstr>Présentation PowerPoint</vt:lpstr>
      <vt:lpstr>Présentation PowerPoint</vt:lpstr>
      <vt:lpstr>Présentation PowerPoint</vt:lpstr>
      <vt:lpstr>Quel antibiotique utiliser?</vt:lpstr>
      <vt:lpstr>Quel antibiotique utiliser?</vt:lpstr>
      <vt:lpstr>Quel antibiotique utiliser?</vt:lpstr>
      <vt:lpstr>Faut-il faire un prélèvement?</vt:lpstr>
      <vt:lpstr>Faut-il faire un prélèvement?</vt:lpstr>
      <vt:lpstr>Présentation PowerPoint</vt:lpstr>
      <vt:lpstr>Faut-il faire un prélèvement?</vt:lpstr>
      <vt:lpstr>Apport des nouveaux tests de diagnostic microbiologique dans le bon usage des anti-infectieux</vt:lpstr>
      <vt:lpstr>Présentation PowerPoint</vt:lpstr>
      <vt:lpstr>Présentation PowerPoint</vt:lpstr>
      <vt:lpstr>Comment prescrire et administrer une antibiothérapie?</vt:lpstr>
      <vt:lpstr>Bonnes pratiques….. En pratique</vt:lpstr>
      <vt:lpstr>Présentation PowerPoint</vt:lpstr>
      <vt:lpstr>Bonnes pratiques….. En pratique</vt:lpstr>
      <vt:lpstr>Bonnes pratiques….. En pratique</vt:lpstr>
      <vt:lpstr>Conclusion</vt:lpstr>
      <vt:lpstr>Présentation PowerPoint</vt:lpstr>
    </vt:vector>
  </TitlesOfParts>
  <Company>geek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doc ka</dc:creator>
  <cp:lastModifiedBy>Microsoft Office User</cp:lastModifiedBy>
  <cp:revision>687</cp:revision>
  <dcterms:created xsi:type="dcterms:W3CDTF">2015-01-08T14:20:23Z</dcterms:created>
  <dcterms:modified xsi:type="dcterms:W3CDTF">2022-07-22T08:06:50Z</dcterms:modified>
</cp:coreProperties>
</file>