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7" r:id="rId3"/>
    <p:sldId id="263" r:id="rId4"/>
    <p:sldId id="285" r:id="rId5"/>
    <p:sldId id="265" r:id="rId6"/>
    <p:sldId id="262" r:id="rId7"/>
    <p:sldId id="266" r:id="rId8"/>
    <p:sldId id="286" r:id="rId9"/>
    <p:sldId id="267" r:id="rId10"/>
    <p:sldId id="284" r:id="rId11"/>
    <p:sldId id="289" r:id="rId12"/>
    <p:sldId id="2102" r:id="rId13"/>
    <p:sldId id="257" r:id="rId14"/>
    <p:sldId id="293" r:id="rId15"/>
    <p:sldId id="259" r:id="rId16"/>
    <p:sldId id="260" r:id="rId17"/>
    <p:sldId id="292" r:id="rId18"/>
    <p:sldId id="291" r:id="rId19"/>
    <p:sldId id="294" r:id="rId20"/>
    <p:sldId id="295" r:id="rId21"/>
    <p:sldId id="296" r:id="rId22"/>
    <p:sldId id="277" r:id="rId23"/>
    <p:sldId id="297" r:id="rId24"/>
    <p:sldId id="298" r:id="rId25"/>
    <p:sldId id="299" r:id="rId26"/>
    <p:sldId id="300" r:id="rId27"/>
    <p:sldId id="288" r:id="rId28"/>
    <p:sldId id="305" r:id="rId29"/>
    <p:sldId id="301" r:id="rId30"/>
    <p:sldId id="302" r:id="rId31"/>
    <p:sldId id="303" r:id="rId32"/>
    <p:sldId id="304" r:id="rId33"/>
    <p:sldId id="2101"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48"/>
      </p:cViewPr>
      <p:guideLst/>
    </p:cSldViewPr>
  </p:slideViewPr>
  <p:notesTextViewPr>
    <p:cViewPr>
      <p:scale>
        <a:sx n="1" d="1"/>
        <a:sy n="1" d="1"/>
      </p:scale>
      <p:origin x="0" y="0"/>
    </p:cViewPr>
  </p:notesTextViewPr>
  <p:sorterViewPr>
    <p:cViewPr varScale="1">
      <p:scale>
        <a:sx n="100" d="100"/>
        <a:sy n="100" d="100"/>
      </p:scale>
      <p:origin x="0" y="-741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EBC4E-8D96-476D-8AB2-2302CF762D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C67BC9F-628A-43FB-A713-8C9D9EE2AE53}">
      <dgm:prSet phldrT="[Texte]" custT="1"/>
      <dgm:spPr>
        <a:solidFill>
          <a:schemeClr val="tx1">
            <a:lumMod val="60000"/>
            <a:lumOff val="40000"/>
          </a:schemeClr>
        </a:solidFill>
        <a:ln>
          <a:solidFill>
            <a:schemeClr val="tx1">
              <a:lumMod val="60000"/>
              <a:lumOff val="40000"/>
            </a:schemeClr>
          </a:solidFill>
        </a:ln>
      </dgm:spPr>
      <dgm:t>
        <a:bodyPr/>
        <a:lstStyle/>
        <a:p>
          <a:r>
            <a:rPr lang="fr-FR" sz="1800" b="1" dirty="0"/>
            <a:t>Nutritionnel</a:t>
          </a:r>
        </a:p>
      </dgm:t>
    </dgm:pt>
    <dgm:pt modelId="{68BDEA5E-6259-4B27-847E-BFB72CC5C54A}" type="parTrans" cxnId="{BA11A010-332C-4AE0-8DF5-C581223C4694}">
      <dgm:prSet/>
      <dgm:spPr/>
      <dgm:t>
        <a:bodyPr/>
        <a:lstStyle/>
        <a:p>
          <a:endParaRPr lang="fr-FR" sz="1800"/>
        </a:p>
      </dgm:t>
    </dgm:pt>
    <dgm:pt modelId="{AEA93DDD-0B39-4A2F-ADB3-DE13F1A26CCF}" type="sibTrans" cxnId="{BA11A010-332C-4AE0-8DF5-C581223C4694}">
      <dgm:prSet/>
      <dgm:spPr/>
      <dgm:t>
        <a:bodyPr/>
        <a:lstStyle/>
        <a:p>
          <a:endParaRPr lang="fr-FR" sz="1800"/>
        </a:p>
      </dgm:t>
    </dgm:pt>
    <dgm:pt modelId="{38F53051-8B05-4007-BC34-FC8DEA183FB9}">
      <dgm:prSet phldrT="[Texte]" custT="1"/>
      <dgm:spPr>
        <a:solidFill>
          <a:schemeClr val="accent1"/>
        </a:solidFill>
        <a:ln>
          <a:solidFill>
            <a:schemeClr val="accent1"/>
          </a:solidFill>
        </a:ln>
      </dgm:spPr>
      <dgm:t>
        <a:bodyPr/>
        <a:lstStyle/>
        <a:p>
          <a:r>
            <a:rPr lang="fr-FR" sz="1800" b="1" dirty="0"/>
            <a:t>Physiologique</a:t>
          </a:r>
        </a:p>
      </dgm:t>
    </dgm:pt>
    <dgm:pt modelId="{2018720E-3212-41E6-983D-3118045BC400}" type="parTrans" cxnId="{B445F0DE-B1FC-48D4-9345-D02583C81699}">
      <dgm:prSet/>
      <dgm:spPr/>
      <dgm:t>
        <a:bodyPr/>
        <a:lstStyle/>
        <a:p>
          <a:endParaRPr lang="fr-FR" sz="1800"/>
        </a:p>
      </dgm:t>
    </dgm:pt>
    <dgm:pt modelId="{06341548-4AFF-4563-AA5F-CA0833694BC0}" type="sibTrans" cxnId="{B445F0DE-B1FC-48D4-9345-D02583C81699}">
      <dgm:prSet/>
      <dgm:spPr/>
      <dgm:t>
        <a:bodyPr/>
        <a:lstStyle/>
        <a:p>
          <a:endParaRPr lang="fr-FR" sz="1800"/>
        </a:p>
      </dgm:t>
    </dgm:pt>
    <dgm:pt modelId="{4E31E961-ED55-47A6-AE83-16FE59F2B518}">
      <dgm:prSet phldrT="[Texte]" custT="1"/>
      <dgm:spPr>
        <a:solidFill>
          <a:schemeClr val="bg1">
            <a:lumMod val="95000"/>
            <a:alpha val="90000"/>
          </a:schemeClr>
        </a:solidFill>
        <a:ln w="3175">
          <a:solidFill>
            <a:schemeClr val="accent1">
              <a:alpha val="90000"/>
            </a:schemeClr>
          </a:solidFill>
        </a:ln>
      </dgm:spPr>
      <dgm:t>
        <a:bodyPr/>
        <a:lstStyle/>
        <a:p>
          <a:r>
            <a:rPr lang="fr-FR" sz="1600" dirty="0"/>
            <a:t>Influence le développement du tube digestif</a:t>
          </a:r>
        </a:p>
      </dgm:t>
    </dgm:pt>
    <dgm:pt modelId="{74531E77-33B9-4DC5-912A-975048F0050B}" type="parTrans" cxnId="{24848102-D53C-441A-A0BB-1A6A8E4E00D4}">
      <dgm:prSet/>
      <dgm:spPr/>
      <dgm:t>
        <a:bodyPr/>
        <a:lstStyle/>
        <a:p>
          <a:endParaRPr lang="fr-FR" sz="1800"/>
        </a:p>
      </dgm:t>
    </dgm:pt>
    <dgm:pt modelId="{B57CFE88-49E9-46D2-A03C-71A3537E15A0}" type="sibTrans" cxnId="{24848102-D53C-441A-A0BB-1A6A8E4E00D4}">
      <dgm:prSet/>
      <dgm:spPr/>
      <dgm:t>
        <a:bodyPr/>
        <a:lstStyle/>
        <a:p>
          <a:endParaRPr lang="fr-FR" sz="1800"/>
        </a:p>
      </dgm:t>
    </dgm:pt>
    <dgm:pt modelId="{1ABE07C8-12B7-45A1-9F56-DB21DD34A776}">
      <dgm:prSet phldrT="[Texte]" custT="1"/>
      <dgm:spPr>
        <a:solidFill>
          <a:srgbClr val="00B0F0"/>
        </a:solidFill>
        <a:ln>
          <a:solidFill>
            <a:srgbClr val="00B0F0"/>
          </a:solidFill>
        </a:ln>
      </dgm:spPr>
      <dgm:t>
        <a:bodyPr/>
        <a:lstStyle/>
        <a:p>
          <a:r>
            <a:rPr lang="fr-FR" sz="1800" b="1" dirty="0"/>
            <a:t>Immunitaire</a:t>
          </a:r>
        </a:p>
      </dgm:t>
    </dgm:pt>
    <dgm:pt modelId="{E6D9BCB2-455D-400E-93E0-F3BAD4CF15E9}" type="parTrans" cxnId="{199A19BC-ED79-4C21-B579-DBD26BC43AA1}">
      <dgm:prSet/>
      <dgm:spPr/>
      <dgm:t>
        <a:bodyPr/>
        <a:lstStyle/>
        <a:p>
          <a:endParaRPr lang="fr-FR" sz="1800"/>
        </a:p>
      </dgm:t>
    </dgm:pt>
    <dgm:pt modelId="{6F81B171-D9C4-471C-9056-D5F058B67653}" type="sibTrans" cxnId="{199A19BC-ED79-4C21-B579-DBD26BC43AA1}">
      <dgm:prSet/>
      <dgm:spPr/>
      <dgm:t>
        <a:bodyPr/>
        <a:lstStyle/>
        <a:p>
          <a:endParaRPr lang="fr-FR" sz="1800"/>
        </a:p>
      </dgm:t>
    </dgm:pt>
    <dgm:pt modelId="{15B5DA8B-98BF-465A-BCD8-E6AA9EFB2186}">
      <dgm:prSet custT="1"/>
      <dgm:spPr>
        <a:solidFill>
          <a:schemeClr val="bg1">
            <a:lumMod val="95000"/>
            <a:alpha val="90000"/>
          </a:schemeClr>
        </a:solidFill>
        <a:ln w="3175">
          <a:solidFill>
            <a:schemeClr val="accent5">
              <a:alpha val="90000"/>
            </a:schemeClr>
          </a:solidFill>
        </a:ln>
      </dgm:spPr>
      <dgm:t>
        <a:bodyPr/>
        <a:lstStyle/>
        <a:p>
          <a:r>
            <a:rPr lang="fr-FR" sz="1600" dirty="0"/>
            <a:t>Protection contre les maladies inflammatoires, allergiques, auto-immunes</a:t>
          </a:r>
        </a:p>
      </dgm:t>
    </dgm:pt>
    <dgm:pt modelId="{627CD764-F119-4A9D-882F-D214A2CB329A}" type="parTrans" cxnId="{96D8A736-3C9D-4A7C-B3E7-2D408B0CAD5D}">
      <dgm:prSet/>
      <dgm:spPr/>
      <dgm:t>
        <a:bodyPr/>
        <a:lstStyle/>
        <a:p>
          <a:endParaRPr lang="fr-FR" sz="1800"/>
        </a:p>
      </dgm:t>
    </dgm:pt>
    <dgm:pt modelId="{4C8D0255-66D6-4E0A-814B-E913792E8159}" type="sibTrans" cxnId="{96D8A736-3C9D-4A7C-B3E7-2D408B0CAD5D}">
      <dgm:prSet/>
      <dgm:spPr/>
      <dgm:t>
        <a:bodyPr/>
        <a:lstStyle/>
        <a:p>
          <a:endParaRPr lang="fr-FR" sz="1800"/>
        </a:p>
      </dgm:t>
    </dgm:pt>
    <dgm:pt modelId="{7A732440-CB4A-480A-BA80-CD8DF4E34F7D}">
      <dgm:prSet custT="1"/>
      <dgm:spPr>
        <a:solidFill>
          <a:srgbClr val="7030A0"/>
        </a:solidFill>
        <a:ln>
          <a:solidFill>
            <a:srgbClr val="7030A0"/>
          </a:solidFill>
        </a:ln>
      </dgm:spPr>
      <dgm:t>
        <a:bodyPr/>
        <a:lstStyle/>
        <a:p>
          <a:r>
            <a:rPr lang="fr-FR" sz="1800" b="1" dirty="0"/>
            <a:t>Métabolique         &amp; autres</a:t>
          </a:r>
        </a:p>
      </dgm:t>
    </dgm:pt>
    <dgm:pt modelId="{8A41BF76-729E-4D6A-A9A0-E7A36DABDBB3}" type="parTrans" cxnId="{CD38D25C-55E7-43B2-B4DD-269CD7F07B0A}">
      <dgm:prSet/>
      <dgm:spPr/>
      <dgm:t>
        <a:bodyPr/>
        <a:lstStyle/>
        <a:p>
          <a:endParaRPr lang="fr-FR" sz="1800"/>
        </a:p>
      </dgm:t>
    </dgm:pt>
    <dgm:pt modelId="{B5343841-0435-4E38-934F-EF1DC4FB2828}" type="sibTrans" cxnId="{CD38D25C-55E7-43B2-B4DD-269CD7F07B0A}">
      <dgm:prSet/>
      <dgm:spPr/>
      <dgm:t>
        <a:bodyPr/>
        <a:lstStyle/>
        <a:p>
          <a:endParaRPr lang="fr-FR" sz="1800"/>
        </a:p>
      </dgm:t>
    </dgm:pt>
    <dgm:pt modelId="{44A98E08-9D64-47F4-A40B-859B4CCD251A}">
      <dgm:prSet phldrT="[Texte]" custT="1"/>
      <dgm:spPr>
        <a:solidFill>
          <a:schemeClr val="bg1">
            <a:lumMod val="95000"/>
            <a:alpha val="90000"/>
          </a:schemeClr>
        </a:solidFill>
        <a:ln w="3175">
          <a:solidFill>
            <a:schemeClr val="accent5">
              <a:alpha val="90000"/>
            </a:schemeClr>
          </a:solidFill>
        </a:ln>
      </dgm:spPr>
      <dgm:t>
        <a:bodyPr/>
        <a:lstStyle/>
        <a:p>
          <a:r>
            <a:rPr lang="fr-FR" sz="1600" dirty="0"/>
            <a:t>Tolérance alimentaire</a:t>
          </a:r>
        </a:p>
      </dgm:t>
    </dgm:pt>
    <dgm:pt modelId="{BF1AB197-24A9-432A-A672-FB6B22F019A0}" type="parTrans" cxnId="{2997808D-56ED-4C7B-A844-9F3F12327D47}">
      <dgm:prSet/>
      <dgm:spPr/>
      <dgm:t>
        <a:bodyPr/>
        <a:lstStyle/>
        <a:p>
          <a:endParaRPr lang="fr-FR" sz="1800"/>
        </a:p>
      </dgm:t>
    </dgm:pt>
    <dgm:pt modelId="{1EA7CE66-AFD1-40F1-A63A-58F6BC17DDD9}" type="sibTrans" cxnId="{2997808D-56ED-4C7B-A844-9F3F12327D47}">
      <dgm:prSet/>
      <dgm:spPr/>
      <dgm:t>
        <a:bodyPr/>
        <a:lstStyle/>
        <a:p>
          <a:endParaRPr lang="fr-FR" sz="1800"/>
        </a:p>
      </dgm:t>
    </dgm:pt>
    <dgm:pt modelId="{924B7C8C-3ADE-4460-B61E-4DAB0CDC1D3B}">
      <dgm:prSet custT="1"/>
      <dgm:spPr>
        <a:solidFill>
          <a:schemeClr val="bg1">
            <a:lumMod val="95000"/>
            <a:alpha val="90000"/>
          </a:schemeClr>
        </a:solidFill>
        <a:ln w="3175">
          <a:solidFill>
            <a:schemeClr val="accent1">
              <a:alpha val="90000"/>
            </a:schemeClr>
          </a:solidFill>
        </a:ln>
      </dgm:spPr>
      <dgm:t>
        <a:bodyPr/>
        <a:lstStyle/>
        <a:p>
          <a:r>
            <a:rPr lang="fr-FR" sz="1600" dirty="0"/>
            <a:t>Influence le développement et le fonctionnement de la muqueuse intestinale et de l’épithélium de surface</a:t>
          </a:r>
        </a:p>
      </dgm:t>
    </dgm:pt>
    <dgm:pt modelId="{8F983478-619F-4831-BB38-9C1D7FFCDE66}" type="parTrans" cxnId="{0F8B49C7-0A61-408A-A008-1288C5FDC2B0}">
      <dgm:prSet/>
      <dgm:spPr/>
      <dgm:t>
        <a:bodyPr/>
        <a:lstStyle/>
        <a:p>
          <a:endParaRPr lang="fr-FR" sz="1800"/>
        </a:p>
      </dgm:t>
    </dgm:pt>
    <dgm:pt modelId="{2B2319A0-D5B0-4B90-925E-9D6D22BAEA52}" type="sibTrans" cxnId="{0F8B49C7-0A61-408A-A008-1288C5FDC2B0}">
      <dgm:prSet/>
      <dgm:spPr/>
      <dgm:t>
        <a:bodyPr/>
        <a:lstStyle/>
        <a:p>
          <a:endParaRPr lang="fr-FR" sz="1800"/>
        </a:p>
      </dgm:t>
    </dgm:pt>
    <dgm:pt modelId="{86FB8D87-3BF4-479B-B5DC-81EF09DFF57A}">
      <dgm:prSet custT="1"/>
      <dgm:spPr>
        <a:solidFill>
          <a:schemeClr val="bg1">
            <a:lumMod val="95000"/>
            <a:alpha val="90000"/>
          </a:schemeClr>
        </a:solidFill>
        <a:ln w="3175">
          <a:solidFill>
            <a:schemeClr val="accent1">
              <a:alpha val="90000"/>
            </a:schemeClr>
          </a:solidFill>
        </a:ln>
      </dgm:spPr>
      <dgm:t>
        <a:bodyPr/>
        <a:lstStyle/>
        <a:p>
          <a:r>
            <a:rPr lang="fr-FR" sz="1600" dirty="0"/>
            <a:t>S’oppose à l’implantation des bactéries pathogènes</a:t>
          </a:r>
        </a:p>
      </dgm:t>
    </dgm:pt>
    <dgm:pt modelId="{E134DFE3-7707-4066-ACE0-54218E017D09}" type="parTrans" cxnId="{D9CA8B71-33AA-4D0C-88A5-49C7E504A1C1}">
      <dgm:prSet/>
      <dgm:spPr/>
      <dgm:t>
        <a:bodyPr/>
        <a:lstStyle/>
        <a:p>
          <a:endParaRPr lang="fr-FR" sz="1800"/>
        </a:p>
      </dgm:t>
    </dgm:pt>
    <dgm:pt modelId="{554BAA54-FE60-4C94-9B7F-7A7AF0FA7D26}" type="sibTrans" cxnId="{D9CA8B71-33AA-4D0C-88A5-49C7E504A1C1}">
      <dgm:prSet/>
      <dgm:spPr/>
      <dgm:t>
        <a:bodyPr/>
        <a:lstStyle/>
        <a:p>
          <a:endParaRPr lang="fr-FR" sz="1800"/>
        </a:p>
      </dgm:t>
    </dgm:pt>
    <dgm:pt modelId="{4A3EFC9F-1726-4A5B-A2F7-48679897D2CC}">
      <dgm:prSet custT="1"/>
      <dgm:spPr>
        <a:solidFill>
          <a:schemeClr val="bg1">
            <a:lumMod val="95000"/>
            <a:alpha val="90000"/>
          </a:schemeClr>
        </a:solidFill>
        <a:ln w="3175">
          <a:solidFill>
            <a:srgbClr val="153B88">
              <a:alpha val="90000"/>
            </a:srgbClr>
          </a:solidFill>
        </a:ln>
      </dgm:spPr>
      <dgm:t>
        <a:bodyPr rIns="0"/>
        <a:lstStyle/>
        <a:p>
          <a:r>
            <a:rPr lang="fr-FR" sz="1600" dirty="0"/>
            <a:t>Production d’acides gras à chaînes courtes</a:t>
          </a:r>
        </a:p>
      </dgm:t>
    </dgm:pt>
    <dgm:pt modelId="{4C2C5991-E9EB-480A-BED5-3D51420CB2B2}" type="parTrans" cxnId="{515C406F-13C7-458C-BA99-FE0453FD6F60}">
      <dgm:prSet/>
      <dgm:spPr/>
      <dgm:t>
        <a:bodyPr/>
        <a:lstStyle/>
        <a:p>
          <a:endParaRPr lang="fr-FR" sz="1800"/>
        </a:p>
      </dgm:t>
    </dgm:pt>
    <dgm:pt modelId="{B7376D29-4EA3-4456-BFAA-093474CDBB40}" type="sibTrans" cxnId="{515C406F-13C7-458C-BA99-FE0453FD6F60}">
      <dgm:prSet/>
      <dgm:spPr/>
      <dgm:t>
        <a:bodyPr/>
        <a:lstStyle/>
        <a:p>
          <a:endParaRPr lang="fr-FR" sz="1800"/>
        </a:p>
      </dgm:t>
    </dgm:pt>
    <dgm:pt modelId="{B6EAE46E-1F9D-43A5-8030-4A7B611F8339}">
      <dgm:prSet custT="1"/>
      <dgm:spPr>
        <a:solidFill>
          <a:schemeClr val="bg1">
            <a:lumMod val="95000"/>
            <a:alpha val="90000"/>
          </a:schemeClr>
        </a:solidFill>
        <a:ln w="3175">
          <a:solidFill>
            <a:srgbClr val="153B88">
              <a:alpha val="90000"/>
            </a:srgbClr>
          </a:solidFill>
        </a:ln>
      </dgm:spPr>
      <dgm:t>
        <a:bodyPr rIns="0"/>
        <a:lstStyle/>
        <a:p>
          <a:r>
            <a:rPr lang="fr-FR" sz="1600" dirty="0"/>
            <a:t>Production de vitamines (B12, K, Acide folique)</a:t>
          </a:r>
        </a:p>
      </dgm:t>
    </dgm:pt>
    <dgm:pt modelId="{C814A8D6-E770-42B8-A003-3613547776FB}" type="parTrans" cxnId="{D3A69079-C9E6-4EB6-AECB-B52AF316CE94}">
      <dgm:prSet/>
      <dgm:spPr/>
      <dgm:t>
        <a:bodyPr/>
        <a:lstStyle/>
        <a:p>
          <a:endParaRPr lang="fr-FR" sz="1800"/>
        </a:p>
      </dgm:t>
    </dgm:pt>
    <dgm:pt modelId="{C1493C0B-26F2-4CB5-A79A-E9F9BF681390}" type="sibTrans" cxnId="{D3A69079-C9E6-4EB6-AECB-B52AF316CE94}">
      <dgm:prSet/>
      <dgm:spPr/>
      <dgm:t>
        <a:bodyPr/>
        <a:lstStyle/>
        <a:p>
          <a:endParaRPr lang="fr-FR" sz="1800"/>
        </a:p>
      </dgm:t>
    </dgm:pt>
    <dgm:pt modelId="{83C10054-E93F-4BDB-8181-0709ECB9B4D2}">
      <dgm:prSet custT="1"/>
      <dgm:spPr>
        <a:solidFill>
          <a:schemeClr val="bg1">
            <a:lumMod val="95000"/>
            <a:alpha val="90000"/>
          </a:schemeClr>
        </a:solidFill>
        <a:ln w="3175">
          <a:solidFill>
            <a:schemeClr val="accent6">
              <a:alpha val="90000"/>
            </a:schemeClr>
          </a:solidFill>
        </a:ln>
      </dgm:spPr>
      <dgm:t>
        <a:bodyPr/>
        <a:lstStyle/>
        <a:p>
          <a:r>
            <a:rPr lang="fr-FR" sz="1600" dirty="0"/>
            <a:t>Tolérance alimentaire</a:t>
          </a:r>
        </a:p>
      </dgm:t>
    </dgm:pt>
    <dgm:pt modelId="{BF2E9826-4ED9-45C2-A773-78280260E70C}" type="parTrans" cxnId="{E9616BC9-6D6A-448F-A3FF-17108A502994}">
      <dgm:prSet/>
      <dgm:spPr/>
      <dgm:t>
        <a:bodyPr/>
        <a:lstStyle/>
        <a:p>
          <a:endParaRPr lang="fr-FR"/>
        </a:p>
      </dgm:t>
    </dgm:pt>
    <dgm:pt modelId="{9CDE022B-D065-4A14-B01F-6E41654B5A42}" type="sibTrans" cxnId="{E9616BC9-6D6A-448F-A3FF-17108A502994}">
      <dgm:prSet/>
      <dgm:spPr/>
      <dgm:t>
        <a:bodyPr/>
        <a:lstStyle/>
        <a:p>
          <a:endParaRPr lang="fr-FR"/>
        </a:p>
      </dgm:t>
    </dgm:pt>
    <dgm:pt modelId="{FD847EB2-2696-40EE-A972-AAA778A77B37}">
      <dgm:prSet custT="1"/>
      <dgm:spPr>
        <a:solidFill>
          <a:schemeClr val="bg1">
            <a:lumMod val="95000"/>
            <a:alpha val="90000"/>
          </a:schemeClr>
        </a:solidFill>
        <a:ln w="3175">
          <a:solidFill>
            <a:schemeClr val="accent6">
              <a:alpha val="90000"/>
            </a:schemeClr>
          </a:solidFill>
        </a:ln>
      </dgm:spPr>
      <dgm:t>
        <a:bodyPr/>
        <a:lstStyle/>
        <a:p>
          <a:r>
            <a:rPr lang="fr-FR" sz="1600" dirty="0"/>
            <a:t>Développement et maintien de la motilité intestinale</a:t>
          </a:r>
        </a:p>
      </dgm:t>
    </dgm:pt>
    <dgm:pt modelId="{96B3B671-1D60-49EF-96E6-8E5565EEF2AE}" type="parTrans" cxnId="{15FB7AB0-CFFC-41AE-9E80-8E731A4299E2}">
      <dgm:prSet/>
      <dgm:spPr/>
      <dgm:t>
        <a:bodyPr/>
        <a:lstStyle/>
        <a:p>
          <a:endParaRPr lang="fr-FR"/>
        </a:p>
      </dgm:t>
    </dgm:pt>
    <dgm:pt modelId="{831D19B1-548E-4108-89E5-BCB290560AD8}" type="sibTrans" cxnId="{15FB7AB0-CFFC-41AE-9E80-8E731A4299E2}">
      <dgm:prSet/>
      <dgm:spPr/>
      <dgm:t>
        <a:bodyPr/>
        <a:lstStyle/>
        <a:p>
          <a:endParaRPr lang="fr-FR"/>
        </a:p>
      </dgm:t>
    </dgm:pt>
    <dgm:pt modelId="{BDF9C96B-3BAD-4580-892A-39277C12EC18}">
      <dgm:prSet custT="1"/>
      <dgm:spPr>
        <a:solidFill>
          <a:schemeClr val="bg1">
            <a:lumMod val="95000"/>
            <a:alpha val="90000"/>
          </a:schemeClr>
        </a:solidFill>
        <a:ln w="3175">
          <a:solidFill>
            <a:schemeClr val="accent6">
              <a:alpha val="90000"/>
            </a:schemeClr>
          </a:solidFill>
        </a:ln>
      </dgm:spPr>
      <dgm:t>
        <a:bodyPr/>
        <a:lstStyle/>
        <a:p>
          <a:r>
            <a:rPr lang="fr-FR" sz="1600" dirty="0"/>
            <a:t>Contribue à la santé et au bien-être général</a:t>
          </a:r>
        </a:p>
      </dgm:t>
    </dgm:pt>
    <dgm:pt modelId="{6227763E-23AC-4364-8F68-5C9E1C1B5EAA}" type="parTrans" cxnId="{2D0AE9F5-359D-432E-B544-3BE5C62C6DF9}">
      <dgm:prSet/>
      <dgm:spPr/>
      <dgm:t>
        <a:bodyPr/>
        <a:lstStyle/>
        <a:p>
          <a:endParaRPr lang="fr-FR"/>
        </a:p>
      </dgm:t>
    </dgm:pt>
    <dgm:pt modelId="{E582C0F9-9D22-4E79-B8AB-483F05D7E484}" type="sibTrans" cxnId="{2D0AE9F5-359D-432E-B544-3BE5C62C6DF9}">
      <dgm:prSet/>
      <dgm:spPr/>
      <dgm:t>
        <a:bodyPr/>
        <a:lstStyle/>
        <a:p>
          <a:endParaRPr lang="fr-FR"/>
        </a:p>
      </dgm:t>
    </dgm:pt>
    <dgm:pt modelId="{28C82521-1713-4665-BE71-87F408A7BA0F}">
      <dgm:prSet phldrT="[Texte]" custT="1"/>
      <dgm:spPr>
        <a:solidFill>
          <a:schemeClr val="bg1">
            <a:lumMod val="95000"/>
            <a:alpha val="90000"/>
          </a:schemeClr>
        </a:solidFill>
        <a:ln w="3175">
          <a:solidFill>
            <a:srgbClr val="153B88">
              <a:alpha val="90000"/>
            </a:srgbClr>
          </a:solidFill>
        </a:ln>
      </dgm:spPr>
      <dgm:t>
        <a:bodyPr rIns="0"/>
        <a:lstStyle/>
        <a:p>
          <a:r>
            <a:rPr lang="fr-FR" sz="1600" dirty="0"/>
            <a:t>Biodisponibilité des nutriments et digestion</a:t>
          </a:r>
        </a:p>
      </dgm:t>
    </dgm:pt>
    <dgm:pt modelId="{160E1FE7-48C7-4BE0-9A2B-BD7DF7DDA9E5}" type="parTrans" cxnId="{0E27D46A-5563-4410-8BBE-DA96E24DA036}">
      <dgm:prSet/>
      <dgm:spPr/>
      <dgm:t>
        <a:bodyPr/>
        <a:lstStyle/>
        <a:p>
          <a:endParaRPr lang="fr-FR"/>
        </a:p>
      </dgm:t>
    </dgm:pt>
    <dgm:pt modelId="{0DBDEA53-96FE-4F51-9BDB-162EE6CD3398}" type="sibTrans" cxnId="{0E27D46A-5563-4410-8BBE-DA96E24DA036}">
      <dgm:prSet/>
      <dgm:spPr/>
      <dgm:t>
        <a:bodyPr/>
        <a:lstStyle/>
        <a:p>
          <a:endParaRPr lang="fr-FR"/>
        </a:p>
      </dgm:t>
    </dgm:pt>
    <dgm:pt modelId="{559ED977-0CCD-43DC-AE41-C5D509A5BB29}">
      <dgm:prSet phldrT="[Texte]" custT="1"/>
      <dgm:spPr>
        <a:solidFill>
          <a:schemeClr val="bg1">
            <a:lumMod val="95000"/>
            <a:alpha val="90000"/>
          </a:schemeClr>
        </a:solidFill>
        <a:ln w="3175">
          <a:solidFill>
            <a:schemeClr val="accent5">
              <a:alpha val="90000"/>
            </a:schemeClr>
          </a:solidFill>
        </a:ln>
      </dgm:spPr>
      <dgm:t>
        <a:bodyPr/>
        <a:lstStyle/>
        <a:p>
          <a:r>
            <a:rPr lang="fr-FR" sz="1600" dirty="0"/>
            <a:t>Développement du système immunitaire</a:t>
          </a:r>
        </a:p>
      </dgm:t>
    </dgm:pt>
    <dgm:pt modelId="{5A403132-88E8-4F89-98F1-2E471260004C}" type="parTrans" cxnId="{BC87F75F-4901-4113-9D34-73D3F716B059}">
      <dgm:prSet/>
      <dgm:spPr/>
      <dgm:t>
        <a:bodyPr/>
        <a:lstStyle/>
        <a:p>
          <a:endParaRPr lang="fr-FR"/>
        </a:p>
      </dgm:t>
    </dgm:pt>
    <dgm:pt modelId="{B108E0FD-25F8-4CDE-B5AC-2603B862E51A}" type="sibTrans" cxnId="{BC87F75F-4901-4113-9D34-73D3F716B059}">
      <dgm:prSet/>
      <dgm:spPr/>
      <dgm:t>
        <a:bodyPr/>
        <a:lstStyle/>
        <a:p>
          <a:endParaRPr lang="fr-FR"/>
        </a:p>
      </dgm:t>
    </dgm:pt>
    <dgm:pt modelId="{326D6247-2E8F-4B14-8072-D1B9211C12C4}">
      <dgm:prSet custT="1"/>
      <dgm:spPr>
        <a:solidFill>
          <a:schemeClr val="bg1">
            <a:lumMod val="95000"/>
            <a:alpha val="90000"/>
          </a:schemeClr>
        </a:solidFill>
        <a:ln w="3175">
          <a:solidFill>
            <a:schemeClr val="accent6">
              <a:alpha val="90000"/>
            </a:schemeClr>
          </a:solidFill>
        </a:ln>
      </dgm:spPr>
      <dgm:t>
        <a:bodyPr/>
        <a:lstStyle/>
        <a:p>
          <a:r>
            <a:rPr lang="fr-FR" sz="1600" dirty="0"/>
            <a:t>Aide et régule l’homéostasie énergétique</a:t>
          </a:r>
        </a:p>
      </dgm:t>
    </dgm:pt>
    <dgm:pt modelId="{824CB585-57A2-4242-9EF7-444A6F2F19CE}" type="parTrans" cxnId="{DA561574-F897-433C-AFD2-E3D95DFC6B15}">
      <dgm:prSet/>
      <dgm:spPr/>
      <dgm:t>
        <a:bodyPr/>
        <a:lstStyle/>
        <a:p>
          <a:endParaRPr lang="fr-FR"/>
        </a:p>
      </dgm:t>
    </dgm:pt>
    <dgm:pt modelId="{A4ED0257-8DE4-4139-8CBE-AD45FA98A547}" type="sibTrans" cxnId="{DA561574-F897-433C-AFD2-E3D95DFC6B15}">
      <dgm:prSet/>
      <dgm:spPr/>
      <dgm:t>
        <a:bodyPr/>
        <a:lstStyle/>
        <a:p>
          <a:endParaRPr lang="fr-FR"/>
        </a:p>
      </dgm:t>
    </dgm:pt>
    <dgm:pt modelId="{748F0F18-119B-481A-88AD-9DD77ABC78B9}" type="pres">
      <dgm:prSet presAssocID="{057EBC4E-8D96-476D-8AB2-2302CF762D92}" presName="Name0" presStyleCnt="0">
        <dgm:presLayoutVars>
          <dgm:dir/>
          <dgm:animLvl val="lvl"/>
          <dgm:resizeHandles val="exact"/>
        </dgm:presLayoutVars>
      </dgm:prSet>
      <dgm:spPr/>
    </dgm:pt>
    <dgm:pt modelId="{D51F8755-0FA2-435A-A4CC-6B2DCC4FEF66}" type="pres">
      <dgm:prSet presAssocID="{BC67BC9F-628A-43FB-A713-8C9D9EE2AE53}" presName="composite" presStyleCnt="0"/>
      <dgm:spPr/>
    </dgm:pt>
    <dgm:pt modelId="{1D6E147B-E8E3-4240-906C-09337CB7D28F}" type="pres">
      <dgm:prSet presAssocID="{BC67BC9F-628A-43FB-A713-8C9D9EE2AE53}" presName="parTx" presStyleLbl="alignNode1" presStyleIdx="0" presStyleCnt="4">
        <dgm:presLayoutVars>
          <dgm:chMax val="0"/>
          <dgm:chPref val="0"/>
          <dgm:bulletEnabled val="1"/>
        </dgm:presLayoutVars>
      </dgm:prSet>
      <dgm:spPr/>
    </dgm:pt>
    <dgm:pt modelId="{4A9C8B31-0502-4B9B-A42F-53173D5DDF08}" type="pres">
      <dgm:prSet presAssocID="{BC67BC9F-628A-43FB-A713-8C9D9EE2AE53}" presName="desTx" presStyleLbl="alignAccFollowNode1" presStyleIdx="0" presStyleCnt="4">
        <dgm:presLayoutVars>
          <dgm:bulletEnabled val="1"/>
        </dgm:presLayoutVars>
      </dgm:prSet>
      <dgm:spPr/>
    </dgm:pt>
    <dgm:pt modelId="{9C1C448C-ADAC-497D-9AA1-622FF973B90E}" type="pres">
      <dgm:prSet presAssocID="{AEA93DDD-0B39-4A2F-ADB3-DE13F1A26CCF}" presName="space" presStyleCnt="0"/>
      <dgm:spPr/>
    </dgm:pt>
    <dgm:pt modelId="{F0F5DAA3-9290-4E1B-B301-CC89BA321665}" type="pres">
      <dgm:prSet presAssocID="{38F53051-8B05-4007-BC34-FC8DEA183FB9}" presName="composite" presStyleCnt="0"/>
      <dgm:spPr/>
    </dgm:pt>
    <dgm:pt modelId="{9F86D0AF-F8D8-44EC-82DE-D8CDE70FAAF6}" type="pres">
      <dgm:prSet presAssocID="{38F53051-8B05-4007-BC34-FC8DEA183FB9}" presName="parTx" presStyleLbl="alignNode1" presStyleIdx="1" presStyleCnt="4" custLinFactNeighborX="-209" custLinFactNeighborY="-1565">
        <dgm:presLayoutVars>
          <dgm:chMax val="0"/>
          <dgm:chPref val="0"/>
          <dgm:bulletEnabled val="1"/>
        </dgm:presLayoutVars>
      </dgm:prSet>
      <dgm:spPr/>
    </dgm:pt>
    <dgm:pt modelId="{7B88F5CE-F3AE-4A01-B628-F679824BEF28}" type="pres">
      <dgm:prSet presAssocID="{38F53051-8B05-4007-BC34-FC8DEA183FB9}" presName="desTx" presStyleLbl="alignAccFollowNode1" presStyleIdx="1" presStyleCnt="4">
        <dgm:presLayoutVars>
          <dgm:bulletEnabled val="1"/>
        </dgm:presLayoutVars>
      </dgm:prSet>
      <dgm:spPr/>
    </dgm:pt>
    <dgm:pt modelId="{77159EB6-46AB-45B6-BB88-919F26352537}" type="pres">
      <dgm:prSet presAssocID="{06341548-4AFF-4563-AA5F-CA0833694BC0}" presName="space" presStyleCnt="0"/>
      <dgm:spPr/>
    </dgm:pt>
    <dgm:pt modelId="{DD03CA7A-8E50-449F-8D80-AED2BBCB32E4}" type="pres">
      <dgm:prSet presAssocID="{1ABE07C8-12B7-45A1-9F56-DB21DD34A776}" presName="composite" presStyleCnt="0"/>
      <dgm:spPr/>
    </dgm:pt>
    <dgm:pt modelId="{5696FEB9-A0C6-4185-A622-AC49C1027BA2}" type="pres">
      <dgm:prSet presAssocID="{1ABE07C8-12B7-45A1-9F56-DB21DD34A776}" presName="parTx" presStyleLbl="alignNode1" presStyleIdx="2" presStyleCnt="4">
        <dgm:presLayoutVars>
          <dgm:chMax val="0"/>
          <dgm:chPref val="0"/>
          <dgm:bulletEnabled val="1"/>
        </dgm:presLayoutVars>
      </dgm:prSet>
      <dgm:spPr/>
    </dgm:pt>
    <dgm:pt modelId="{BA5E4DA4-4F6D-4A33-AF75-5F8C6D8CD2ED}" type="pres">
      <dgm:prSet presAssocID="{1ABE07C8-12B7-45A1-9F56-DB21DD34A776}" presName="desTx" presStyleLbl="alignAccFollowNode1" presStyleIdx="2" presStyleCnt="4">
        <dgm:presLayoutVars>
          <dgm:bulletEnabled val="1"/>
        </dgm:presLayoutVars>
      </dgm:prSet>
      <dgm:spPr/>
    </dgm:pt>
    <dgm:pt modelId="{4B8581D8-CB06-40E9-928A-18B20DD81A41}" type="pres">
      <dgm:prSet presAssocID="{6F81B171-D9C4-471C-9056-D5F058B67653}" presName="space" presStyleCnt="0"/>
      <dgm:spPr/>
    </dgm:pt>
    <dgm:pt modelId="{0AB9F7EF-9963-41D6-9F04-C369A0F1C101}" type="pres">
      <dgm:prSet presAssocID="{7A732440-CB4A-480A-BA80-CD8DF4E34F7D}" presName="composite" presStyleCnt="0"/>
      <dgm:spPr/>
    </dgm:pt>
    <dgm:pt modelId="{157F571C-D5F8-4206-88F9-A2E69D9B8F7A}" type="pres">
      <dgm:prSet presAssocID="{7A732440-CB4A-480A-BA80-CD8DF4E34F7D}" presName="parTx" presStyleLbl="alignNode1" presStyleIdx="3" presStyleCnt="4" custLinFactNeighborX="166">
        <dgm:presLayoutVars>
          <dgm:chMax val="0"/>
          <dgm:chPref val="0"/>
          <dgm:bulletEnabled val="1"/>
        </dgm:presLayoutVars>
      </dgm:prSet>
      <dgm:spPr/>
    </dgm:pt>
    <dgm:pt modelId="{C1723FB2-5C48-4030-84BC-2935C9DAB950}" type="pres">
      <dgm:prSet presAssocID="{7A732440-CB4A-480A-BA80-CD8DF4E34F7D}" presName="desTx" presStyleLbl="alignAccFollowNode1" presStyleIdx="3" presStyleCnt="4">
        <dgm:presLayoutVars>
          <dgm:bulletEnabled val="1"/>
        </dgm:presLayoutVars>
      </dgm:prSet>
      <dgm:spPr/>
    </dgm:pt>
  </dgm:ptLst>
  <dgm:cxnLst>
    <dgm:cxn modelId="{24848102-D53C-441A-A0BB-1A6A8E4E00D4}" srcId="{38F53051-8B05-4007-BC34-FC8DEA183FB9}" destId="{4E31E961-ED55-47A6-AE83-16FE59F2B518}" srcOrd="0" destOrd="0" parTransId="{74531E77-33B9-4DC5-912A-975048F0050B}" sibTransId="{B57CFE88-49E9-46D2-A03C-71A3537E15A0}"/>
    <dgm:cxn modelId="{BA11A010-332C-4AE0-8DF5-C581223C4694}" srcId="{057EBC4E-8D96-476D-8AB2-2302CF762D92}" destId="{BC67BC9F-628A-43FB-A713-8C9D9EE2AE53}" srcOrd="0" destOrd="0" parTransId="{68BDEA5E-6259-4B27-847E-BFB72CC5C54A}" sibTransId="{AEA93DDD-0B39-4A2F-ADB3-DE13F1A26CCF}"/>
    <dgm:cxn modelId="{B6FC7812-14EA-4C2F-A57D-057B6930142C}" type="presOf" srcId="{BC67BC9F-628A-43FB-A713-8C9D9EE2AE53}" destId="{1D6E147B-E8E3-4240-906C-09337CB7D28F}" srcOrd="0" destOrd="0" presId="urn:microsoft.com/office/officeart/2005/8/layout/hList1"/>
    <dgm:cxn modelId="{0B607836-FB47-479E-892F-702DE4F48FA0}" type="presOf" srcId="{15B5DA8B-98BF-465A-BCD8-E6AA9EFB2186}" destId="{BA5E4DA4-4F6D-4A33-AF75-5F8C6D8CD2ED}" srcOrd="0" destOrd="2" presId="urn:microsoft.com/office/officeart/2005/8/layout/hList1"/>
    <dgm:cxn modelId="{96D8A736-3C9D-4A7C-B3E7-2D408B0CAD5D}" srcId="{1ABE07C8-12B7-45A1-9F56-DB21DD34A776}" destId="{15B5DA8B-98BF-465A-BCD8-E6AA9EFB2186}" srcOrd="2" destOrd="0" parTransId="{627CD764-F119-4A9D-882F-D214A2CB329A}" sibTransId="{4C8D0255-66D6-4E0A-814B-E913792E8159}"/>
    <dgm:cxn modelId="{4D90C836-4465-4FF0-823A-111DCAC38ECE}" type="presOf" srcId="{924B7C8C-3ADE-4460-B61E-4DAB0CDC1D3B}" destId="{7B88F5CE-F3AE-4A01-B628-F679824BEF28}" srcOrd="0" destOrd="1" presId="urn:microsoft.com/office/officeart/2005/8/layout/hList1"/>
    <dgm:cxn modelId="{CD38D25C-55E7-43B2-B4DD-269CD7F07B0A}" srcId="{057EBC4E-8D96-476D-8AB2-2302CF762D92}" destId="{7A732440-CB4A-480A-BA80-CD8DF4E34F7D}" srcOrd="3" destOrd="0" parTransId="{8A41BF76-729E-4D6A-A9A0-E7A36DABDBB3}" sibTransId="{B5343841-0435-4E38-934F-EF1DC4FB2828}"/>
    <dgm:cxn modelId="{EC50FD5D-FCC5-4ECF-A591-DF8D091D723E}" type="presOf" srcId="{057EBC4E-8D96-476D-8AB2-2302CF762D92}" destId="{748F0F18-119B-481A-88AD-9DD77ABC78B9}" srcOrd="0" destOrd="0" presId="urn:microsoft.com/office/officeart/2005/8/layout/hList1"/>
    <dgm:cxn modelId="{BC87F75F-4901-4113-9D34-73D3F716B059}" srcId="{1ABE07C8-12B7-45A1-9F56-DB21DD34A776}" destId="{559ED977-0CCD-43DC-AE41-C5D509A5BB29}" srcOrd="0" destOrd="0" parTransId="{5A403132-88E8-4F89-98F1-2E471260004C}" sibTransId="{B108E0FD-25F8-4CDE-B5AC-2603B862E51A}"/>
    <dgm:cxn modelId="{0E27D46A-5563-4410-8BBE-DA96E24DA036}" srcId="{BC67BC9F-628A-43FB-A713-8C9D9EE2AE53}" destId="{28C82521-1713-4665-BE71-87F408A7BA0F}" srcOrd="0" destOrd="0" parTransId="{160E1FE7-48C7-4BE0-9A2B-BD7DF7DDA9E5}" sibTransId="{0DBDEA53-96FE-4F51-9BDB-162EE6CD3398}"/>
    <dgm:cxn modelId="{A4731C6C-395B-42F6-B7DB-75C55F2E2BBF}" type="presOf" srcId="{86FB8D87-3BF4-479B-B5DC-81EF09DFF57A}" destId="{7B88F5CE-F3AE-4A01-B628-F679824BEF28}" srcOrd="0" destOrd="2" presId="urn:microsoft.com/office/officeart/2005/8/layout/hList1"/>
    <dgm:cxn modelId="{515C406F-13C7-458C-BA99-FE0453FD6F60}" srcId="{BC67BC9F-628A-43FB-A713-8C9D9EE2AE53}" destId="{4A3EFC9F-1726-4A5B-A2F7-48679897D2CC}" srcOrd="1" destOrd="0" parTransId="{4C2C5991-E9EB-480A-BED5-3D51420CB2B2}" sibTransId="{B7376D29-4EA3-4456-BFAA-093474CDBB40}"/>
    <dgm:cxn modelId="{D9CA8B71-33AA-4D0C-88A5-49C7E504A1C1}" srcId="{38F53051-8B05-4007-BC34-FC8DEA183FB9}" destId="{86FB8D87-3BF4-479B-B5DC-81EF09DFF57A}" srcOrd="2" destOrd="0" parTransId="{E134DFE3-7707-4066-ACE0-54218E017D09}" sibTransId="{554BAA54-FE60-4C94-9B7F-7A7AF0FA7D26}"/>
    <dgm:cxn modelId="{492C3452-75AF-4A5B-ABA4-0A5681D7C73C}" type="presOf" srcId="{4E31E961-ED55-47A6-AE83-16FE59F2B518}" destId="{7B88F5CE-F3AE-4A01-B628-F679824BEF28}" srcOrd="0" destOrd="0" presId="urn:microsoft.com/office/officeart/2005/8/layout/hList1"/>
    <dgm:cxn modelId="{DA561574-F897-433C-AFD2-E3D95DFC6B15}" srcId="{7A732440-CB4A-480A-BA80-CD8DF4E34F7D}" destId="{326D6247-2E8F-4B14-8072-D1B9211C12C4}" srcOrd="0" destOrd="0" parTransId="{824CB585-57A2-4242-9EF7-444A6F2F19CE}" sibTransId="{A4ED0257-8DE4-4139-8CBE-AD45FA98A547}"/>
    <dgm:cxn modelId="{E15FC855-CD1D-445D-A3CB-0A582EF3BF40}" type="presOf" srcId="{559ED977-0CCD-43DC-AE41-C5D509A5BB29}" destId="{BA5E4DA4-4F6D-4A33-AF75-5F8C6D8CD2ED}" srcOrd="0" destOrd="0" presId="urn:microsoft.com/office/officeart/2005/8/layout/hList1"/>
    <dgm:cxn modelId="{92E92376-5AAC-4603-93E4-45D6F219516E}" type="presOf" srcId="{28C82521-1713-4665-BE71-87F408A7BA0F}" destId="{4A9C8B31-0502-4B9B-A42F-53173D5DDF08}" srcOrd="0" destOrd="0" presId="urn:microsoft.com/office/officeart/2005/8/layout/hList1"/>
    <dgm:cxn modelId="{EC187A59-9DE0-4E55-8DEB-9565986088FA}" type="presOf" srcId="{83C10054-E93F-4BDB-8181-0709ECB9B4D2}" destId="{C1723FB2-5C48-4030-84BC-2935C9DAB950}" srcOrd="0" destOrd="1" presId="urn:microsoft.com/office/officeart/2005/8/layout/hList1"/>
    <dgm:cxn modelId="{D3A69079-C9E6-4EB6-AECB-B52AF316CE94}" srcId="{BC67BC9F-628A-43FB-A713-8C9D9EE2AE53}" destId="{B6EAE46E-1F9D-43A5-8030-4A7B611F8339}" srcOrd="2" destOrd="0" parTransId="{C814A8D6-E770-42B8-A003-3613547776FB}" sibTransId="{C1493C0B-26F2-4CB5-A79A-E9F9BF681390}"/>
    <dgm:cxn modelId="{853C237F-4858-4084-9C2A-189FF6482E09}" type="presOf" srcId="{BDF9C96B-3BAD-4580-892A-39277C12EC18}" destId="{C1723FB2-5C48-4030-84BC-2935C9DAB950}" srcOrd="0" destOrd="3" presId="urn:microsoft.com/office/officeart/2005/8/layout/hList1"/>
    <dgm:cxn modelId="{CB817C85-A6A9-4E70-A7F5-44225BEF3A77}" type="presOf" srcId="{B6EAE46E-1F9D-43A5-8030-4A7B611F8339}" destId="{4A9C8B31-0502-4B9B-A42F-53173D5DDF08}" srcOrd="0" destOrd="2" presId="urn:microsoft.com/office/officeart/2005/8/layout/hList1"/>
    <dgm:cxn modelId="{2997808D-56ED-4C7B-A844-9F3F12327D47}" srcId="{1ABE07C8-12B7-45A1-9F56-DB21DD34A776}" destId="{44A98E08-9D64-47F4-A40B-859B4CCD251A}" srcOrd="1" destOrd="0" parTransId="{BF1AB197-24A9-432A-A672-FB6B22F019A0}" sibTransId="{1EA7CE66-AFD1-40F1-A63A-58F6BC17DDD9}"/>
    <dgm:cxn modelId="{48413A8F-0732-493B-95E8-DCC0629F3764}" type="presOf" srcId="{326D6247-2E8F-4B14-8072-D1B9211C12C4}" destId="{C1723FB2-5C48-4030-84BC-2935C9DAB950}" srcOrd="0" destOrd="0" presId="urn:microsoft.com/office/officeart/2005/8/layout/hList1"/>
    <dgm:cxn modelId="{D8779A93-5A43-484E-991E-889A7C32BAF0}" type="presOf" srcId="{44A98E08-9D64-47F4-A40B-859B4CCD251A}" destId="{BA5E4DA4-4F6D-4A33-AF75-5F8C6D8CD2ED}" srcOrd="0" destOrd="1" presId="urn:microsoft.com/office/officeart/2005/8/layout/hList1"/>
    <dgm:cxn modelId="{15FB7AB0-CFFC-41AE-9E80-8E731A4299E2}" srcId="{7A732440-CB4A-480A-BA80-CD8DF4E34F7D}" destId="{FD847EB2-2696-40EE-A972-AAA778A77B37}" srcOrd="2" destOrd="0" parTransId="{96B3B671-1D60-49EF-96E6-8E5565EEF2AE}" sibTransId="{831D19B1-548E-4108-89E5-BCB290560AD8}"/>
    <dgm:cxn modelId="{5F712BB3-C47B-455F-A2F1-05AAC169FF24}" type="presOf" srcId="{38F53051-8B05-4007-BC34-FC8DEA183FB9}" destId="{9F86D0AF-F8D8-44EC-82DE-D8CDE70FAAF6}" srcOrd="0" destOrd="0" presId="urn:microsoft.com/office/officeart/2005/8/layout/hList1"/>
    <dgm:cxn modelId="{B20345B8-3303-40A4-B801-4C5971047E90}" type="presOf" srcId="{FD847EB2-2696-40EE-A972-AAA778A77B37}" destId="{C1723FB2-5C48-4030-84BC-2935C9DAB950}" srcOrd="0" destOrd="2" presId="urn:microsoft.com/office/officeart/2005/8/layout/hList1"/>
    <dgm:cxn modelId="{E72CE9BA-CE21-4B28-835A-CDA02FFB78B1}" type="presOf" srcId="{4A3EFC9F-1726-4A5B-A2F7-48679897D2CC}" destId="{4A9C8B31-0502-4B9B-A42F-53173D5DDF08}" srcOrd="0" destOrd="1" presId="urn:microsoft.com/office/officeart/2005/8/layout/hList1"/>
    <dgm:cxn modelId="{199A19BC-ED79-4C21-B579-DBD26BC43AA1}" srcId="{057EBC4E-8D96-476D-8AB2-2302CF762D92}" destId="{1ABE07C8-12B7-45A1-9F56-DB21DD34A776}" srcOrd="2" destOrd="0" parTransId="{E6D9BCB2-455D-400E-93E0-F3BAD4CF15E9}" sibTransId="{6F81B171-D9C4-471C-9056-D5F058B67653}"/>
    <dgm:cxn modelId="{0F8B49C7-0A61-408A-A008-1288C5FDC2B0}" srcId="{38F53051-8B05-4007-BC34-FC8DEA183FB9}" destId="{924B7C8C-3ADE-4460-B61E-4DAB0CDC1D3B}" srcOrd="1" destOrd="0" parTransId="{8F983478-619F-4831-BB38-9C1D7FFCDE66}" sibTransId="{2B2319A0-D5B0-4B90-925E-9D6D22BAEA52}"/>
    <dgm:cxn modelId="{E9616BC9-6D6A-448F-A3FF-17108A502994}" srcId="{7A732440-CB4A-480A-BA80-CD8DF4E34F7D}" destId="{83C10054-E93F-4BDB-8181-0709ECB9B4D2}" srcOrd="1" destOrd="0" parTransId="{BF2E9826-4ED9-45C2-A773-78280260E70C}" sibTransId="{9CDE022B-D065-4A14-B01F-6E41654B5A42}"/>
    <dgm:cxn modelId="{D20075D7-FDC8-45DC-A201-709C49C63D8F}" type="presOf" srcId="{1ABE07C8-12B7-45A1-9F56-DB21DD34A776}" destId="{5696FEB9-A0C6-4185-A622-AC49C1027BA2}" srcOrd="0" destOrd="0" presId="urn:microsoft.com/office/officeart/2005/8/layout/hList1"/>
    <dgm:cxn modelId="{B445F0DE-B1FC-48D4-9345-D02583C81699}" srcId="{057EBC4E-8D96-476D-8AB2-2302CF762D92}" destId="{38F53051-8B05-4007-BC34-FC8DEA183FB9}" srcOrd="1" destOrd="0" parTransId="{2018720E-3212-41E6-983D-3118045BC400}" sibTransId="{06341548-4AFF-4563-AA5F-CA0833694BC0}"/>
    <dgm:cxn modelId="{2D0AE9F5-359D-432E-B544-3BE5C62C6DF9}" srcId="{7A732440-CB4A-480A-BA80-CD8DF4E34F7D}" destId="{BDF9C96B-3BAD-4580-892A-39277C12EC18}" srcOrd="3" destOrd="0" parTransId="{6227763E-23AC-4364-8F68-5C9E1C1B5EAA}" sibTransId="{E582C0F9-9D22-4E79-B8AB-483F05D7E484}"/>
    <dgm:cxn modelId="{678624FE-4FAA-4752-A465-2C1E7E36C52E}" type="presOf" srcId="{7A732440-CB4A-480A-BA80-CD8DF4E34F7D}" destId="{157F571C-D5F8-4206-88F9-A2E69D9B8F7A}" srcOrd="0" destOrd="0" presId="urn:microsoft.com/office/officeart/2005/8/layout/hList1"/>
    <dgm:cxn modelId="{D2D30442-CA57-46B7-8C40-17D8F4A02284}" type="presParOf" srcId="{748F0F18-119B-481A-88AD-9DD77ABC78B9}" destId="{D51F8755-0FA2-435A-A4CC-6B2DCC4FEF66}" srcOrd="0" destOrd="0" presId="urn:microsoft.com/office/officeart/2005/8/layout/hList1"/>
    <dgm:cxn modelId="{8A673ECB-688F-41AC-8317-744AE6EB80DB}" type="presParOf" srcId="{D51F8755-0FA2-435A-A4CC-6B2DCC4FEF66}" destId="{1D6E147B-E8E3-4240-906C-09337CB7D28F}" srcOrd="0" destOrd="0" presId="urn:microsoft.com/office/officeart/2005/8/layout/hList1"/>
    <dgm:cxn modelId="{98EF18D4-8BC2-47EF-86F2-D0E2DF666AFE}" type="presParOf" srcId="{D51F8755-0FA2-435A-A4CC-6B2DCC4FEF66}" destId="{4A9C8B31-0502-4B9B-A42F-53173D5DDF08}" srcOrd="1" destOrd="0" presId="urn:microsoft.com/office/officeart/2005/8/layout/hList1"/>
    <dgm:cxn modelId="{0BA5D3CC-F018-4561-8430-C8D0AA353D5C}" type="presParOf" srcId="{748F0F18-119B-481A-88AD-9DD77ABC78B9}" destId="{9C1C448C-ADAC-497D-9AA1-622FF973B90E}" srcOrd="1" destOrd="0" presId="urn:microsoft.com/office/officeart/2005/8/layout/hList1"/>
    <dgm:cxn modelId="{8C557D0B-2F74-4685-A9E8-8557E5829382}" type="presParOf" srcId="{748F0F18-119B-481A-88AD-9DD77ABC78B9}" destId="{F0F5DAA3-9290-4E1B-B301-CC89BA321665}" srcOrd="2" destOrd="0" presId="urn:microsoft.com/office/officeart/2005/8/layout/hList1"/>
    <dgm:cxn modelId="{09CD8BA0-FD01-46FB-96EE-A358EE99125A}" type="presParOf" srcId="{F0F5DAA3-9290-4E1B-B301-CC89BA321665}" destId="{9F86D0AF-F8D8-44EC-82DE-D8CDE70FAAF6}" srcOrd="0" destOrd="0" presId="urn:microsoft.com/office/officeart/2005/8/layout/hList1"/>
    <dgm:cxn modelId="{7E793F88-5D21-4CF8-B7E3-6E5158441E9B}" type="presParOf" srcId="{F0F5DAA3-9290-4E1B-B301-CC89BA321665}" destId="{7B88F5CE-F3AE-4A01-B628-F679824BEF28}" srcOrd="1" destOrd="0" presId="urn:microsoft.com/office/officeart/2005/8/layout/hList1"/>
    <dgm:cxn modelId="{935D31E2-9347-46DD-8804-30A444619787}" type="presParOf" srcId="{748F0F18-119B-481A-88AD-9DD77ABC78B9}" destId="{77159EB6-46AB-45B6-BB88-919F26352537}" srcOrd="3" destOrd="0" presId="urn:microsoft.com/office/officeart/2005/8/layout/hList1"/>
    <dgm:cxn modelId="{2C5DC5D7-A599-4967-B4C2-0EF2E649D761}" type="presParOf" srcId="{748F0F18-119B-481A-88AD-9DD77ABC78B9}" destId="{DD03CA7A-8E50-449F-8D80-AED2BBCB32E4}" srcOrd="4" destOrd="0" presId="urn:microsoft.com/office/officeart/2005/8/layout/hList1"/>
    <dgm:cxn modelId="{90685718-C5DE-48E7-805C-10F70F9181A9}" type="presParOf" srcId="{DD03CA7A-8E50-449F-8D80-AED2BBCB32E4}" destId="{5696FEB9-A0C6-4185-A622-AC49C1027BA2}" srcOrd="0" destOrd="0" presId="urn:microsoft.com/office/officeart/2005/8/layout/hList1"/>
    <dgm:cxn modelId="{315E4811-C11A-4A2B-B0A8-DBE042FC06CB}" type="presParOf" srcId="{DD03CA7A-8E50-449F-8D80-AED2BBCB32E4}" destId="{BA5E4DA4-4F6D-4A33-AF75-5F8C6D8CD2ED}" srcOrd="1" destOrd="0" presId="urn:microsoft.com/office/officeart/2005/8/layout/hList1"/>
    <dgm:cxn modelId="{EE506A68-FDF1-4705-B00C-EE4D7DD15458}" type="presParOf" srcId="{748F0F18-119B-481A-88AD-9DD77ABC78B9}" destId="{4B8581D8-CB06-40E9-928A-18B20DD81A41}" srcOrd="5" destOrd="0" presId="urn:microsoft.com/office/officeart/2005/8/layout/hList1"/>
    <dgm:cxn modelId="{8E2A5238-0F5B-4000-80A0-97D134F62876}" type="presParOf" srcId="{748F0F18-119B-481A-88AD-9DD77ABC78B9}" destId="{0AB9F7EF-9963-41D6-9F04-C369A0F1C101}" srcOrd="6" destOrd="0" presId="urn:microsoft.com/office/officeart/2005/8/layout/hList1"/>
    <dgm:cxn modelId="{CED75981-1985-4B43-9A45-16F4F7ADEC37}" type="presParOf" srcId="{0AB9F7EF-9963-41D6-9F04-C369A0F1C101}" destId="{157F571C-D5F8-4206-88F9-A2E69D9B8F7A}" srcOrd="0" destOrd="0" presId="urn:microsoft.com/office/officeart/2005/8/layout/hList1"/>
    <dgm:cxn modelId="{DA9216CE-EA01-4199-80EE-4C8822DFCA3D}" type="presParOf" srcId="{0AB9F7EF-9963-41D6-9F04-C369A0F1C101}" destId="{C1723FB2-5C48-4030-84BC-2935C9DAB9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147B-E8E3-4240-906C-09337CB7D28F}">
      <dsp:nvSpPr>
        <dsp:cNvPr id="0" name=""/>
        <dsp:cNvSpPr/>
      </dsp:nvSpPr>
      <dsp:spPr>
        <a:xfrm>
          <a:off x="3492" y="16526"/>
          <a:ext cx="2100311" cy="691200"/>
        </a:xfrm>
        <a:prstGeom prst="rect">
          <a:avLst/>
        </a:prstGeom>
        <a:solidFill>
          <a:schemeClr val="tx1">
            <a:lumMod val="60000"/>
            <a:lumOff val="40000"/>
          </a:schemeClr>
        </a:solidFill>
        <a:ln w="12700" cap="flat" cmpd="sng" algn="ctr">
          <a:solidFill>
            <a:schemeClr val="tx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t>Nutritionnel</a:t>
          </a:r>
        </a:p>
      </dsp:txBody>
      <dsp:txXfrm>
        <a:off x="3492" y="16526"/>
        <a:ext cx="2100311" cy="691200"/>
      </dsp:txXfrm>
    </dsp:sp>
    <dsp:sp modelId="{4A9C8B31-0502-4B9B-A42F-53173D5DDF08}">
      <dsp:nvSpPr>
        <dsp:cNvPr id="0" name=""/>
        <dsp:cNvSpPr/>
      </dsp:nvSpPr>
      <dsp:spPr>
        <a:xfrm>
          <a:off x="3492" y="707726"/>
          <a:ext cx="2100311" cy="3437083"/>
        </a:xfrm>
        <a:prstGeom prst="rect">
          <a:avLst/>
        </a:prstGeom>
        <a:solidFill>
          <a:schemeClr val="bg1">
            <a:lumMod val="95000"/>
            <a:alpha val="90000"/>
          </a:schemeClr>
        </a:solidFill>
        <a:ln w="3175" cap="flat" cmpd="sng" algn="ctr">
          <a:solidFill>
            <a:srgbClr val="153B8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0"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Biodisponibilité des nutriments et digestion</a:t>
          </a:r>
        </a:p>
        <a:p>
          <a:pPr marL="171450" lvl="1" indent="-171450" algn="l" defTabSz="711200">
            <a:lnSpc>
              <a:spcPct val="90000"/>
            </a:lnSpc>
            <a:spcBef>
              <a:spcPct val="0"/>
            </a:spcBef>
            <a:spcAft>
              <a:spcPct val="15000"/>
            </a:spcAft>
            <a:buChar char="•"/>
          </a:pPr>
          <a:r>
            <a:rPr lang="fr-FR" sz="1600" kern="1200" dirty="0"/>
            <a:t>Production d’acides gras à chaînes courtes</a:t>
          </a:r>
        </a:p>
        <a:p>
          <a:pPr marL="171450" lvl="1" indent="-171450" algn="l" defTabSz="711200">
            <a:lnSpc>
              <a:spcPct val="90000"/>
            </a:lnSpc>
            <a:spcBef>
              <a:spcPct val="0"/>
            </a:spcBef>
            <a:spcAft>
              <a:spcPct val="15000"/>
            </a:spcAft>
            <a:buChar char="•"/>
          </a:pPr>
          <a:r>
            <a:rPr lang="fr-FR" sz="1600" kern="1200" dirty="0"/>
            <a:t>Production de vitamines (B12, K, Acide folique)</a:t>
          </a:r>
        </a:p>
      </dsp:txBody>
      <dsp:txXfrm>
        <a:off x="3492" y="707726"/>
        <a:ext cx="2100311" cy="3437083"/>
      </dsp:txXfrm>
    </dsp:sp>
    <dsp:sp modelId="{9F86D0AF-F8D8-44EC-82DE-D8CDE70FAAF6}">
      <dsp:nvSpPr>
        <dsp:cNvPr id="0" name=""/>
        <dsp:cNvSpPr/>
      </dsp:nvSpPr>
      <dsp:spPr>
        <a:xfrm>
          <a:off x="2393458" y="5709"/>
          <a:ext cx="2100311" cy="691200"/>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t>Physiologique</a:t>
          </a:r>
        </a:p>
      </dsp:txBody>
      <dsp:txXfrm>
        <a:off x="2393458" y="5709"/>
        <a:ext cx="2100311" cy="691200"/>
      </dsp:txXfrm>
    </dsp:sp>
    <dsp:sp modelId="{7B88F5CE-F3AE-4A01-B628-F679824BEF28}">
      <dsp:nvSpPr>
        <dsp:cNvPr id="0" name=""/>
        <dsp:cNvSpPr/>
      </dsp:nvSpPr>
      <dsp:spPr>
        <a:xfrm>
          <a:off x="2397847" y="707726"/>
          <a:ext cx="2100311" cy="3437083"/>
        </a:xfrm>
        <a:prstGeom prst="rect">
          <a:avLst/>
        </a:prstGeom>
        <a:solidFill>
          <a:schemeClr val="bg1">
            <a:lumMod val="95000"/>
            <a:alpha val="90000"/>
          </a:schemeClr>
        </a:solidFill>
        <a:ln w="3175"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Influence le développement du tube digestif</a:t>
          </a:r>
        </a:p>
        <a:p>
          <a:pPr marL="171450" lvl="1" indent="-171450" algn="l" defTabSz="711200">
            <a:lnSpc>
              <a:spcPct val="90000"/>
            </a:lnSpc>
            <a:spcBef>
              <a:spcPct val="0"/>
            </a:spcBef>
            <a:spcAft>
              <a:spcPct val="15000"/>
            </a:spcAft>
            <a:buChar char="•"/>
          </a:pPr>
          <a:r>
            <a:rPr lang="fr-FR" sz="1600" kern="1200" dirty="0"/>
            <a:t>Influence le développement et le fonctionnement de la muqueuse intestinale et de l’épithélium de surface</a:t>
          </a:r>
        </a:p>
        <a:p>
          <a:pPr marL="171450" lvl="1" indent="-171450" algn="l" defTabSz="711200">
            <a:lnSpc>
              <a:spcPct val="90000"/>
            </a:lnSpc>
            <a:spcBef>
              <a:spcPct val="0"/>
            </a:spcBef>
            <a:spcAft>
              <a:spcPct val="15000"/>
            </a:spcAft>
            <a:buChar char="•"/>
          </a:pPr>
          <a:r>
            <a:rPr lang="fr-FR" sz="1600" kern="1200" dirty="0"/>
            <a:t>S’oppose à l’implantation des bactéries pathogènes</a:t>
          </a:r>
        </a:p>
      </dsp:txBody>
      <dsp:txXfrm>
        <a:off x="2397847" y="707726"/>
        <a:ext cx="2100311" cy="3437083"/>
      </dsp:txXfrm>
    </dsp:sp>
    <dsp:sp modelId="{5696FEB9-A0C6-4185-A622-AC49C1027BA2}">
      <dsp:nvSpPr>
        <dsp:cNvPr id="0" name=""/>
        <dsp:cNvSpPr/>
      </dsp:nvSpPr>
      <dsp:spPr>
        <a:xfrm>
          <a:off x="4792202" y="16526"/>
          <a:ext cx="2100311" cy="691200"/>
        </a:xfrm>
        <a:prstGeom prst="rect">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t>Immunitaire</a:t>
          </a:r>
        </a:p>
      </dsp:txBody>
      <dsp:txXfrm>
        <a:off x="4792202" y="16526"/>
        <a:ext cx="2100311" cy="691200"/>
      </dsp:txXfrm>
    </dsp:sp>
    <dsp:sp modelId="{BA5E4DA4-4F6D-4A33-AF75-5F8C6D8CD2ED}">
      <dsp:nvSpPr>
        <dsp:cNvPr id="0" name=""/>
        <dsp:cNvSpPr/>
      </dsp:nvSpPr>
      <dsp:spPr>
        <a:xfrm>
          <a:off x="4792202" y="707726"/>
          <a:ext cx="2100311" cy="3437083"/>
        </a:xfrm>
        <a:prstGeom prst="rect">
          <a:avLst/>
        </a:prstGeom>
        <a:solidFill>
          <a:schemeClr val="bg1">
            <a:lumMod val="95000"/>
            <a:alpha val="90000"/>
          </a:schemeClr>
        </a:solidFill>
        <a:ln w="3175" cap="flat" cmpd="sng" algn="ctr">
          <a:solidFill>
            <a:schemeClr val="accent5">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Développement du système immunitaire</a:t>
          </a:r>
        </a:p>
        <a:p>
          <a:pPr marL="171450" lvl="1" indent="-171450" algn="l" defTabSz="711200">
            <a:lnSpc>
              <a:spcPct val="90000"/>
            </a:lnSpc>
            <a:spcBef>
              <a:spcPct val="0"/>
            </a:spcBef>
            <a:spcAft>
              <a:spcPct val="15000"/>
            </a:spcAft>
            <a:buChar char="•"/>
          </a:pPr>
          <a:r>
            <a:rPr lang="fr-FR" sz="1600" kern="1200" dirty="0"/>
            <a:t>Tolérance alimentaire</a:t>
          </a:r>
        </a:p>
        <a:p>
          <a:pPr marL="171450" lvl="1" indent="-171450" algn="l" defTabSz="711200">
            <a:lnSpc>
              <a:spcPct val="90000"/>
            </a:lnSpc>
            <a:spcBef>
              <a:spcPct val="0"/>
            </a:spcBef>
            <a:spcAft>
              <a:spcPct val="15000"/>
            </a:spcAft>
            <a:buChar char="•"/>
          </a:pPr>
          <a:r>
            <a:rPr lang="fr-FR" sz="1600" kern="1200" dirty="0"/>
            <a:t>Protection contre les maladies inflammatoires, allergiques, auto-immunes</a:t>
          </a:r>
        </a:p>
      </dsp:txBody>
      <dsp:txXfrm>
        <a:off x="4792202" y="707726"/>
        <a:ext cx="2100311" cy="3437083"/>
      </dsp:txXfrm>
    </dsp:sp>
    <dsp:sp modelId="{157F571C-D5F8-4206-88F9-A2E69D9B8F7A}">
      <dsp:nvSpPr>
        <dsp:cNvPr id="0" name=""/>
        <dsp:cNvSpPr/>
      </dsp:nvSpPr>
      <dsp:spPr>
        <a:xfrm>
          <a:off x="7190044" y="16526"/>
          <a:ext cx="2100311" cy="691200"/>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1" kern="1200" dirty="0"/>
            <a:t>Métabolique         &amp; autres</a:t>
          </a:r>
        </a:p>
      </dsp:txBody>
      <dsp:txXfrm>
        <a:off x="7190044" y="16526"/>
        <a:ext cx="2100311" cy="691200"/>
      </dsp:txXfrm>
    </dsp:sp>
    <dsp:sp modelId="{C1723FB2-5C48-4030-84BC-2935C9DAB950}">
      <dsp:nvSpPr>
        <dsp:cNvPr id="0" name=""/>
        <dsp:cNvSpPr/>
      </dsp:nvSpPr>
      <dsp:spPr>
        <a:xfrm>
          <a:off x="7186557" y="707726"/>
          <a:ext cx="2100311" cy="3437083"/>
        </a:xfrm>
        <a:prstGeom prst="rect">
          <a:avLst/>
        </a:prstGeom>
        <a:solidFill>
          <a:schemeClr val="bg1">
            <a:lumMod val="95000"/>
            <a:alpha val="90000"/>
          </a:schemeClr>
        </a:solidFill>
        <a:ln w="3175"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Aide et régule l’homéostasie énergétique</a:t>
          </a:r>
        </a:p>
        <a:p>
          <a:pPr marL="171450" lvl="1" indent="-171450" algn="l" defTabSz="711200">
            <a:lnSpc>
              <a:spcPct val="90000"/>
            </a:lnSpc>
            <a:spcBef>
              <a:spcPct val="0"/>
            </a:spcBef>
            <a:spcAft>
              <a:spcPct val="15000"/>
            </a:spcAft>
            <a:buChar char="•"/>
          </a:pPr>
          <a:r>
            <a:rPr lang="fr-FR" sz="1600" kern="1200" dirty="0"/>
            <a:t>Tolérance alimentaire</a:t>
          </a:r>
        </a:p>
        <a:p>
          <a:pPr marL="171450" lvl="1" indent="-171450" algn="l" defTabSz="711200">
            <a:lnSpc>
              <a:spcPct val="90000"/>
            </a:lnSpc>
            <a:spcBef>
              <a:spcPct val="0"/>
            </a:spcBef>
            <a:spcAft>
              <a:spcPct val="15000"/>
            </a:spcAft>
            <a:buChar char="•"/>
          </a:pPr>
          <a:r>
            <a:rPr lang="fr-FR" sz="1600" kern="1200" dirty="0"/>
            <a:t>Développement et maintien de la motilité intestinale</a:t>
          </a:r>
        </a:p>
        <a:p>
          <a:pPr marL="171450" lvl="1" indent="-171450" algn="l" defTabSz="711200">
            <a:lnSpc>
              <a:spcPct val="90000"/>
            </a:lnSpc>
            <a:spcBef>
              <a:spcPct val="0"/>
            </a:spcBef>
            <a:spcAft>
              <a:spcPct val="15000"/>
            </a:spcAft>
            <a:buChar char="•"/>
          </a:pPr>
          <a:r>
            <a:rPr lang="fr-FR" sz="1600" kern="1200" dirty="0"/>
            <a:t>Contribue à la santé et au bien-être général</a:t>
          </a:r>
        </a:p>
      </dsp:txBody>
      <dsp:txXfrm>
        <a:off x="7186557" y="707726"/>
        <a:ext cx="2100311" cy="34370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01296-D22B-40EB-BFF5-F8D932645DDD}" type="datetimeFigureOut">
              <a:rPr lang="fr-FR" smtClean="0"/>
              <a:t>11/07/2019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91ED4-4098-44E5-A99D-A0DC64C93499}" type="slidenum">
              <a:rPr lang="fr-FR" smtClean="0"/>
              <a:t>‹N°›</a:t>
            </a:fld>
            <a:endParaRPr lang="fr-FR"/>
          </a:p>
        </p:txBody>
      </p:sp>
    </p:spTree>
    <p:extLst>
      <p:ext uri="{BB962C8B-B14F-4D97-AF65-F5344CB8AC3E}">
        <p14:creationId xmlns:p14="http://schemas.microsoft.com/office/powerpoint/2010/main" val="20466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AAD609-0D66-4E2B-B55E-8B43D4C1D787}"/>
              </a:ext>
            </a:extLst>
          </p:cNvPr>
          <p:cNvSpPr>
            <a:spLocks noGrp="1" noChangeArrowheads="1"/>
          </p:cNvSpPr>
          <p:nvPr>
            <p:ph type="sldNum" sz="quarter" idx="5"/>
          </p:nvPr>
        </p:nvSpPr>
        <p:spPr>
          <a:ln/>
        </p:spPr>
        <p:txBody>
          <a:bodyPr/>
          <a:lstStyle/>
          <a:p>
            <a:fld id="{BF9D7C28-75FC-4B3E-ACE6-1378CC702789}" type="slidenum">
              <a:rPr lang="en-US" altLang="fr-FR"/>
              <a:pPr/>
              <a:t>10</a:t>
            </a:fld>
            <a:endParaRPr lang="en-US" altLang="fr-FR"/>
          </a:p>
        </p:txBody>
      </p:sp>
      <p:sp>
        <p:nvSpPr>
          <p:cNvPr id="58370" name="Rectangle 2">
            <a:extLst>
              <a:ext uri="{FF2B5EF4-FFF2-40B4-BE49-F238E27FC236}">
                <a16:creationId xmlns:a16="http://schemas.microsoft.com/office/drawing/2014/main" id="{03AF4208-71B0-4261-A7B8-F201A2F6D440}"/>
              </a:ext>
            </a:extLst>
          </p:cNvPr>
          <p:cNvSpPr>
            <a:spLocks noGrp="1" noRot="1" noChangeAspect="1" noChangeArrowheads="1" noTextEdit="1"/>
          </p:cNvSpPr>
          <p:nvPr>
            <p:ph type="sldImg"/>
          </p:nvPr>
        </p:nvSpPr>
        <p:spPr>
          <a:xfrm>
            <a:off x="382588" y="685800"/>
            <a:ext cx="6094412" cy="3429000"/>
          </a:xfrm>
          <a:ln/>
        </p:spPr>
      </p:sp>
      <p:sp>
        <p:nvSpPr>
          <p:cNvPr id="58371" name="Rectangle 3">
            <a:extLst>
              <a:ext uri="{FF2B5EF4-FFF2-40B4-BE49-F238E27FC236}">
                <a16:creationId xmlns:a16="http://schemas.microsoft.com/office/drawing/2014/main" id="{CD4EBE7B-3068-4609-A43C-1AF574BB896B}"/>
              </a:ext>
            </a:extLst>
          </p:cNvPr>
          <p:cNvSpPr>
            <a:spLocks noGrp="1" noChangeArrowheads="1"/>
          </p:cNvSpPr>
          <p:nvPr>
            <p:ph type="body" idx="1"/>
          </p:nvPr>
        </p:nvSpPr>
        <p:spPr/>
        <p:txBody>
          <a:bodyPr/>
          <a:lstStyle/>
          <a:p>
            <a:r>
              <a:rPr lang="fr-FR" altLang="fr-FR" dirty="0"/>
              <a:t>Ce graphique aussi présente l'impact sur la mortalité infantile des interventions contre la diarrhée en fonction de 2 scénarios de mise à l'échelle: un scénario ambitieux avec 75% de couverture des SRO, et un scénario universel avec une couverture de 90% des SRO. Cette étude a été publiée récemment dans PLOS </a:t>
            </a:r>
            <a:r>
              <a:rPr lang="fr-FR" altLang="fr-FR" dirty="0" err="1"/>
              <a:t>Medicine</a:t>
            </a:r>
            <a:r>
              <a:rPr lang="fr-FR" altLang="fr-FR" dirty="0"/>
              <a:t>.</a:t>
            </a:r>
          </a:p>
          <a:p>
            <a:r>
              <a:rPr lang="fr-FR" altLang="fr-FR" dirty="0"/>
              <a:t>Avec le scénario ambitieux, le nombre de décès dus à la diarrhée déclinerait de 1.39 million actuellement à 334 000 en 2015, soit une réduction de 78%.</a:t>
            </a:r>
          </a:p>
          <a:p>
            <a:r>
              <a:rPr lang="fr-FR" altLang="fr-FR" dirty="0"/>
              <a:t>D'ici à 2015, c'est plus de 3.8 million de décès dus à la diarrhée qui seraient évités.</a:t>
            </a:r>
          </a:p>
          <a:p>
            <a:r>
              <a:rPr lang="fr-FR" altLang="fr-FR" dirty="0"/>
              <a:t>Avec le scénario universel, le nombre de décès dus à la diarrhée déclinerait à moins de 115 000 en 2015, soit une réduction de 92% par rapport aux chiffres de 2010. D'ici à 2015, c'est plus de 4,9 millions de décès dus à la diarrhée qui seraient évités.</a:t>
            </a:r>
          </a:p>
          <a:p>
            <a:endParaRPr lang="fr-FR" altLang="fr-FR" dirty="0"/>
          </a:p>
          <a:p>
            <a:r>
              <a:rPr lang="fr-FR" altLang="fr-FR" dirty="0"/>
              <a:t>Et tout ceci peut être réalisé pour un coût total estimé de 12 milliards de dollars.</a:t>
            </a:r>
          </a:p>
          <a:p>
            <a:endParaRPr lang="fr-FR" altLang="fr-FR" dirty="0"/>
          </a:p>
          <a:p>
            <a:r>
              <a:rPr lang="fr-FR" altLang="fr-FR" dirty="0"/>
              <a:t>En combinant les interventions contre la pneumonie et celles contre la diarrhée c'est donc plus de 10 millions d'enfants qui peuvent être sauvés d'ici à 2015 pour un coût total de 51 milliards de dollars ou 17 dollars par enfant et par 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8D91ED4-4098-44E5-A99D-A0DC64C93499}" type="slidenum">
              <a:rPr lang="fr-FR" smtClean="0"/>
              <a:t>16</a:t>
            </a:fld>
            <a:endParaRPr lang="fr-FR"/>
          </a:p>
        </p:txBody>
      </p:sp>
    </p:spTree>
    <p:extLst>
      <p:ext uri="{BB962C8B-B14F-4D97-AF65-F5344CB8AC3E}">
        <p14:creationId xmlns:p14="http://schemas.microsoft.com/office/powerpoint/2010/main" val="244330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8D91ED4-4098-44E5-A99D-A0DC64C93499}" type="slidenum">
              <a:rPr lang="fr-FR" smtClean="0"/>
              <a:t>21</a:t>
            </a:fld>
            <a:endParaRPr lang="fr-FR"/>
          </a:p>
        </p:txBody>
      </p:sp>
    </p:spTree>
    <p:extLst>
      <p:ext uri="{BB962C8B-B14F-4D97-AF65-F5344CB8AC3E}">
        <p14:creationId xmlns:p14="http://schemas.microsoft.com/office/powerpoint/2010/main" val="200839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8D91ED4-4098-44E5-A99D-A0DC64C93499}" type="slidenum">
              <a:rPr lang="fr-FR" smtClean="0"/>
              <a:t>24</a:t>
            </a:fld>
            <a:endParaRPr lang="fr-FR"/>
          </a:p>
        </p:txBody>
      </p:sp>
    </p:spTree>
    <p:extLst>
      <p:ext uri="{BB962C8B-B14F-4D97-AF65-F5344CB8AC3E}">
        <p14:creationId xmlns:p14="http://schemas.microsoft.com/office/powerpoint/2010/main" val="303577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8D91ED4-4098-44E5-A99D-A0DC64C93499}" type="slidenum">
              <a:rPr lang="fr-FR" smtClean="0"/>
              <a:t>30</a:t>
            </a:fld>
            <a:endParaRPr lang="fr-FR"/>
          </a:p>
        </p:txBody>
      </p:sp>
    </p:spTree>
    <p:extLst>
      <p:ext uri="{BB962C8B-B14F-4D97-AF65-F5344CB8AC3E}">
        <p14:creationId xmlns:p14="http://schemas.microsoft.com/office/powerpoint/2010/main" val="9902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886E2-BD20-4046-8C21-4619CE19CF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2C2DAC9-0C83-4ECA-9FF7-DF33B75B9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2D5E57A-D1EC-409A-90E7-5864A5FA82C3}"/>
              </a:ext>
            </a:extLst>
          </p:cNvPr>
          <p:cNvSpPr>
            <a:spLocks noGrp="1"/>
          </p:cNvSpPr>
          <p:nvPr>
            <p:ph type="dt" sz="half" idx="10"/>
          </p:nvPr>
        </p:nvSpPr>
        <p:spPr/>
        <p:txBody>
          <a:bodyPr/>
          <a:lstStyle/>
          <a:p>
            <a:fld id="{A7545D97-B992-4815-8C50-DF46AF6946BA}" type="datetime1">
              <a:rPr lang="fr-FR" smtClean="0"/>
              <a:t>11/07/2019</a:t>
            </a:fld>
            <a:endParaRPr lang="fr-FR"/>
          </a:p>
        </p:txBody>
      </p:sp>
      <p:sp>
        <p:nvSpPr>
          <p:cNvPr id="5" name="Espace réservé du pied de page 4">
            <a:extLst>
              <a:ext uri="{FF2B5EF4-FFF2-40B4-BE49-F238E27FC236}">
                <a16:creationId xmlns:a16="http://schemas.microsoft.com/office/drawing/2014/main" id="{B5FFC8E4-1C7D-48C7-8312-06BF86D55D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7AB5EB-5C24-4236-9487-B3ED367C5272}"/>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19375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69EA-3514-4CC2-BC1A-CF59BC203E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C68925-E108-41F5-9D3A-2E4789FC7B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8FF5B5-D5A3-45B3-AE91-5C2DEBE2BC1E}"/>
              </a:ext>
            </a:extLst>
          </p:cNvPr>
          <p:cNvSpPr>
            <a:spLocks noGrp="1"/>
          </p:cNvSpPr>
          <p:nvPr>
            <p:ph type="dt" sz="half" idx="10"/>
          </p:nvPr>
        </p:nvSpPr>
        <p:spPr/>
        <p:txBody>
          <a:bodyPr/>
          <a:lstStyle/>
          <a:p>
            <a:fld id="{5B8E95E0-F53D-428C-B893-AC3030388ED9}" type="datetime1">
              <a:rPr lang="fr-FR" smtClean="0"/>
              <a:t>11/07/2019</a:t>
            </a:fld>
            <a:endParaRPr lang="fr-FR"/>
          </a:p>
        </p:txBody>
      </p:sp>
      <p:sp>
        <p:nvSpPr>
          <p:cNvPr id="5" name="Espace réservé du pied de page 4">
            <a:extLst>
              <a:ext uri="{FF2B5EF4-FFF2-40B4-BE49-F238E27FC236}">
                <a16:creationId xmlns:a16="http://schemas.microsoft.com/office/drawing/2014/main" id="{EDCF8295-65E9-427E-B7DF-35B6E517A7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165A0F-4D91-4213-A62F-98B8D64DFC83}"/>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10021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1C3E34-3E7B-4E32-9708-BB25A2482ED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64590CA-B254-41D6-986F-A4DE440992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DA8997-EF39-482A-A669-BB01FE336781}"/>
              </a:ext>
            </a:extLst>
          </p:cNvPr>
          <p:cNvSpPr>
            <a:spLocks noGrp="1"/>
          </p:cNvSpPr>
          <p:nvPr>
            <p:ph type="dt" sz="half" idx="10"/>
          </p:nvPr>
        </p:nvSpPr>
        <p:spPr/>
        <p:txBody>
          <a:bodyPr/>
          <a:lstStyle/>
          <a:p>
            <a:fld id="{AA1212EF-F793-4943-9B88-45F946D1265F}" type="datetime1">
              <a:rPr lang="fr-FR" smtClean="0"/>
              <a:t>11/07/2019</a:t>
            </a:fld>
            <a:endParaRPr lang="fr-FR"/>
          </a:p>
        </p:txBody>
      </p:sp>
      <p:sp>
        <p:nvSpPr>
          <p:cNvPr id="5" name="Espace réservé du pied de page 4">
            <a:extLst>
              <a:ext uri="{FF2B5EF4-FFF2-40B4-BE49-F238E27FC236}">
                <a16:creationId xmlns:a16="http://schemas.microsoft.com/office/drawing/2014/main" id="{86A3F825-70B2-44AF-91A5-4F0EA33412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492411-7C6C-4D06-80A6-C62A023D28C0}"/>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115834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FC7F0-825B-420B-916E-F2C4BC36FD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871337-00B2-4F9B-BD3D-5664167CB5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90CFAB-A505-4D9D-94A1-FC299A5A4768}"/>
              </a:ext>
            </a:extLst>
          </p:cNvPr>
          <p:cNvSpPr>
            <a:spLocks noGrp="1"/>
          </p:cNvSpPr>
          <p:nvPr>
            <p:ph type="dt" sz="half" idx="10"/>
          </p:nvPr>
        </p:nvSpPr>
        <p:spPr/>
        <p:txBody>
          <a:bodyPr/>
          <a:lstStyle/>
          <a:p>
            <a:fld id="{D8991CFE-769F-46CC-B662-453E955100D1}" type="datetime1">
              <a:rPr lang="fr-FR" smtClean="0"/>
              <a:t>11/07/2019</a:t>
            </a:fld>
            <a:endParaRPr lang="fr-FR"/>
          </a:p>
        </p:txBody>
      </p:sp>
      <p:sp>
        <p:nvSpPr>
          <p:cNvPr id="5" name="Espace réservé du pied de page 4">
            <a:extLst>
              <a:ext uri="{FF2B5EF4-FFF2-40B4-BE49-F238E27FC236}">
                <a16:creationId xmlns:a16="http://schemas.microsoft.com/office/drawing/2014/main" id="{CD4CB3E0-1951-4347-A11E-F48CEC79AC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A0C8CD-6F2E-4CE9-9AEE-0369C46C7601}"/>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332417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FA903-B68E-462B-BB3A-246EE05BDB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F75A12-32D2-46A1-B3A3-AED3A1F21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E6608D-2FDE-4E5C-9006-B11583B5EC87}"/>
              </a:ext>
            </a:extLst>
          </p:cNvPr>
          <p:cNvSpPr>
            <a:spLocks noGrp="1"/>
          </p:cNvSpPr>
          <p:nvPr>
            <p:ph type="dt" sz="half" idx="10"/>
          </p:nvPr>
        </p:nvSpPr>
        <p:spPr/>
        <p:txBody>
          <a:bodyPr/>
          <a:lstStyle/>
          <a:p>
            <a:fld id="{42984178-313C-41BE-81AB-9A931578BF8A}" type="datetime1">
              <a:rPr lang="fr-FR" smtClean="0"/>
              <a:t>11/07/2019</a:t>
            </a:fld>
            <a:endParaRPr lang="fr-FR"/>
          </a:p>
        </p:txBody>
      </p:sp>
      <p:sp>
        <p:nvSpPr>
          <p:cNvPr id="5" name="Espace réservé du pied de page 4">
            <a:extLst>
              <a:ext uri="{FF2B5EF4-FFF2-40B4-BE49-F238E27FC236}">
                <a16:creationId xmlns:a16="http://schemas.microsoft.com/office/drawing/2014/main" id="{C582F2E3-20D9-401E-9E0B-723834413D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FCF161-9680-435D-ADA3-7D3E1A1D5E07}"/>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172172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12AF6-D458-4A86-B659-0BB59403B6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5F16CF-007D-4209-8E74-139337BFD7E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8A1B2F-39FD-4313-AE0B-6FE8814882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1F146D-12FF-4DEF-8BBA-E24A4FC2BA7C}"/>
              </a:ext>
            </a:extLst>
          </p:cNvPr>
          <p:cNvSpPr>
            <a:spLocks noGrp="1"/>
          </p:cNvSpPr>
          <p:nvPr>
            <p:ph type="dt" sz="half" idx="10"/>
          </p:nvPr>
        </p:nvSpPr>
        <p:spPr/>
        <p:txBody>
          <a:bodyPr/>
          <a:lstStyle/>
          <a:p>
            <a:fld id="{13FBB155-47C0-4A76-B7C5-1180381A1C54}" type="datetime1">
              <a:rPr lang="fr-FR" smtClean="0"/>
              <a:t>11/07/2019</a:t>
            </a:fld>
            <a:endParaRPr lang="fr-FR"/>
          </a:p>
        </p:txBody>
      </p:sp>
      <p:sp>
        <p:nvSpPr>
          <p:cNvPr id="6" name="Espace réservé du pied de page 5">
            <a:extLst>
              <a:ext uri="{FF2B5EF4-FFF2-40B4-BE49-F238E27FC236}">
                <a16:creationId xmlns:a16="http://schemas.microsoft.com/office/drawing/2014/main" id="{4BA5E628-B304-4019-8783-4F5D4FE856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0DCA9D-8DCC-4145-9B68-C5800AFFBF61}"/>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4116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DC3DD-CB02-4280-B306-804C25D80F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C271336-3A8C-4338-AF37-26CC8E5FD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51DEBE-4E85-4D9D-AB46-377BCFE422F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883B53-0749-402D-AE38-2E5A66A15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07DBFAC-D09D-4D1F-ACD0-39BA25DC85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C88C3BF-A735-4526-B6E0-C615B98D0719}"/>
              </a:ext>
            </a:extLst>
          </p:cNvPr>
          <p:cNvSpPr>
            <a:spLocks noGrp="1"/>
          </p:cNvSpPr>
          <p:nvPr>
            <p:ph type="dt" sz="half" idx="10"/>
          </p:nvPr>
        </p:nvSpPr>
        <p:spPr/>
        <p:txBody>
          <a:bodyPr/>
          <a:lstStyle/>
          <a:p>
            <a:fld id="{624370B4-9515-4BCE-9DE4-24053275AE40}" type="datetime1">
              <a:rPr lang="fr-FR" smtClean="0"/>
              <a:t>11/07/2019</a:t>
            </a:fld>
            <a:endParaRPr lang="fr-FR"/>
          </a:p>
        </p:txBody>
      </p:sp>
      <p:sp>
        <p:nvSpPr>
          <p:cNvPr id="8" name="Espace réservé du pied de page 7">
            <a:extLst>
              <a:ext uri="{FF2B5EF4-FFF2-40B4-BE49-F238E27FC236}">
                <a16:creationId xmlns:a16="http://schemas.microsoft.com/office/drawing/2014/main" id="{F96B4A45-7295-4716-8C5C-D745E26C52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61F61E4-DAEC-4344-ABBC-15CDE1DDA33B}"/>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47893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EF9DF-AA26-4AD4-96CE-BD781C04EE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E0132F-227F-4441-82BE-390AAC7F28BB}"/>
              </a:ext>
            </a:extLst>
          </p:cNvPr>
          <p:cNvSpPr>
            <a:spLocks noGrp="1"/>
          </p:cNvSpPr>
          <p:nvPr>
            <p:ph type="dt" sz="half" idx="10"/>
          </p:nvPr>
        </p:nvSpPr>
        <p:spPr/>
        <p:txBody>
          <a:bodyPr/>
          <a:lstStyle/>
          <a:p>
            <a:fld id="{59E6FE5B-40C2-4ECB-8EB3-4AF80D03E7FF}" type="datetime1">
              <a:rPr lang="fr-FR" smtClean="0"/>
              <a:t>11/07/2019</a:t>
            </a:fld>
            <a:endParaRPr lang="fr-FR"/>
          </a:p>
        </p:txBody>
      </p:sp>
      <p:sp>
        <p:nvSpPr>
          <p:cNvPr id="4" name="Espace réservé du pied de page 3">
            <a:extLst>
              <a:ext uri="{FF2B5EF4-FFF2-40B4-BE49-F238E27FC236}">
                <a16:creationId xmlns:a16="http://schemas.microsoft.com/office/drawing/2014/main" id="{E1C3DC94-6AFF-479A-9EA4-6A853C6DF2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B923D1-6B74-4E01-9E22-E1EDCCB79B00}"/>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194225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BF68E9-4183-4EEE-81F1-6224BBEE1F38}"/>
              </a:ext>
            </a:extLst>
          </p:cNvPr>
          <p:cNvSpPr>
            <a:spLocks noGrp="1"/>
          </p:cNvSpPr>
          <p:nvPr>
            <p:ph type="dt" sz="half" idx="10"/>
          </p:nvPr>
        </p:nvSpPr>
        <p:spPr/>
        <p:txBody>
          <a:bodyPr/>
          <a:lstStyle/>
          <a:p>
            <a:fld id="{63991518-E70A-4192-B1C5-6C12B623544B}" type="datetime1">
              <a:rPr lang="fr-FR" smtClean="0"/>
              <a:t>11/07/2019</a:t>
            </a:fld>
            <a:endParaRPr lang="fr-FR"/>
          </a:p>
        </p:txBody>
      </p:sp>
      <p:sp>
        <p:nvSpPr>
          <p:cNvPr id="3" name="Espace réservé du pied de page 2">
            <a:extLst>
              <a:ext uri="{FF2B5EF4-FFF2-40B4-BE49-F238E27FC236}">
                <a16:creationId xmlns:a16="http://schemas.microsoft.com/office/drawing/2014/main" id="{71903BBC-5CDB-4EF8-8575-EED5754A61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B4F195B-3B2D-4221-9584-92D2D6FD2EE6}"/>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232198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AEF0B-07E4-42D4-B038-D623E03A79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1D54BC-43FF-4CC3-9C83-BC75E605C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E8CE5A-83CF-40DB-8785-1DED3C2A0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D43CC4-50BA-455E-8E78-15ED720126DF}"/>
              </a:ext>
            </a:extLst>
          </p:cNvPr>
          <p:cNvSpPr>
            <a:spLocks noGrp="1"/>
          </p:cNvSpPr>
          <p:nvPr>
            <p:ph type="dt" sz="half" idx="10"/>
          </p:nvPr>
        </p:nvSpPr>
        <p:spPr/>
        <p:txBody>
          <a:bodyPr/>
          <a:lstStyle/>
          <a:p>
            <a:fld id="{3CC5174F-F50F-4FFA-9D34-4F5023DC2224}" type="datetime1">
              <a:rPr lang="fr-FR" smtClean="0"/>
              <a:t>11/07/2019</a:t>
            </a:fld>
            <a:endParaRPr lang="fr-FR"/>
          </a:p>
        </p:txBody>
      </p:sp>
      <p:sp>
        <p:nvSpPr>
          <p:cNvPr id="6" name="Espace réservé du pied de page 5">
            <a:extLst>
              <a:ext uri="{FF2B5EF4-FFF2-40B4-BE49-F238E27FC236}">
                <a16:creationId xmlns:a16="http://schemas.microsoft.com/office/drawing/2014/main" id="{8B907A2C-556C-4C5C-ACE0-87392FEAF6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3FE813-A0E4-4486-BC59-3023D310A728}"/>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345610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E8FD1-C9C8-4808-A0EB-260C53E85F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7EB68DA-6298-428A-BCB1-0E287DA6D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0F597A-7B89-4BD3-AE9F-92E267311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BA686C3-8532-4218-95A6-74CCF3F0DDF2}"/>
              </a:ext>
            </a:extLst>
          </p:cNvPr>
          <p:cNvSpPr>
            <a:spLocks noGrp="1"/>
          </p:cNvSpPr>
          <p:nvPr>
            <p:ph type="dt" sz="half" idx="10"/>
          </p:nvPr>
        </p:nvSpPr>
        <p:spPr/>
        <p:txBody>
          <a:bodyPr/>
          <a:lstStyle/>
          <a:p>
            <a:fld id="{984B531C-B207-4204-BA0D-84B6DD8B4230}" type="datetime1">
              <a:rPr lang="fr-FR" smtClean="0"/>
              <a:t>11/07/2019</a:t>
            </a:fld>
            <a:endParaRPr lang="fr-FR"/>
          </a:p>
        </p:txBody>
      </p:sp>
      <p:sp>
        <p:nvSpPr>
          <p:cNvPr id="6" name="Espace réservé du pied de page 5">
            <a:extLst>
              <a:ext uri="{FF2B5EF4-FFF2-40B4-BE49-F238E27FC236}">
                <a16:creationId xmlns:a16="http://schemas.microsoft.com/office/drawing/2014/main" id="{48B2E041-13AF-4F0E-8105-39612F598B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414000-198C-48E0-A22F-64D5045E18EA}"/>
              </a:ext>
            </a:extLst>
          </p:cNvPr>
          <p:cNvSpPr>
            <a:spLocks noGrp="1"/>
          </p:cNvSpPr>
          <p:nvPr>
            <p:ph type="sldNum" sz="quarter" idx="12"/>
          </p:nvPr>
        </p:nvSpPr>
        <p:spPr/>
        <p:txBody>
          <a:bodyPr/>
          <a:lstStyle/>
          <a:p>
            <a:fld id="{A9F93E00-9820-4A13-B013-120E706B7187}" type="slidenum">
              <a:rPr lang="fr-FR" smtClean="0"/>
              <a:t>‹N°›</a:t>
            </a:fld>
            <a:endParaRPr lang="fr-FR"/>
          </a:p>
        </p:txBody>
      </p:sp>
    </p:spTree>
    <p:extLst>
      <p:ext uri="{BB962C8B-B14F-4D97-AF65-F5344CB8AC3E}">
        <p14:creationId xmlns:p14="http://schemas.microsoft.com/office/powerpoint/2010/main" val="56101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2E80A6-A5E1-454D-9F03-E3FA55406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A745D03-DE0C-483D-A754-45ED3622A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158D9C-28A3-4B85-9AD9-A7141B381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75CF5-E8DE-4407-BF5A-72EEEF3C22C9}" type="datetime1">
              <a:rPr lang="fr-FR" smtClean="0"/>
              <a:t>11/07/2019</a:t>
            </a:fld>
            <a:endParaRPr lang="fr-FR"/>
          </a:p>
        </p:txBody>
      </p:sp>
      <p:sp>
        <p:nvSpPr>
          <p:cNvPr id="5" name="Espace réservé du pied de page 4">
            <a:extLst>
              <a:ext uri="{FF2B5EF4-FFF2-40B4-BE49-F238E27FC236}">
                <a16:creationId xmlns:a16="http://schemas.microsoft.com/office/drawing/2014/main" id="{1E8E8F0B-5AF0-4802-A966-85F8E13D4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1C31940-114E-44F0-B540-F19C19E84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93E00-9820-4A13-B013-120E706B7187}" type="slidenum">
              <a:rPr lang="fr-FR" smtClean="0"/>
              <a:t>‹N°›</a:t>
            </a:fld>
            <a:endParaRPr lang="fr-FR"/>
          </a:p>
        </p:txBody>
      </p:sp>
    </p:spTree>
    <p:extLst>
      <p:ext uri="{BB962C8B-B14F-4D97-AF65-F5344CB8AC3E}">
        <p14:creationId xmlns:p14="http://schemas.microsoft.com/office/powerpoint/2010/main" val="114073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who.int/gho/child_health/en/index.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D7C67-2CD3-47B0-A1A8-39C8F9A0EC25}"/>
              </a:ext>
            </a:extLst>
          </p:cNvPr>
          <p:cNvSpPr>
            <a:spLocks noGrp="1"/>
          </p:cNvSpPr>
          <p:nvPr>
            <p:ph type="ctrTitle"/>
          </p:nvPr>
        </p:nvSpPr>
        <p:spPr>
          <a:xfrm>
            <a:off x="763480" y="2347156"/>
            <a:ext cx="10813002" cy="1521365"/>
          </a:xfrm>
        </p:spPr>
        <p:txBody>
          <a:bodyPr>
            <a:normAutofit/>
          </a:bodyPr>
          <a:lstStyle/>
          <a:p>
            <a:r>
              <a:rPr lang="fr-FR" sz="4000" dirty="0">
                <a:latin typeface="Arial" panose="020B0604020202020204" pitchFamily="34" charset="0"/>
                <a:cs typeface="Arial" panose="020B0604020202020204" pitchFamily="34" charset="0"/>
              </a:rPr>
              <a:t>Actualités sur la prise en charge de la diarrhée chez l’enfant dans les pays en développement</a:t>
            </a:r>
          </a:p>
        </p:txBody>
      </p:sp>
      <p:sp>
        <p:nvSpPr>
          <p:cNvPr id="3" name="Sous-titre 2">
            <a:extLst>
              <a:ext uri="{FF2B5EF4-FFF2-40B4-BE49-F238E27FC236}">
                <a16:creationId xmlns:a16="http://schemas.microsoft.com/office/drawing/2014/main" id="{AC8A5123-4BF9-421D-8DFA-D924B93C4140}"/>
              </a:ext>
            </a:extLst>
          </p:cNvPr>
          <p:cNvSpPr>
            <a:spLocks noGrp="1"/>
          </p:cNvSpPr>
          <p:nvPr>
            <p:ph type="subTitle" idx="1"/>
          </p:nvPr>
        </p:nvSpPr>
        <p:spPr>
          <a:xfrm>
            <a:off x="1524000" y="4001533"/>
            <a:ext cx="9144000" cy="1058739"/>
          </a:xfrm>
        </p:spPr>
        <p:txBody>
          <a:bodyPr/>
          <a:lstStyle/>
          <a:p>
            <a:r>
              <a:rPr lang="fr-FR" dirty="0"/>
              <a:t>Pr Simon J. ATEGBO</a:t>
            </a:r>
          </a:p>
          <a:p>
            <a:r>
              <a:rPr lang="fr-FR" dirty="0"/>
              <a:t>CHU Mère –Enfant Fondation Jeanne </a:t>
            </a:r>
            <a:r>
              <a:rPr lang="fr-FR" dirty="0" err="1"/>
              <a:t>Ebori</a:t>
            </a:r>
            <a:endParaRPr lang="fr-FR" dirty="0"/>
          </a:p>
        </p:txBody>
      </p:sp>
      <p:pic>
        <p:nvPicPr>
          <p:cNvPr id="4" name="Image 3">
            <a:extLst>
              <a:ext uri="{FF2B5EF4-FFF2-40B4-BE49-F238E27FC236}">
                <a16:creationId xmlns:a16="http://schemas.microsoft.com/office/drawing/2014/main" id="{99BFDE8C-56DC-4DC7-B0CD-CE1378489E6A}"/>
              </a:ext>
            </a:extLst>
          </p:cNvPr>
          <p:cNvPicPr>
            <a:picLocks noChangeAspect="1"/>
          </p:cNvPicPr>
          <p:nvPr/>
        </p:nvPicPr>
        <p:blipFill>
          <a:blip r:embed="rId2"/>
          <a:stretch>
            <a:fillRect/>
          </a:stretch>
        </p:blipFill>
        <p:spPr>
          <a:xfrm>
            <a:off x="763480" y="5447829"/>
            <a:ext cx="1005927" cy="969348"/>
          </a:xfrm>
          <a:prstGeom prst="rect">
            <a:avLst/>
          </a:prstGeom>
        </p:spPr>
      </p:pic>
      <p:pic>
        <p:nvPicPr>
          <p:cNvPr id="5" name="Image 4">
            <a:extLst>
              <a:ext uri="{FF2B5EF4-FFF2-40B4-BE49-F238E27FC236}">
                <a16:creationId xmlns:a16="http://schemas.microsoft.com/office/drawing/2014/main" id="{0E410FA7-263A-47D4-9073-57AA92B2BF78}"/>
              </a:ext>
            </a:extLst>
          </p:cNvPr>
          <p:cNvPicPr>
            <a:picLocks noChangeAspect="1"/>
          </p:cNvPicPr>
          <p:nvPr/>
        </p:nvPicPr>
        <p:blipFill>
          <a:blip r:embed="rId3"/>
          <a:stretch>
            <a:fillRect/>
          </a:stretch>
        </p:blipFill>
        <p:spPr>
          <a:xfrm>
            <a:off x="4986432" y="5295416"/>
            <a:ext cx="1109568" cy="1121761"/>
          </a:xfrm>
          <a:prstGeom prst="rect">
            <a:avLst/>
          </a:prstGeom>
        </p:spPr>
      </p:pic>
      <p:pic>
        <p:nvPicPr>
          <p:cNvPr id="6" name="Image 5">
            <a:extLst>
              <a:ext uri="{FF2B5EF4-FFF2-40B4-BE49-F238E27FC236}">
                <a16:creationId xmlns:a16="http://schemas.microsoft.com/office/drawing/2014/main" id="{64772204-49CE-4EC9-BCB4-D2DE0EA56C08}"/>
              </a:ext>
            </a:extLst>
          </p:cNvPr>
          <p:cNvPicPr>
            <a:picLocks noChangeAspect="1"/>
          </p:cNvPicPr>
          <p:nvPr/>
        </p:nvPicPr>
        <p:blipFill>
          <a:blip r:embed="rId4"/>
          <a:stretch>
            <a:fillRect/>
          </a:stretch>
        </p:blipFill>
        <p:spPr>
          <a:xfrm>
            <a:off x="9216524" y="5295416"/>
            <a:ext cx="1518036" cy="969348"/>
          </a:xfrm>
          <a:prstGeom prst="rect">
            <a:avLst/>
          </a:prstGeom>
        </p:spPr>
      </p:pic>
      <p:pic>
        <p:nvPicPr>
          <p:cNvPr id="7" name="Image 6">
            <a:extLst>
              <a:ext uri="{FF2B5EF4-FFF2-40B4-BE49-F238E27FC236}">
                <a16:creationId xmlns:a16="http://schemas.microsoft.com/office/drawing/2014/main" id="{49230EAC-720E-495E-B77F-2F3B961EFEDF}"/>
              </a:ext>
            </a:extLst>
          </p:cNvPr>
          <p:cNvPicPr>
            <a:picLocks noChangeAspect="1"/>
          </p:cNvPicPr>
          <p:nvPr/>
        </p:nvPicPr>
        <p:blipFill>
          <a:blip r:embed="rId5"/>
          <a:stretch>
            <a:fillRect/>
          </a:stretch>
        </p:blipFill>
        <p:spPr>
          <a:xfrm>
            <a:off x="8707616" y="598009"/>
            <a:ext cx="2519744" cy="1361590"/>
          </a:xfrm>
          <a:prstGeom prst="rect">
            <a:avLst/>
          </a:prstGeom>
        </p:spPr>
      </p:pic>
    </p:spTree>
    <p:extLst>
      <p:ext uri="{BB962C8B-B14F-4D97-AF65-F5344CB8AC3E}">
        <p14:creationId xmlns:p14="http://schemas.microsoft.com/office/powerpoint/2010/main" val="372245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B7A5F9A-372E-4B9D-8156-3D128B9578FD}"/>
              </a:ext>
            </a:extLst>
          </p:cNvPr>
          <p:cNvSpPr>
            <a:spLocks noGrp="1" noChangeArrowheads="1"/>
          </p:cNvSpPr>
          <p:nvPr>
            <p:ph type="title"/>
          </p:nvPr>
        </p:nvSpPr>
        <p:spPr>
          <a:xfrm>
            <a:off x="290020" y="122506"/>
            <a:ext cx="12091386" cy="1325563"/>
          </a:xfrm>
        </p:spPr>
        <p:txBody>
          <a:bodyPr>
            <a:normAutofit/>
          </a:bodyPr>
          <a:lstStyle/>
          <a:p>
            <a:pPr algn="ctr"/>
            <a:r>
              <a:rPr lang="fr-FR" altLang="fr-FR" sz="3200" dirty="0">
                <a:latin typeface="Arial" panose="020B0604020202020204" pitchFamily="34" charset="0"/>
                <a:cs typeface="Arial" panose="020B0604020202020204" pitchFamily="34" charset="0"/>
              </a:rPr>
              <a:t>Diarrhée: impact de l'augmentation de la couverture </a:t>
            </a:r>
            <a:br>
              <a:rPr lang="fr-FR" altLang="fr-FR" sz="3200" dirty="0">
                <a:latin typeface="Arial" panose="020B0604020202020204" pitchFamily="34" charset="0"/>
                <a:cs typeface="Arial" panose="020B0604020202020204" pitchFamily="34" charset="0"/>
              </a:rPr>
            </a:br>
            <a:r>
              <a:rPr lang="fr-FR" altLang="fr-FR" sz="3200" dirty="0">
                <a:latin typeface="Arial" panose="020B0604020202020204" pitchFamily="34" charset="0"/>
                <a:cs typeface="Arial" panose="020B0604020202020204" pitchFamily="34" charset="0"/>
              </a:rPr>
              <a:t>à 90% des SRO</a:t>
            </a:r>
            <a:endParaRPr lang="en-US" altLang="fr-FR" sz="3200" dirty="0">
              <a:latin typeface="Arial" panose="020B0604020202020204" pitchFamily="34" charset="0"/>
              <a:cs typeface="Arial" panose="020B0604020202020204" pitchFamily="34" charset="0"/>
            </a:endParaRPr>
          </a:p>
        </p:txBody>
      </p:sp>
      <p:pic>
        <p:nvPicPr>
          <p:cNvPr id="57347" name="Picture 3">
            <a:extLst>
              <a:ext uri="{FF2B5EF4-FFF2-40B4-BE49-F238E27FC236}">
                <a16:creationId xmlns:a16="http://schemas.microsoft.com/office/drawing/2014/main" id="{2BEB3423-0957-409E-8316-496DB277684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22539" y="1381125"/>
            <a:ext cx="7178675" cy="46116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7348" name="Text Box 4">
            <a:extLst>
              <a:ext uri="{FF2B5EF4-FFF2-40B4-BE49-F238E27FC236}">
                <a16:creationId xmlns:a16="http://schemas.microsoft.com/office/drawing/2014/main" id="{395AE59D-50C8-4BCD-A349-948A705B175C}"/>
              </a:ext>
            </a:extLst>
          </p:cNvPr>
          <p:cNvSpPr txBox="1">
            <a:spLocks noChangeArrowheads="1"/>
          </p:cNvSpPr>
          <p:nvPr/>
        </p:nvSpPr>
        <p:spPr bwMode="auto">
          <a:xfrm>
            <a:off x="522287" y="3293463"/>
            <a:ext cx="11147425" cy="102552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defRPr>
                <a:solidFill>
                  <a:schemeClr val="tx1"/>
                </a:solidFill>
                <a:latin typeface="Arial" panose="020B0604020202020204" pitchFamily="34" charset="0"/>
              </a:defRPr>
            </a:lvl1pPr>
            <a:lvl2pPr marL="400050">
              <a:defRPr>
                <a:solidFill>
                  <a:schemeClr val="tx1"/>
                </a:solidFill>
                <a:latin typeface="Arial" panose="020B0604020202020204" pitchFamily="34" charset="0"/>
              </a:defRPr>
            </a:lvl2pPr>
            <a:lvl3pPr marL="801688">
              <a:defRPr>
                <a:solidFill>
                  <a:schemeClr val="tx1"/>
                </a:solidFill>
                <a:latin typeface="Arial" panose="020B0604020202020204" pitchFamily="34" charset="0"/>
              </a:defRPr>
            </a:lvl3pPr>
            <a:lvl4pPr marL="1201738">
              <a:defRPr>
                <a:solidFill>
                  <a:schemeClr val="tx1"/>
                </a:solidFill>
                <a:latin typeface="Arial" panose="020B0604020202020204" pitchFamily="34" charset="0"/>
              </a:defRPr>
            </a:lvl4pPr>
            <a:lvl5pPr marL="1603375">
              <a:defRPr>
                <a:solidFill>
                  <a:schemeClr val="tx1"/>
                </a:solidFill>
                <a:latin typeface="Arial" panose="020B0604020202020204" pitchFamily="34" charset="0"/>
              </a:defRPr>
            </a:lvl5pPr>
            <a:lvl6pPr marL="2060575" fontAlgn="base">
              <a:spcBef>
                <a:spcPct val="0"/>
              </a:spcBef>
              <a:spcAft>
                <a:spcPct val="0"/>
              </a:spcAft>
              <a:defRPr>
                <a:solidFill>
                  <a:schemeClr val="tx1"/>
                </a:solidFill>
                <a:latin typeface="Arial" panose="020B0604020202020204" pitchFamily="34" charset="0"/>
              </a:defRPr>
            </a:lvl6pPr>
            <a:lvl7pPr marL="2517775" fontAlgn="base">
              <a:spcBef>
                <a:spcPct val="0"/>
              </a:spcBef>
              <a:spcAft>
                <a:spcPct val="0"/>
              </a:spcAft>
              <a:defRPr>
                <a:solidFill>
                  <a:schemeClr val="tx1"/>
                </a:solidFill>
                <a:latin typeface="Arial" panose="020B0604020202020204" pitchFamily="34" charset="0"/>
              </a:defRPr>
            </a:lvl7pPr>
            <a:lvl8pPr marL="2974975" fontAlgn="base">
              <a:spcBef>
                <a:spcPct val="0"/>
              </a:spcBef>
              <a:spcAft>
                <a:spcPct val="0"/>
              </a:spcAft>
              <a:defRPr>
                <a:solidFill>
                  <a:schemeClr val="tx1"/>
                </a:solidFill>
                <a:latin typeface="Arial" panose="020B0604020202020204" pitchFamily="34" charset="0"/>
              </a:defRPr>
            </a:lvl8pPr>
            <a:lvl9pPr marL="3432175" fontAlgn="base">
              <a:spcBef>
                <a:spcPct val="0"/>
              </a:spcBef>
              <a:spcAft>
                <a:spcPct val="0"/>
              </a:spcAft>
              <a:defRPr>
                <a:solidFill>
                  <a:schemeClr val="tx1"/>
                </a:solidFill>
                <a:latin typeface="Arial" panose="020B0604020202020204" pitchFamily="34" charset="0"/>
              </a:defRPr>
            </a:lvl9pPr>
          </a:lstStyle>
          <a:p>
            <a:pPr algn="ctr" rtl="1" eaLnBrk="1" hangingPunct="1"/>
            <a:r>
              <a:rPr lang="fr-FR" altLang="fr-FR" sz="3100" b="1" dirty="0">
                <a:solidFill>
                  <a:schemeClr val="bg1"/>
                </a:solidFill>
                <a:latin typeface="Calibri" panose="020F0502020204030204" pitchFamily="34" charset="0"/>
                <a:cs typeface="Arial" panose="020B0604020202020204" pitchFamily="34" charset="0"/>
              </a:rPr>
              <a:t>4,9 M de décès dus à la diarrhée peuvent être évités </a:t>
            </a:r>
          </a:p>
          <a:p>
            <a:pPr algn="ctr" rtl="1" eaLnBrk="1" hangingPunct="1"/>
            <a:r>
              <a:rPr lang="en-GB" altLang="fr-FR" sz="3100" b="1" dirty="0">
                <a:solidFill>
                  <a:schemeClr val="bg1"/>
                </a:solidFill>
                <a:latin typeface="Calibri" panose="020F0502020204030204" pitchFamily="34" charset="0"/>
                <a:cs typeface="Arial" panose="020B0604020202020204" pitchFamily="34" charset="0"/>
              </a:rPr>
              <a:t>entre 2010 – 2015</a:t>
            </a:r>
          </a:p>
        </p:txBody>
      </p:sp>
      <p:sp>
        <p:nvSpPr>
          <p:cNvPr id="3" name="Rectangle 2">
            <a:extLst>
              <a:ext uri="{FF2B5EF4-FFF2-40B4-BE49-F238E27FC236}">
                <a16:creationId xmlns:a16="http://schemas.microsoft.com/office/drawing/2014/main" id="{3FCF0364-6A50-4DCB-930F-40A4D29AA692}"/>
              </a:ext>
            </a:extLst>
          </p:cNvPr>
          <p:cNvSpPr/>
          <p:nvPr/>
        </p:nvSpPr>
        <p:spPr>
          <a:xfrm>
            <a:off x="166395" y="195943"/>
            <a:ext cx="11859208" cy="11851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A85D6EF-A428-453F-B439-368623FF15A8}"/>
              </a:ext>
            </a:extLst>
          </p:cNvPr>
          <p:cNvSpPr txBox="1"/>
          <p:nvPr/>
        </p:nvSpPr>
        <p:spPr>
          <a:xfrm>
            <a:off x="8446117" y="5992813"/>
            <a:ext cx="2995126"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Fisher Walker CL, </a:t>
            </a:r>
            <a:r>
              <a:rPr lang="fr-FR" sz="1400" i="1" dirty="0" err="1">
                <a:latin typeface="Arial" panose="020B0604020202020204" pitchFamily="34" charset="0"/>
                <a:cs typeface="Arial" panose="020B0604020202020204" pitchFamily="34" charset="0"/>
              </a:rPr>
              <a:t>PLoS</a:t>
            </a:r>
            <a:r>
              <a:rPr lang="fr-FR" sz="1400" i="1" dirty="0">
                <a:latin typeface="Arial" panose="020B0604020202020204" pitchFamily="34" charset="0"/>
                <a:cs typeface="Arial" panose="020B0604020202020204" pitchFamily="34" charset="0"/>
              </a:rPr>
              <a:t> Med 2011</a:t>
            </a:r>
          </a:p>
        </p:txBody>
      </p:sp>
      <p:pic>
        <p:nvPicPr>
          <p:cNvPr id="2" name="Image 1">
            <a:extLst>
              <a:ext uri="{FF2B5EF4-FFF2-40B4-BE49-F238E27FC236}">
                <a16:creationId xmlns:a16="http://schemas.microsoft.com/office/drawing/2014/main" id="{2F279A5E-F2B7-4EAD-8D20-2CF0953587C5}"/>
              </a:ext>
            </a:extLst>
          </p:cNvPr>
          <p:cNvPicPr>
            <a:picLocks noChangeAspect="1"/>
          </p:cNvPicPr>
          <p:nvPr/>
        </p:nvPicPr>
        <p:blipFill>
          <a:blip r:embed="rId4"/>
          <a:stretch>
            <a:fillRect/>
          </a:stretch>
        </p:blipFill>
        <p:spPr>
          <a:xfrm>
            <a:off x="1220959" y="5927240"/>
            <a:ext cx="6165679" cy="474283"/>
          </a:xfrm>
          <a:prstGeom prst="rect">
            <a:avLst/>
          </a:prstGeom>
        </p:spPr>
      </p:pic>
      <p:sp>
        <p:nvSpPr>
          <p:cNvPr id="5" name="Espace réservé du numéro de diapositive 4">
            <a:extLst>
              <a:ext uri="{FF2B5EF4-FFF2-40B4-BE49-F238E27FC236}">
                <a16:creationId xmlns:a16="http://schemas.microsoft.com/office/drawing/2014/main" id="{7FCCC706-48C2-4706-808D-E0FFDD695309}"/>
              </a:ext>
            </a:extLst>
          </p:cNvPr>
          <p:cNvSpPr>
            <a:spLocks noGrp="1"/>
          </p:cNvSpPr>
          <p:nvPr>
            <p:ph type="sldNum" sz="quarter" idx="12"/>
          </p:nvPr>
        </p:nvSpPr>
        <p:spPr/>
        <p:txBody>
          <a:bodyPr/>
          <a:lstStyle/>
          <a:p>
            <a:fld id="{A9F93E00-9820-4A13-B013-120E706B7187}" type="slidenum">
              <a:rPr lang="fr-FR" smtClean="0"/>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7901945-4F71-4454-AC1C-8C5B1514C934}"/>
              </a:ext>
            </a:extLst>
          </p:cNvPr>
          <p:cNvPicPr>
            <a:picLocks noGrp="1" noChangeAspect="1"/>
          </p:cNvPicPr>
          <p:nvPr>
            <p:ph idx="1"/>
          </p:nvPr>
        </p:nvPicPr>
        <p:blipFill>
          <a:blip r:embed="rId2"/>
          <a:stretch>
            <a:fillRect/>
          </a:stretch>
        </p:blipFill>
        <p:spPr>
          <a:xfrm>
            <a:off x="7485369" y="766274"/>
            <a:ext cx="4073704" cy="5597204"/>
          </a:xfrm>
          <a:prstGeom prst="rect">
            <a:avLst/>
          </a:prstGeom>
        </p:spPr>
      </p:pic>
      <p:sp>
        <p:nvSpPr>
          <p:cNvPr id="5" name="ZoneTexte 4">
            <a:extLst>
              <a:ext uri="{FF2B5EF4-FFF2-40B4-BE49-F238E27FC236}">
                <a16:creationId xmlns:a16="http://schemas.microsoft.com/office/drawing/2014/main" id="{C8949911-8209-4C0C-B96A-67CDB3618E1A}"/>
              </a:ext>
            </a:extLst>
          </p:cNvPr>
          <p:cNvSpPr txBox="1"/>
          <p:nvPr/>
        </p:nvSpPr>
        <p:spPr>
          <a:xfrm>
            <a:off x="363894" y="1133871"/>
            <a:ext cx="6885992" cy="5632311"/>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Prévenir la déshydratation par l’administration rapide de quantités suffisantes de SRO;</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Utiliser les SRO à osmolarité réduite </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Sodium 			75 </a:t>
            </a:r>
            <a:r>
              <a:rPr lang="fr-FR" dirty="0" err="1">
                <a:latin typeface="Arial" panose="020B0604020202020204" pitchFamily="34" charset="0"/>
                <a:cs typeface="Arial" panose="020B0604020202020204" pitchFamily="34" charset="0"/>
              </a:rPr>
              <a:t>mmol</a:t>
            </a:r>
            <a:r>
              <a:rPr lang="fr-FR" dirty="0">
                <a:latin typeface="Arial" panose="020B0604020202020204" pitchFamily="34" charset="0"/>
                <a:cs typeface="Arial" panose="020B0604020202020204" pitchFamily="34" charset="0"/>
              </a:rPr>
              <a:t>/l</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Chlorure 			56 </a:t>
            </a:r>
            <a:r>
              <a:rPr lang="fr-FR" dirty="0" err="1">
                <a:latin typeface="Arial" panose="020B0604020202020204" pitchFamily="34" charset="0"/>
                <a:cs typeface="Arial" panose="020B0604020202020204" pitchFamily="34" charset="0"/>
              </a:rPr>
              <a:t>mmol</a:t>
            </a:r>
            <a:r>
              <a:rPr lang="fr-FR" dirty="0">
                <a:latin typeface="Arial" panose="020B0604020202020204" pitchFamily="34" charset="0"/>
                <a:cs typeface="Arial" panose="020B0604020202020204" pitchFamily="34" charset="0"/>
              </a:rPr>
              <a:t>/l</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Glucose, anhydre 		75 </a:t>
            </a:r>
            <a:r>
              <a:rPr lang="fr-FR" dirty="0" err="1">
                <a:latin typeface="Arial" panose="020B0604020202020204" pitchFamily="34" charset="0"/>
                <a:cs typeface="Arial" panose="020B0604020202020204" pitchFamily="34" charset="0"/>
              </a:rPr>
              <a:t>mmol</a:t>
            </a:r>
            <a:r>
              <a:rPr lang="fr-FR" dirty="0">
                <a:latin typeface="Arial" panose="020B0604020202020204" pitchFamily="34" charset="0"/>
                <a:cs typeface="Arial" panose="020B0604020202020204" pitchFamily="34" charset="0"/>
              </a:rPr>
              <a:t>/l</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Potassium			20 </a:t>
            </a:r>
            <a:r>
              <a:rPr lang="fr-FR" dirty="0" err="1">
                <a:latin typeface="Arial" panose="020B0604020202020204" pitchFamily="34" charset="0"/>
                <a:cs typeface="Arial" panose="020B0604020202020204" pitchFamily="34" charset="0"/>
              </a:rPr>
              <a:t>mmol</a:t>
            </a:r>
            <a:r>
              <a:rPr lang="fr-FR" dirty="0">
                <a:latin typeface="Arial" panose="020B0604020202020204" pitchFamily="34" charset="0"/>
                <a:cs typeface="Arial" panose="020B0604020202020204" pitchFamily="34" charset="0"/>
              </a:rPr>
              <a:t>/l</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Citrate			10 </a:t>
            </a:r>
            <a:r>
              <a:rPr lang="fr-FR" dirty="0" err="1">
                <a:latin typeface="Arial" panose="020B0604020202020204" pitchFamily="34" charset="0"/>
                <a:cs typeface="Arial" panose="020B0604020202020204" pitchFamily="34" charset="0"/>
              </a:rPr>
              <a:t>mmol</a:t>
            </a:r>
            <a:r>
              <a:rPr lang="fr-FR" dirty="0">
                <a:latin typeface="Arial" panose="020B0604020202020204" pitchFamily="34" charset="0"/>
                <a:cs typeface="Arial" panose="020B0604020202020204" pitchFamily="34" charset="0"/>
              </a:rPr>
              <a:t>/l</a:t>
            </a:r>
          </a:p>
          <a:p>
            <a:pPr lvl="1"/>
            <a:endParaRPr lang="fr-FR" sz="1000" dirty="0">
              <a:latin typeface="Arial" panose="020B0604020202020204" pitchFamily="34" charset="0"/>
              <a:cs typeface="Arial" panose="020B0604020202020204" pitchFamily="34" charset="0"/>
            </a:endParaRPr>
          </a:p>
          <a:p>
            <a:pPr lvl="1"/>
            <a:r>
              <a:rPr lang="fr-FR" sz="200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Osmolarité		</a:t>
            </a:r>
            <a:r>
              <a:rPr lang="fr-FR" dirty="0">
                <a:solidFill>
                  <a:srgbClr val="0070C0"/>
                </a:solidFill>
                <a:latin typeface="Arial" panose="020B0604020202020204" pitchFamily="34" charset="0"/>
                <a:cs typeface="Arial" panose="020B0604020202020204" pitchFamily="34" charset="0"/>
              </a:rPr>
              <a:t>245 mOsm/l </a:t>
            </a:r>
            <a:r>
              <a:rPr lang="fr-FR" dirty="0">
                <a:latin typeface="Arial" panose="020B0604020202020204" pitchFamily="34" charset="0"/>
                <a:cs typeface="Arial" panose="020B0604020202020204" pitchFamily="34" charset="0"/>
              </a:rPr>
              <a:t>versus 311 mOsm/l </a:t>
            </a:r>
          </a:p>
          <a:p>
            <a:pPr lvl="1"/>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Maintenir l’alimentation (ou accroître l’allaitement) durant l’épisode diarrhéique et augmenter toutes les formes d’alimentation après;</a:t>
            </a:r>
          </a:p>
          <a:p>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Fournir aux enfants 20 mg de zinc par jour pendant 10 à 14 jours, (10 mg par jour pour ceux de moins de 6 mois)</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AA5EDD5-408C-4BA6-BCA6-90C570511CF1}"/>
              </a:ext>
            </a:extLst>
          </p:cNvPr>
          <p:cNvSpPr txBox="1"/>
          <p:nvPr/>
        </p:nvSpPr>
        <p:spPr>
          <a:xfrm>
            <a:off x="457200" y="401216"/>
            <a:ext cx="6615404" cy="461665"/>
          </a:xfrm>
          <a:prstGeom prst="rect">
            <a:avLst/>
          </a:prstGeom>
          <a:noFill/>
        </p:spPr>
        <p:txBody>
          <a:bodyPr wrap="square" rtlCol="0">
            <a:spAutoFit/>
          </a:bodyPr>
          <a:lstStyle/>
          <a:p>
            <a:r>
              <a:rPr lang="fr-FR" sz="2400" dirty="0">
                <a:solidFill>
                  <a:srgbClr val="0070C0"/>
                </a:solidFill>
                <a:latin typeface="Arial" panose="020B0604020202020204" pitchFamily="34" charset="0"/>
                <a:cs typeface="Arial" panose="020B0604020202020204" pitchFamily="34" charset="0"/>
              </a:rPr>
              <a:t>Nouvelles recommandations….</a:t>
            </a:r>
          </a:p>
        </p:txBody>
      </p:sp>
      <p:cxnSp>
        <p:nvCxnSpPr>
          <p:cNvPr id="8" name="Connecteur droit 7">
            <a:extLst>
              <a:ext uri="{FF2B5EF4-FFF2-40B4-BE49-F238E27FC236}">
                <a16:creationId xmlns:a16="http://schemas.microsoft.com/office/drawing/2014/main" id="{B87F301A-8C4E-474E-A6E3-F7864D03E517}"/>
              </a:ext>
            </a:extLst>
          </p:cNvPr>
          <p:cNvCxnSpPr/>
          <p:nvPr/>
        </p:nvCxnSpPr>
        <p:spPr>
          <a:xfrm>
            <a:off x="774441" y="3844795"/>
            <a:ext cx="566368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47944962-7099-4C20-9C68-B01BA5064FCA}"/>
              </a:ext>
            </a:extLst>
          </p:cNvPr>
          <p:cNvSpPr>
            <a:spLocks noGrp="1"/>
          </p:cNvSpPr>
          <p:nvPr>
            <p:ph type="sldNum" sz="quarter" idx="12"/>
          </p:nvPr>
        </p:nvSpPr>
        <p:spPr/>
        <p:txBody>
          <a:bodyPr/>
          <a:lstStyle/>
          <a:p>
            <a:fld id="{A9F93E00-9820-4A13-B013-120E706B7187}" type="slidenum">
              <a:rPr lang="fr-FR" smtClean="0"/>
              <a:t>11</a:t>
            </a:fld>
            <a:endParaRPr lang="fr-FR"/>
          </a:p>
        </p:txBody>
      </p:sp>
    </p:spTree>
    <p:extLst>
      <p:ext uri="{BB962C8B-B14F-4D97-AF65-F5344CB8AC3E}">
        <p14:creationId xmlns:p14="http://schemas.microsoft.com/office/powerpoint/2010/main" val="31386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49D66-7E5E-4332-8457-D3CED4E77BCD}"/>
              </a:ext>
            </a:extLst>
          </p:cNvPr>
          <p:cNvSpPr>
            <a:spLocks noGrp="1"/>
          </p:cNvSpPr>
          <p:nvPr>
            <p:ph type="title"/>
          </p:nvPr>
        </p:nvSpPr>
        <p:spPr/>
        <p:txBody>
          <a:bodyPr>
            <a:normAutofit/>
          </a:bodyPr>
          <a:lstStyle/>
          <a:p>
            <a:r>
              <a:rPr lang="fr-FR" sz="3600" dirty="0">
                <a:latin typeface="Arial" panose="020B0604020202020204" pitchFamily="34" charset="0"/>
                <a:cs typeface="Arial" panose="020B0604020202020204" pitchFamily="34" charset="0"/>
              </a:rPr>
              <a:t>Réalimentation précoce</a:t>
            </a:r>
          </a:p>
        </p:txBody>
      </p:sp>
      <p:sp>
        <p:nvSpPr>
          <p:cNvPr id="4" name="Espace réservé du numéro de diapositive 3">
            <a:extLst>
              <a:ext uri="{FF2B5EF4-FFF2-40B4-BE49-F238E27FC236}">
                <a16:creationId xmlns:a16="http://schemas.microsoft.com/office/drawing/2014/main" id="{228198F9-F416-407B-B6E1-77EB7DEA23BC}"/>
              </a:ext>
            </a:extLst>
          </p:cNvPr>
          <p:cNvSpPr>
            <a:spLocks noGrp="1"/>
          </p:cNvSpPr>
          <p:nvPr>
            <p:ph type="sldNum" sz="quarter" idx="12"/>
          </p:nvPr>
        </p:nvSpPr>
        <p:spPr/>
        <p:txBody>
          <a:bodyPr/>
          <a:lstStyle/>
          <a:p>
            <a:fld id="{A9F93E00-9820-4A13-B013-120E706B7187}" type="slidenum">
              <a:rPr lang="fr-FR" smtClean="0"/>
              <a:t>12</a:t>
            </a:fld>
            <a:endParaRPr lang="fr-FR"/>
          </a:p>
        </p:txBody>
      </p:sp>
      <p:sp>
        <p:nvSpPr>
          <p:cNvPr id="6" name="ZoneTexte 5">
            <a:extLst>
              <a:ext uri="{FF2B5EF4-FFF2-40B4-BE49-F238E27FC236}">
                <a16:creationId xmlns:a16="http://schemas.microsoft.com/office/drawing/2014/main" id="{04DFE53C-7CAF-4999-8DC3-A5EAC7AC1A66}"/>
              </a:ext>
            </a:extLst>
          </p:cNvPr>
          <p:cNvSpPr txBox="1"/>
          <p:nvPr/>
        </p:nvSpPr>
        <p:spPr>
          <a:xfrm>
            <a:off x="1595534" y="1679518"/>
            <a:ext cx="9274629" cy="2369880"/>
          </a:xfrm>
          <a:prstGeom prst="rect">
            <a:avLst/>
          </a:prstGeom>
          <a:noFill/>
        </p:spPr>
        <p:txBody>
          <a:bodyPr wrap="square" rtlCol="0">
            <a:spAutoFit/>
          </a:bodyPr>
          <a:lstStyle/>
          <a:p>
            <a:pPr algn="just"/>
            <a:r>
              <a:rPr lang="fr-FR" sz="2800" dirty="0">
                <a:latin typeface="Arial" panose="020B0604020202020204" pitchFamily="34" charset="0"/>
                <a:cs typeface="Arial" panose="020B0604020202020204" pitchFamily="34" charset="0"/>
              </a:rPr>
              <a:t>« une réalimentation à instaurer aussi rapidement que le permet l’état de l’enfant…sans tenir compte du caractère des selles, de façon à éviter toute </a:t>
            </a:r>
            <a:r>
              <a:rPr lang="fr-FR" sz="2800" dirty="0" err="1">
                <a:latin typeface="Arial" panose="020B0604020202020204" pitchFamily="34" charset="0"/>
                <a:cs typeface="Arial" panose="020B0604020202020204" pitchFamily="34" charset="0"/>
              </a:rPr>
              <a:t>ananition</a:t>
            </a:r>
            <a:r>
              <a:rPr lang="fr-FR" sz="2800" dirty="0">
                <a:latin typeface="Arial" panose="020B0604020202020204" pitchFamily="34" charset="0"/>
                <a:cs typeface="Arial" panose="020B0604020202020204" pitchFamily="34" charset="0"/>
              </a:rPr>
              <a:t> qui, si elle se prolongeait, risquerait de lui devenir funeste »</a:t>
            </a:r>
          </a:p>
          <a:p>
            <a:pPr algn="just"/>
            <a:r>
              <a:rPr lang="fr-FR" dirty="0"/>
              <a:t>						</a:t>
            </a:r>
          </a:p>
          <a:p>
            <a:pPr algn="just"/>
            <a:r>
              <a:rPr lang="fr-FR" i="1" dirty="0">
                <a:latin typeface="Arial" panose="020B0604020202020204" pitchFamily="34" charset="0"/>
                <a:cs typeface="Arial" panose="020B0604020202020204" pitchFamily="34" charset="0"/>
              </a:rPr>
              <a:t>							Pr Robert Debré, 1950</a:t>
            </a:r>
          </a:p>
        </p:txBody>
      </p:sp>
      <p:sp>
        <p:nvSpPr>
          <p:cNvPr id="3" name="ZoneTexte 2">
            <a:extLst>
              <a:ext uri="{FF2B5EF4-FFF2-40B4-BE49-F238E27FC236}">
                <a16:creationId xmlns:a16="http://schemas.microsoft.com/office/drawing/2014/main" id="{19F4B22D-4CCC-4A6F-A88B-72F240FA6F22}"/>
              </a:ext>
            </a:extLst>
          </p:cNvPr>
          <p:cNvSpPr txBox="1"/>
          <p:nvPr/>
        </p:nvSpPr>
        <p:spPr>
          <a:xfrm>
            <a:off x="1496008" y="4198775"/>
            <a:ext cx="9199984" cy="2369880"/>
          </a:xfrm>
          <a:prstGeom prst="rect">
            <a:avLst/>
          </a:prstGeom>
          <a:noFill/>
        </p:spPr>
        <p:txBody>
          <a:bodyPr wrap="square" rtlCol="0">
            <a:spAutoFit/>
          </a:bodyPr>
          <a:lstStyle/>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Poursuivre l’allaitement maternel</a:t>
            </a:r>
          </a:p>
          <a:p>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Pour les nourrissons non allaités</a:t>
            </a:r>
          </a:p>
          <a:p>
            <a:r>
              <a:rPr lang="fr-FR" dirty="0"/>
              <a:t>	</a:t>
            </a:r>
            <a:r>
              <a:rPr lang="fr-FR" sz="2000" dirty="0">
                <a:latin typeface="Arial" panose="020B0604020202020204" pitchFamily="34" charset="0"/>
                <a:cs typeface="Arial" panose="020B0604020202020204" pitchFamily="34" charset="0"/>
              </a:rPr>
              <a:t>Préparation sans lactose ?</a:t>
            </a:r>
          </a:p>
          <a:p>
            <a:r>
              <a:rPr lang="fr-FR" sz="2000" dirty="0">
                <a:latin typeface="Arial" panose="020B0604020202020204" pitchFamily="34" charset="0"/>
                <a:cs typeface="Arial" panose="020B0604020202020204" pitchFamily="34" charset="0"/>
              </a:rPr>
              <a:t>	Hydrolysat de protéines </a:t>
            </a:r>
            <a:r>
              <a:rPr lang="fr-FR" dirty="0"/>
              <a:t>?</a:t>
            </a:r>
          </a:p>
          <a:p>
            <a:endParaRPr lang="fr-FR" dirty="0"/>
          </a:p>
          <a:p>
            <a:r>
              <a:rPr lang="fr-FR" dirty="0"/>
              <a:t>				                   </a:t>
            </a:r>
            <a:r>
              <a:rPr lang="fr-FR" sz="1400" i="1" dirty="0" err="1">
                <a:latin typeface="Arial" panose="020B0604020202020204" pitchFamily="34" charset="0"/>
                <a:cs typeface="Arial" panose="020B0604020202020204" pitchFamily="34" charset="0"/>
              </a:rPr>
              <a:t>MacGillvray</a:t>
            </a:r>
            <a:r>
              <a:rPr lang="fr-FR" sz="1400" i="1" dirty="0">
                <a:latin typeface="Arial" panose="020B0604020202020204" pitchFamily="34" charset="0"/>
                <a:cs typeface="Arial" panose="020B0604020202020204" pitchFamily="34" charset="0"/>
              </a:rPr>
              <a:t> S et al </a:t>
            </a:r>
            <a:r>
              <a:rPr lang="fr-FR" sz="1400" i="1" dirty="0" err="1">
                <a:latin typeface="Arial" panose="020B0604020202020204" pitchFamily="34" charset="0"/>
                <a:cs typeface="Arial" panose="020B0604020202020204" pitchFamily="34" charset="0"/>
              </a:rPr>
              <a:t>Cocrane</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Database</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Syst</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Rev</a:t>
            </a:r>
            <a:r>
              <a:rPr lang="fr-FR" sz="1400" i="1" dirty="0">
                <a:latin typeface="Arial" panose="020B0604020202020204" pitchFamily="34" charset="0"/>
                <a:cs typeface="Arial" panose="020B0604020202020204" pitchFamily="34" charset="0"/>
              </a:rPr>
              <a:t> 2013</a:t>
            </a:r>
          </a:p>
        </p:txBody>
      </p:sp>
    </p:spTree>
    <p:extLst>
      <p:ext uri="{BB962C8B-B14F-4D97-AF65-F5344CB8AC3E}">
        <p14:creationId xmlns:p14="http://schemas.microsoft.com/office/powerpoint/2010/main" val="229687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8CB9FD4-B631-4B2F-AF9E-F1AD0E20BE4B}"/>
              </a:ext>
            </a:extLst>
          </p:cNvPr>
          <p:cNvPicPr>
            <a:picLocks noChangeAspect="1"/>
          </p:cNvPicPr>
          <p:nvPr/>
        </p:nvPicPr>
        <p:blipFill>
          <a:blip r:embed="rId2"/>
          <a:stretch>
            <a:fillRect/>
          </a:stretch>
        </p:blipFill>
        <p:spPr>
          <a:xfrm>
            <a:off x="533076" y="99412"/>
            <a:ext cx="8391525" cy="2996213"/>
          </a:xfrm>
          <a:prstGeom prst="rect">
            <a:avLst/>
          </a:prstGeom>
        </p:spPr>
      </p:pic>
      <p:sp>
        <p:nvSpPr>
          <p:cNvPr id="5" name="ZoneTexte 4">
            <a:extLst>
              <a:ext uri="{FF2B5EF4-FFF2-40B4-BE49-F238E27FC236}">
                <a16:creationId xmlns:a16="http://schemas.microsoft.com/office/drawing/2014/main" id="{08DC5E6C-E4FA-41D4-B080-F501EBF22954}"/>
              </a:ext>
            </a:extLst>
          </p:cNvPr>
          <p:cNvSpPr txBox="1"/>
          <p:nvPr/>
        </p:nvSpPr>
        <p:spPr>
          <a:xfrm>
            <a:off x="1851517" y="3137522"/>
            <a:ext cx="8693405" cy="400110"/>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761 Ménages, 1083 enfants &lt; 5ans dont 367 présentant une diarrhée aigue</a:t>
            </a:r>
          </a:p>
        </p:txBody>
      </p:sp>
      <p:pic>
        <p:nvPicPr>
          <p:cNvPr id="6" name="Image 5">
            <a:extLst>
              <a:ext uri="{FF2B5EF4-FFF2-40B4-BE49-F238E27FC236}">
                <a16:creationId xmlns:a16="http://schemas.microsoft.com/office/drawing/2014/main" id="{E3B87ABB-464A-4A90-936F-D6EF6BF4A452}"/>
              </a:ext>
            </a:extLst>
          </p:cNvPr>
          <p:cNvPicPr>
            <a:picLocks noChangeAspect="1"/>
          </p:cNvPicPr>
          <p:nvPr/>
        </p:nvPicPr>
        <p:blipFill>
          <a:blip r:embed="rId3"/>
          <a:stretch>
            <a:fillRect/>
          </a:stretch>
        </p:blipFill>
        <p:spPr>
          <a:xfrm>
            <a:off x="466401" y="3537632"/>
            <a:ext cx="4541715" cy="2778949"/>
          </a:xfrm>
          <a:prstGeom prst="rect">
            <a:avLst/>
          </a:prstGeom>
        </p:spPr>
      </p:pic>
      <p:sp>
        <p:nvSpPr>
          <p:cNvPr id="8" name="Rectangle 7">
            <a:extLst>
              <a:ext uri="{FF2B5EF4-FFF2-40B4-BE49-F238E27FC236}">
                <a16:creationId xmlns:a16="http://schemas.microsoft.com/office/drawing/2014/main" id="{ED436D30-7545-40F7-AC6F-241376FEE897}"/>
              </a:ext>
            </a:extLst>
          </p:cNvPr>
          <p:cNvSpPr/>
          <p:nvPr/>
        </p:nvSpPr>
        <p:spPr>
          <a:xfrm>
            <a:off x="5151452" y="3755031"/>
            <a:ext cx="6874553" cy="2542363"/>
          </a:xfrm>
          <a:prstGeom prst="rect">
            <a:avLst/>
          </a:prstGeom>
          <a:ln w="28575">
            <a:solidFill>
              <a:schemeClr val="accent1"/>
            </a:solidFill>
          </a:ln>
        </p:spPr>
        <p:txBody>
          <a:bodyPr wrap="square">
            <a:spAutoFit/>
          </a:bodyPr>
          <a:lstStyle/>
          <a:p>
            <a:pPr>
              <a:lnSpc>
                <a:spcPct val="150000"/>
              </a:lnSpc>
            </a:pPr>
            <a:r>
              <a:rPr lang="fr-FR" dirty="0"/>
              <a:t>1- Connaissez-vous les causes d’une diarrhée?</a:t>
            </a:r>
          </a:p>
          <a:p>
            <a:pPr>
              <a:lnSpc>
                <a:spcPct val="150000"/>
              </a:lnSpc>
            </a:pPr>
            <a:r>
              <a:rPr lang="fr-FR" dirty="0"/>
              <a:t>2- Connaissez-vous comment prévenir la diarrhée?</a:t>
            </a:r>
          </a:p>
          <a:p>
            <a:pPr>
              <a:lnSpc>
                <a:spcPct val="150000"/>
              </a:lnSpc>
            </a:pPr>
            <a:r>
              <a:rPr lang="fr-FR" dirty="0"/>
              <a:t>3- Avez-vous déjà entendu parler des SRO?</a:t>
            </a:r>
          </a:p>
          <a:p>
            <a:pPr>
              <a:lnSpc>
                <a:spcPct val="150000"/>
              </a:lnSpc>
            </a:pPr>
            <a:r>
              <a:rPr lang="fr-FR" dirty="0"/>
              <a:t>4- Avez-vous déjà fait usage des SRO ou du zinc?</a:t>
            </a:r>
          </a:p>
          <a:p>
            <a:pPr>
              <a:lnSpc>
                <a:spcPct val="150000"/>
              </a:lnSpc>
            </a:pPr>
            <a:r>
              <a:rPr lang="fr-FR" dirty="0"/>
              <a:t>5- Connaissiez-vous comment se prépare une SRO et pouvez- vous en          </a:t>
            </a:r>
          </a:p>
          <a:p>
            <a:pPr>
              <a:lnSpc>
                <a:spcPct val="150000"/>
              </a:lnSpc>
            </a:pPr>
            <a:r>
              <a:rPr lang="fr-FR" dirty="0"/>
              <a:t>    faire la démonstration?</a:t>
            </a:r>
          </a:p>
        </p:txBody>
      </p:sp>
      <p:sp>
        <p:nvSpPr>
          <p:cNvPr id="9" name="ZoneTexte 8">
            <a:extLst>
              <a:ext uri="{FF2B5EF4-FFF2-40B4-BE49-F238E27FC236}">
                <a16:creationId xmlns:a16="http://schemas.microsoft.com/office/drawing/2014/main" id="{4D0E7209-8722-4871-94C8-697D10F1B8F6}"/>
              </a:ext>
            </a:extLst>
          </p:cNvPr>
          <p:cNvSpPr txBox="1"/>
          <p:nvPr/>
        </p:nvSpPr>
        <p:spPr>
          <a:xfrm>
            <a:off x="9282859" y="6478199"/>
            <a:ext cx="2524125"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Thiam S, Acta </a:t>
            </a:r>
            <a:r>
              <a:rPr lang="fr-FR" sz="1400" i="1" dirty="0" err="1">
                <a:latin typeface="Arial" panose="020B0604020202020204" pitchFamily="34" charset="0"/>
                <a:cs typeface="Arial" panose="020B0604020202020204" pitchFamily="34" charset="0"/>
              </a:rPr>
              <a:t>Tropica</a:t>
            </a:r>
            <a:r>
              <a:rPr lang="fr-FR" sz="1400" i="1" dirty="0">
                <a:latin typeface="Arial" panose="020B0604020202020204" pitchFamily="34" charset="0"/>
                <a:cs typeface="Arial" panose="020B0604020202020204" pitchFamily="34" charset="0"/>
              </a:rPr>
              <a:t> 2019</a:t>
            </a:r>
          </a:p>
        </p:txBody>
      </p:sp>
      <p:sp>
        <p:nvSpPr>
          <p:cNvPr id="2" name="Espace réservé du numéro de diapositive 1">
            <a:extLst>
              <a:ext uri="{FF2B5EF4-FFF2-40B4-BE49-F238E27FC236}">
                <a16:creationId xmlns:a16="http://schemas.microsoft.com/office/drawing/2014/main" id="{BE8D113A-1541-499B-ACBA-18AFF1792651}"/>
              </a:ext>
            </a:extLst>
          </p:cNvPr>
          <p:cNvSpPr>
            <a:spLocks noGrp="1"/>
          </p:cNvSpPr>
          <p:nvPr>
            <p:ph type="sldNum" sz="quarter" idx="12"/>
          </p:nvPr>
        </p:nvSpPr>
        <p:spPr>
          <a:xfrm>
            <a:off x="8097417" y="6478199"/>
            <a:ext cx="2743200" cy="365125"/>
          </a:xfrm>
        </p:spPr>
        <p:txBody>
          <a:bodyPr/>
          <a:lstStyle/>
          <a:p>
            <a:fld id="{A9F93E00-9820-4A13-B013-120E706B7187}" type="slidenum">
              <a:rPr lang="fr-FR" smtClean="0"/>
              <a:t>13</a:t>
            </a:fld>
            <a:endParaRPr lang="fr-FR"/>
          </a:p>
        </p:txBody>
      </p:sp>
    </p:spTree>
    <p:extLst>
      <p:ext uri="{BB962C8B-B14F-4D97-AF65-F5344CB8AC3E}">
        <p14:creationId xmlns:p14="http://schemas.microsoft.com/office/powerpoint/2010/main" val="37451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623D28-CA1E-4F5A-A611-11E315A07721}"/>
              </a:ext>
            </a:extLst>
          </p:cNvPr>
          <p:cNvPicPr>
            <a:picLocks noChangeAspect="1"/>
          </p:cNvPicPr>
          <p:nvPr/>
        </p:nvPicPr>
        <p:blipFill>
          <a:blip r:embed="rId2"/>
          <a:stretch>
            <a:fillRect/>
          </a:stretch>
        </p:blipFill>
        <p:spPr>
          <a:xfrm>
            <a:off x="0" y="740632"/>
            <a:ext cx="12192000" cy="1396405"/>
          </a:xfrm>
          <a:prstGeom prst="rect">
            <a:avLst/>
          </a:prstGeom>
        </p:spPr>
      </p:pic>
      <p:pic>
        <p:nvPicPr>
          <p:cNvPr id="5" name="Image 4">
            <a:extLst>
              <a:ext uri="{FF2B5EF4-FFF2-40B4-BE49-F238E27FC236}">
                <a16:creationId xmlns:a16="http://schemas.microsoft.com/office/drawing/2014/main" id="{0518446F-D5D4-4AED-A965-1F88EA170A9C}"/>
              </a:ext>
            </a:extLst>
          </p:cNvPr>
          <p:cNvPicPr>
            <a:picLocks noChangeAspect="1"/>
          </p:cNvPicPr>
          <p:nvPr/>
        </p:nvPicPr>
        <p:blipFill>
          <a:blip r:embed="rId3"/>
          <a:stretch>
            <a:fillRect/>
          </a:stretch>
        </p:blipFill>
        <p:spPr>
          <a:xfrm>
            <a:off x="0" y="2137037"/>
            <a:ext cx="12192000" cy="4168713"/>
          </a:xfrm>
          <a:prstGeom prst="rect">
            <a:avLst/>
          </a:prstGeom>
        </p:spPr>
      </p:pic>
      <p:sp>
        <p:nvSpPr>
          <p:cNvPr id="9" name="Rectangle 8">
            <a:extLst>
              <a:ext uri="{FF2B5EF4-FFF2-40B4-BE49-F238E27FC236}">
                <a16:creationId xmlns:a16="http://schemas.microsoft.com/office/drawing/2014/main" id="{6152E589-4B45-4EE7-8D69-569A37B5CA28}"/>
              </a:ext>
            </a:extLst>
          </p:cNvPr>
          <p:cNvSpPr/>
          <p:nvPr/>
        </p:nvSpPr>
        <p:spPr>
          <a:xfrm>
            <a:off x="3333750" y="2746361"/>
            <a:ext cx="591895" cy="417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6B5605C-0753-4284-B544-D39ABE2548DB}"/>
              </a:ext>
            </a:extLst>
          </p:cNvPr>
          <p:cNvSpPr/>
          <p:nvPr/>
        </p:nvSpPr>
        <p:spPr>
          <a:xfrm>
            <a:off x="3333751" y="3156405"/>
            <a:ext cx="596152" cy="417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0CA3343-C407-4294-A732-193AA3B15812}"/>
              </a:ext>
            </a:extLst>
          </p:cNvPr>
          <p:cNvSpPr/>
          <p:nvPr/>
        </p:nvSpPr>
        <p:spPr>
          <a:xfrm>
            <a:off x="3333751" y="3568302"/>
            <a:ext cx="596152" cy="417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D548920-74C3-42A2-BFE2-45CB7FB371D8}"/>
              </a:ext>
            </a:extLst>
          </p:cNvPr>
          <p:cNvSpPr/>
          <p:nvPr/>
        </p:nvSpPr>
        <p:spPr>
          <a:xfrm>
            <a:off x="3333750" y="3994253"/>
            <a:ext cx="596152" cy="417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ECD77EE-495F-429E-BCDD-36A59AE7CE8B}"/>
              </a:ext>
            </a:extLst>
          </p:cNvPr>
          <p:cNvSpPr/>
          <p:nvPr/>
        </p:nvSpPr>
        <p:spPr>
          <a:xfrm>
            <a:off x="3333750" y="4389037"/>
            <a:ext cx="579347" cy="417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4B75E14-ABE5-456A-A3DA-A177C24389E4}"/>
              </a:ext>
            </a:extLst>
          </p:cNvPr>
          <p:cNvSpPr txBox="1"/>
          <p:nvPr/>
        </p:nvSpPr>
        <p:spPr>
          <a:xfrm>
            <a:off x="8956288" y="5963479"/>
            <a:ext cx="2524125"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Thiam S, Acta </a:t>
            </a:r>
            <a:r>
              <a:rPr lang="fr-FR" sz="1400" i="1" dirty="0" err="1">
                <a:latin typeface="Arial" panose="020B0604020202020204" pitchFamily="34" charset="0"/>
                <a:cs typeface="Arial" panose="020B0604020202020204" pitchFamily="34" charset="0"/>
              </a:rPr>
              <a:t>Tropica</a:t>
            </a:r>
            <a:r>
              <a:rPr lang="fr-FR" sz="1400" i="1" dirty="0">
                <a:latin typeface="Arial" panose="020B0604020202020204" pitchFamily="34" charset="0"/>
                <a:cs typeface="Arial" panose="020B0604020202020204" pitchFamily="34" charset="0"/>
              </a:rPr>
              <a:t> 2019</a:t>
            </a:r>
          </a:p>
        </p:txBody>
      </p:sp>
      <p:sp>
        <p:nvSpPr>
          <p:cNvPr id="2" name="Espace réservé du numéro de diapositive 1">
            <a:extLst>
              <a:ext uri="{FF2B5EF4-FFF2-40B4-BE49-F238E27FC236}">
                <a16:creationId xmlns:a16="http://schemas.microsoft.com/office/drawing/2014/main" id="{970729FB-98E2-4803-9F1C-E71202D784DB}"/>
              </a:ext>
            </a:extLst>
          </p:cNvPr>
          <p:cNvSpPr>
            <a:spLocks noGrp="1"/>
          </p:cNvSpPr>
          <p:nvPr>
            <p:ph type="sldNum" sz="quarter" idx="12"/>
          </p:nvPr>
        </p:nvSpPr>
        <p:spPr/>
        <p:txBody>
          <a:bodyPr/>
          <a:lstStyle/>
          <a:p>
            <a:fld id="{A9F93E00-9820-4A13-B013-120E706B7187}" type="slidenum">
              <a:rPr lang="fr-FR" smtClean="0"/>
              <a:t>14</a:t>
            </a:fld>
            <a:endParaRPr lang="fr-FR"/>
          </a:p>
        </p:txBody>
      </p:sp>
    </p:spTree>
    <p:extLst>
      <p:ext uri="{BB962C8B-B14F-4D97-AF65-F5344CB8AC3E}">
        <p14:creationId xmlns:p14="http://schemas.microsoft.com/office/powerpoint/2010/main" val="28351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DE2C88B1-7F71-4D01-810E-C39A854E002C}"/>
              </a:ext>
            </a:extLst>
          </p:cNvPr>
          <p:cNvGraphicFramePr>
            <a:graphicFrameLocks noGrp="1"/>
          </p:cNvGraphicFramePr>
          <p:nvPr>
            <p:extLst>
              <p:ext uri="{D42A27DB-BD31-4B8C-83A1-F6EECF244321}">
                <p14:modId xmlns:p14="http://schemas.microsoft.com/office/powerpoint/2010/main" val="3258361105"/>
              </p:ext>
            </p:extLst>
          </p:nvPr>
        </p:nvGraphicFramePr>
        <p:xfrm>
          <a:off x="958851" y="4515168"/>
          <a:ext cx="8127999" cy="1833880"/>
        </p:xfrm>
        <a:graphic>
          <a:graphicData uri="http://schemas.openxmlformats.org/drawingml/2006/table">
            <a:tbl>
              <a:tblPr firstRow="1" bandRow="1">
                <a:tableStyleId>{5C22544A-7EE6-4342-B048-85BDC9FD1C3A}</a:tableStyleId>
              </a:tblPr>
              <a:tblGrid>
                <a:gridCol w="3178174">
                  <a:extLst>
                    <a:ext uri="{9D8B030D-6E8A-4147-A177-3AD203B41FA5}">
                      <a16:colId xmlns:a16="http://schemas.microsoft.com/office/drawing/2014/main" val="4195467009"/>
                    </a:ext>
                  </a:extLst>
                </a:gridCol>
                <a:gridCol w="2240492">
                  <a:extLst>
                    <a:ext uri="{9D8B030D-6E8A-4147-A177-3AD203B41FA5}">
                      <a16:colId xmlns:a16="http://schemas.microsoft.com/office/drawing/2014/main" val="3444129296"/>
                    </a:ext>
                  </a:extLst>
                </a:gridCol>
                <a:gridCol w="2709333">
                  <a:extLst>
                    <a:ext uri="{9D8B030D-6E8A-4147-A177-3AD203B41FA5}">
                      <a16:colId xmlns:a16="http://schemas.microsoft.com/office/drawing/2014/main" val="51035963"/>
                    </a:ext>
                  </a:extLst>
                </a:gridCol>
              </a:tblGrid>
              <a:tr h="370840">
                <a:tc>
                  <a:txBody>
                    <a:bodyPr/>
                    <a:lstStyle/>
                    <a:p>
                      <a:pPr algn="l"/>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a:solidFill>
                            <a:schemeClr val="tx1"/>
                          </a:solidFill>
                        </a:rPr>
                        <a:t>Adusted</a:t>
                      </a:r>
                      <a:r>
                        <a:rPr lang="fr-FR" dirty="0">
                          <a:solidFill>
                            <a:schemeClr val="tx1"/>
                          </a:solidFill>
                        </a:rPr>
                        <a:t> OR (95%IC)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chemeClr val="tx1"/>
                          </a:solidFill>
                        </a:rPr>
                        <a:t>P-value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475147"/>
                  </a:ext>
                </a:extLst>
              </a:tr>
              <a:tr h="370840">
                <a:tc>
                  <a:txBody>
                    <a:bodyPr/>
                    <a:lstStyle/>
                    <a:p>
                      <a:r>
                        <a:rPr lang="fr-FR" dirty="0"/>
                        <a:t>No care </a:t>
                      </a:r>
                      <a:r>
                        <a:rPr lang="fr-FR" dirty="0" err="1"/>
                        <a:t>outside</a:t>
                      </a:r>
                      <a:r>
                        <a:rPr lang="fr-FR" dirty="0"/>
                        <a:t> home</a:t>
                      </a:r>
                    </a:p>
                    <a:p>
                      <a:r>
                        <a:rPr lang="fr-FR" dirty="0"/>
                        <a:t>Public </a:t>
                      </a:r>
                      <a:r>
                        <a:rPr lang="fr-FR" dirty="0" err="1"/>
                        <a:t>health</a:t>
                      </a:r>
                      <a:r>
                        <a:rPr lang="fr-FR" dirty="0"/>
                        <a:t> </a:t>
                      </a:r>
                      <a:r>
                        <a:rPr lang="fr-FR" dirty="0" err="1"/>
                        <a:t>facility</a:t>
                      </a:r>
                      <a:r>
                        <a:rPr lang="fr-FR" dirty="0"/>
                        <a:t> care</a:t>
                      </a:r>
                    </a:p>
                    <a:p>
                      <a:r>
                        <a:rPr lang="fr-FR" dirty="0" err="1"/>
                        <a:t>Private</a:t>
                      </a:r>
                      <a:r>
                        <a:rPr lang="fr-FR" dirty="0"/>
                        <a:t> </a:t>
                      </a:r>
                      <a:r>
                        <a:rPr lang="fr-FR" dirty="0" err="1"/>
                        <a:t>health</a:t>
                      </a:r>
                      <a:r>
                        <a:rPr lang="fr-FR" dirty="0"/>
                        <a:t> </a:t>
                      </a:r>
                      <a:r>
                        <a:rPr lang="fr-FR" dirty="0" err="1"/>
                        <a:t>facility</a:t>
                      </a:r>
                      <a:r>
                        <a:rPr lang="fr-FR" dirty="0"/>
                        <a:t> care</a:t>
                      </a:r>
                    </a:p>
                    <a:p>
                      <a:r>
                        <a:rPr lang="fr-FR" dirty="0" err="1"/>
                        <a:t>Tradiparaticians</a:t>
                      </a:r>
                      <a:r>
                        <a:rPr lang="fr-FR" dirty="0"/>
                        <a:t> and parents</a:t>
                      </a:r>
                    </a:p>
                    <a:p>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a:t>Ref</a:t>
                      </a:r>
                      <a:endParaRPr lang="fr-FR" dirty="0"/>
                    </a:p>
                    <a:p>
                      <a:r>
                        <a:rPr lang="fr-FR" dirty="0"/>
                        <a:t>4.17 (2.35 – 7.39)</a:t>
                      </a:r>
                    </a:p>
                    <a:p>
                      <a:r>
                        <a:rPr lang="fr-FR" dirty="0"/>
                        <a:t>1.24 (0.37 – 4.09)</a:t>
                      </a:r>
                    </a:p>
                    <a:p>
                      <a:r>
                        <a:rPr lang="fr-FR" dirty="0"/>
                        <a:t>1.01 (0.53 – 2.92)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p>
                      <a:r>
                        <a:rPr lang="fr-FR" dirty="0"/>
                        <a:t>&lt; 0.001</a:t>
                      </a:r>
                    </a:p>
                    <a:p>
                      <a:r>
                        <a:rPr lang="fr-FR" dirty="0"/>
                        <a:t>0.728</a:t>
                      </a:r>
                    </a:p>
                    <a:p>
                      <a:r>
                        <a:rPr lang="fr-FR" dirty="0"/>
                        <a:t>0.979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7734070"/>
                  </a:ext>
                </a:extLst>
              </a:tr>
            </a:tbl>
          </a:graphicData>
        </a:graphic>
      </p:graphicFrame>
      <p:sp>
        <p:nvSpPr>
          <p:cNvPr id="7" name="ZoneTexte 6">
            <a:extLst>
              <a:ext uri="{FF2B5EF4-FFF2-40B4-BE49-F238E27FC236}">
                <a16:creationId xmlns:a16="http://schemas.microsoft.com/office/drawing/2014/main" id="{771C0633-0406-4C2D-9205-260611BD033B}"/>
              </a:ext>
            </a:extLst>
          </p:cNvPr>
          <p:cNvSpPr txBox="1"/>
          <p:nvPr/>
        </p:nvSpPr>
        <p:spPr>
          <a:xfrm>
            <a:off x="249295" y="1756348"/>
            <a:ext cx="5143500" cy="830997"/>
          </a:xfrm>
          <a:prstGeom prst="rect">
            <a:avLst/>
          </a:prstGeom>
          <a:solidFill>
            <a:srgbClr val="0070C0"/>
          </a:solidFill>
          <a:ln>
            <a:solidFill>
              <a:srgbClr val="0070C0"/>
            </a:solidFill>
          </a:ln>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Bonne pratique de prise en charge </a:t>
            </a:r>
          </a:p>
          <a:p>
            <a:pPr algn="ctr"/>
            <a:r>
              <a:rPr lang="fr-FR" sz="2400" dirty="0">
                <a:solidFill>
                  <a:schemeClr val="bg1"/>
                </a:solidFill>
                <a:latin typeface="Arial" panose="020B0604020202020204" pitchFamily="34" charset="0"/>
                <a:cs typeface="Arial" panose="020B0604020202020204" pitchFamily="34" charset="0"/>
              </a:rPr>
              <a:t>de la diarrhée</a:t>
            </a:r>
          </a:p>
        </p:txBody>
      </p:sp>
      <p:pic>
        <p:nvPicPr>
          <p:cNvPr id="2" name="Image 1">
            <a:extLst>
              <a:ext uri="{FF2B5EF4-FFF2-40B4-BE49-F238E27FC236}">
                <a16:creationId xmlns:a16="http://schemas.microsoft.com/office/drawing/2014/main" id="{09FC9D1D-948D-4529-AC91-111BDF3BCC09}"/>
              </a:ext>
            </a:extLst>
          </p:cNvPr>
          <p:cNvPicPr>
            <a:picLocks noChangeAspect="1"/>
          </p:cNvPicPr>
          <p:nvPr/>
        </p:nvPicPr>
        <p:blipFill>
          <a:blip r:embed="rId2"/>
          <a:stretch>
            <a:fillRect/>
          </a:stretch>
        </p:blipFill>
        <p:spPr>
          <a:xfrm>
            <a:off x="5703061" y="316262"/>
            <a:ext cx="5665979" cy="4011898"/>
          </a:xfrm>
          <a:prstGeom prst="rect">
            <a:avLst/>
          </a:prstGeom>
        </p:spPr>
      </p:pic>
      <p:sp>
        <p:nvSpPr>
          <p:cNvPr id="9" name="ZoneTexte 8">
            <a:extLst>
              <a:ext uri="{FF2B5EF4-FFF2-40B4-BE49-F238E27FC236}">
                <a16:creationId xmlns:a16="http://schemas.microsoft.com/office/drawing/2014/main" id="{A6D7DF93-17EF-42EE-8480-48F8509AC79F}"/>
              </a:ext>
            </a:extLst>
          </p:cNvPr>
          <p:cNvSpPr txBox="1"/>
          <p:nvPr/>
        </p:nvSpPr>
        <p:spPr>
          <a:xfrm>
            <a:off x="9282859" y="6088903"/>
            <a:ext cx="2524125"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Thiam S, Acta </a:t>
            </a:r>
            <a:r>
              <a:rPr lang="fr-FR" sz="1400" i="1" dirty="0" err="1">
                <a:latin typeface="Arial" panose="020B0604020202020204" pitchFamily="34" charset="0"/>
                <a:cs typeface="Arial" panose="020B0604020202020204" pitchFamily="34" charset="0"/>
              </a:rPr>
              <a:t>Tropica</a:t>
            </a:r>
            <a:r>
              <a:rPr lang="fr-FR" sz="1400" i="1" dirty="0">
                <a:latin typeface="Arial" panose="020B0604020202020204" pitchFamily="34" charset="0"/>
                <a:cs typeface="Arial" panose="020B0604020202020204" pitchFamily="34" charset="0"/>
              </a:rPr>
              <a:t> 2019</a:t>
            </a:r>
          </a:p>
        </p:txBody>
      </p:sp>
      <p:sp>
        <p:nvSpPr>
          <p:cNvPr id="3" name="Espace réservé du numéro de diapositive 2">
            <a:extLst>
              <a:ext uri="{FF2B5EF4-FFF2-40B4-BE49-F238E27FC236}">
                <a16:creationId xmlns:a16="http://schemas.microsoft.com/office/drawing/2014/main" id="{F0E0814F-09AD-4BC4-96E0-209A8A2D8177}"/>
              </a:ext>
            </a:extLst>
          </p:cNvPr>
          <p:cNvSpPr>
            <a:spLocks noGrp="1"/>
          </p:cNvSpPr>
          <p:nvPr>
            <p:ph type="sldNum" sz="quarter" idx="12"/>
          </p:nvPr>
        </p:nvSpPr>
        <p:spPr/>
        <p:txBody>
          <a:bodyPr/>
          <a:lstStyle/>
          <a:p>
            <a:fld id="{A9F93E00-9820-4A13-B013-120E706B7187}" type="slidenum">
              <a:rPr lang="fr-FR" smtClean="0"/>
              <a:t>15</a:t>
            </a:fld>
            <a:endParaRPr lang="fr-FR"/>
          </a:p>
        </p:txBody>
      </p:sp>
    </p:spTree>
    <p:extLst>
      <p:ext uri="{BB962C8B-B14F-4D97-AF65-F5344CB8AC3E}">
        <p14:creationId xmlns:p14="http://schemas.microsoft.com/office/powerpoint/2010/main" val="311654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FE6B573B-968D-485C-B0F7-F615DB28B26E}"/>
              </a:ext>
            </a:extLst>
          </p:cNvPr>
          <p:cNvGraphicFramePr>
            <a:graphicFrameLocks noGrp="1"/>
          </p:cNvGraphicFramePr>
          <p:nvPr>
            <p:extLst>
              <p:ext uri="{D42A27DB-BD31-4B8C-83A1-F6EECF244321}">
                <p14:modId xmlns:p14="http://schemas.microsoft.com/office/powerpoint/2010/main" val="1750782483"/>
              </p:ext>
            </p:extLst>
          </p:nvPr>
        </p:nvGraphicFramePr>
        <p:xfrm>
          <a:off x="900431" y="4438968"/>
          <a:ext cx="8127999" cy="1833880"/>
        </p:xfrm>
        <a:graphic>
          <a:graphicData uri="http://schemas.openxmlformats.org/drawingml/2006/table">
            <a:tbl>
              <a:tblPr firstRow="1" bandRow="1">
                <a:tableStyleId>{5C22544A-7EE6-4342-B048-85BDC9FD1C3A}</a:tableStyleId>
              </a:tblPr>
              <a:tblGrid>
                <a:gridCol w="3178174">
                  <a:extLst>
                    <a:ext uri="{9D8B030D-6E8A-4147-A177-3AD203B41FA5}">
                      <a16:colId xmlns:a16="http://schemas.microsoft.com/office/drawing/2014/main" val="4195467009"/>
                    </a:ext>
                  </a:extLst>
                </a:gridCol>
                <a:gridCol w="2240492">
                  <a:extLst>
                    <a:ext uri="{9D8B030D-6E8A-4147-A177-3AD203B41FA5}">
                      <a16:colId xmlns:a16="http://schemas.microsoft.com/office/drawing/2014/main" val="3444129296"/>
                    </a:ext>
                  </a:extLst>
                </a:gridCol>
                <a:gridCol w="2709333">
                  <a:extLst>
                    <a:ext uri="{9D8B030D-6E8A-4147-A177-3AD203B41FA5}">
                      <a16:colId xmlns:a16="http://schemas.microsoft.com/office/drawing/2014/main" val="51035963"/>
                    </a:ext>
                  </a:extLst>
                </a:gridCol>
              </a:tblGrid>
              <a:tr h="370840">
                <a:tc>
                  <a:txBody>
                    <a:bodyPr/>
                    <a:lstStyle/>
                    <a:p>
                      <a:pPr algn="l"/>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a:solidFill>
                            <a:schemeClr val="tx1"/>
                          </a:solidFill>
                        </a:rPr>
                        <a:t>Adusted</a:t>
                      </a:r>
                      <a:r>
                        <a:rPr lang="fr-FR" dirty="0">
                          <a:solidFill>
                            <a:schemeClr val="tx1"/>
                          </a:solidFill>
                        </a:rPr>
                        <a:t> OR (95%IC)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chemeClr val="tx1"/>
                          </a:solidFill>
                        </a:rPr>
                        <a:t>P-value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475147"/>
                  </a:ext>
                </a:extLst>
              </a:tr>
              <a:tr h="370840">
                <a:tc>
                  <a:txBody>
                    <a:bodyPr/>
                    <a:lstStyle/>
                    <a:p>
                      <a:r>
                        <a:rPr lang="fr-FR" dirty="0"/>
                        <a:t>No care </a:t>
                      </a:r>
                      <a:r>
                        <a:rPr lang="fr-FR" dirty="0" err="1"/>
                        <a:t>outside</a:t>
                      </a:r>
                      <a:r>
                        <a:rPr lang="fr-FR" dirty="0"/>
                        <a:t> home</a:t>
                      </a:r>
                    </a:p>
                    <a:p>
                      <a:r>
                        <a:rPr lang="fr-FR" dirty="0"/>
                        <a:t>Public </a:t>
                      </a:r>
                      <a:r>
                        <a:rPr lang="fr-FR" dirty="0" err="1"/>
                        <a:t>health</a:t>
                      </a:r>
                      <a:r>
                        <a:rPr lang="fr-FR" dirty="0"/>
                        <a:t> </a:t>
                      </a:r>
                      <a:r>
                        <a:rPr lang="fr-FR" dirty="0" err="1"/>
                        <a:t>facility</a:t>
                      </a:r>
                      <a:r>
                        <a:rPr lang="fr-FR" dirty="0"/>
                        <a:t> care</a:t>
                      </a:r>
                    </a:p>
                    <a:p>
                      <a:r>
                        <a:rPr lang="fr-FR" dirty="0" err="1"/>
                        <a:t>Private</a:t>
                      </a:r>
                      <a:r>
                        <a:rPr lang="fr-FR" dirty="0"/>
                        <a:t> </a:t>
                      </a:r>
                      <a:r>
                        <a:rPr lang="fr-FR" dirty="0" err="1"/>
                        <a:t>health</a:t>
                      </a:r>
                      <a:r>
                        <a:rPr lang="fr-FR" dirty="0"/>
                        <a:t> </a:t>
                      </a:r>
                      <a:r>
                        <a:rPr lang="fr-FR" dirty="0" err="1"/>
                        <a:t>facility</a:t>
                      </a:r>
                      <a:r>
                        <a:rPr lang="fr-FR" dirty="0"/>
                        <a:t> care</a:t>
                      </a:r>
                    </a:p>
                    <a:p>
                      <a:r>
                        <a:rPr lang="fr-FR" dirty="0" err="1"/>
                        <a:t>Tradiparaticians</a:t>
                      </a:r>
                      <a:r>
                        <a:rPr lang="fr-FR" dirty="0"/>
                        <a:t> and parents</a:t>
                      </a:r>
                    </a:p>
                    <a:p>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a:t>Ref</a:t>
                      </a:r>
                      <a:endParaRPr lang="fr-FR" dirty="0"/>
                    </a:p>
                    <a:p>
                      <a:r>
                        <a:rPr lang="fr-FR" dirty="0"/>
                        <a:t>2.71 (1.47 – 4.99)</a:t>
                      </a:r>
                    </a:p>
                    <a:p>
                      <a:r>
                        <a:rPr lang="fr-FR" dirty="0"/>
                        <a:t>2.96 (0.98 – 8.92)</a:t>
                      </a:r>
                    </a:p>
                    <a:p>
                      <a:r>
                        <a:rPr lang="fr-FR" dirty="0"/>
                        <a:t>1.75 (0.72 – 4.25)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p>
                      <a:r>
                        <a:rPr lang="fr-FR" dirty="0"/>
                        <a:t>&lt; 0.001</a:t>
                      </a:r>
                    </a:p>
                    <a:p>
                      <a:r>
                        <a:rPr lang="fr-FR" dirty="0"/>
                        <a:t>0.053</a:t>
                      </a:r>
                    </a:p>
                    <a:p>
                      <a:r>
                        <a:rPr lang="fr-FR" dirty="0"/>
                        <a:t>0.213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7734070"/>
                  </a:ext>
                </a:extLst>
              </a:tr>
            </a:tbl>
          </a:graphicData>
        </a:graphic>
      </p:graphicFrame>
      <p:pic>
        <p:nvPicPr>
          <p:cNvPr id="8" name="Image 7">
            <a:extLst>
              <a:ext uri="{FF2B5EF4-FFF2-40B4-BE49-F238E27FC236}">
                <a16:creationId xmlns:a16="http://schemas.microsoft.com/office/drawing/2014/main" id="{B3524623-3013-4B68-9F7B-82BE853BA83D}"/>
              </a:ext>
            </a:extLst>
          </p:cNvPr>
          <p:cNvPicPr>
            <a:picLocks noChangeAspect="1"/>
          </p:cNvPicPr>
          <p:nvPr/>
        </p:nvPicPr>
        <p:blipFill>
          <a:blip r:embed="rId3"/>
          <a:stretch>
            <a:fillRect/>
          </a:stretch>
        </p:blipFill>
        <p:spPr>
          <a:xfrm>
            <a:off x="9282574" y="5742463"/>
            <a:ext cx="2542252" cy="377985"/>
          </a:xfrm>
          <a:prstGeom prst="rect">
            <a:avLst/>
          </a:prstGeom>
        </p:spPr>
      </p:pic>
      <p:sp>
        <p:nvSpPr>
          <p:cNvPr id="9" name="ZoneTexte 8">
            <a:extLst>
              <a:ext uri="{FF2B5EF4-FFF2-40B4-BE49-F238E27FC236}">
                <a16:creationId xmlns:a16="http://schemas.microsoft.com/office/drawing/2014/main" id="{99B7F21C-86DE-4B5D-AF59-147535388FA2}"/>
              </a:ext>
            </a:extLst>
          </p:cNvPr>
          <p:cNvSpPr txBox="1"/>
          <p:nvPr/>
        </p:nvSpPr>
        <p:spPr>
          <a:xfrm>
            <a:off x="439795" y="2013523"/>
            <a:ext cx="5143500" cy="830997"/>
          </a:xfrm>
          <a:prstGeom prst="rect">
            <a:avLst/>
          </a:prstGeom>
          <a:solidFill>
            <a:srgbClr val="0070C0"/>
          </a:solidFill>
          <a:ln>
            <a:solidFill>
              <a:srgbClr val="0070C0"/>
            </a:solidFill>
          </a:ln>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Connaissance adéquate </a:t>
            </a:r>
          </a:p>
          <a:p>
            <a:pPr algn="ctr"/>
            <a:r>
              <a:rPr lang="fr-FR" sz="2400" dirty="0">
                <a:solidFill>
                  <a:schemeClr val="bg1"/>
                </a:solidFill>
                <a:latin typeface="Arial" panose="020B0604020202020204" pitchFamily="34" charset="0"/>
                <a:cs typeface="Arial" panose="020B0604020202020204" pitchFamily="34" charset="0"/>
              </a:rPr>
              <a:t>concernant la diarrhée</a:t>
            </a:r>
          </a:p>
        </p:txBody>
      </p:sp>
      <p:pic>
        <p:nvPicPr>
          <p:cNvPr id="2" name="Image 1">
            <a:extLst>
              <a:ext uri="{FF2B5EF4-FFF2-40B4-BE49-F238E27FC236}">
                <a16:creationId xmlns:a16="http://schemas.microsoft.com/office/drawing/2014/main" id="{A1270386-8965-4C81-901D-5EBD4B2689A6}"/>
              </a:ext>
            </a:extLst>
          </p:cNvPr>
          <p:cNvPicPr>
            <a:picLocks noChangeAspect="1"/>
          </p:cNvPicPr>
          <p:nvPr/>
        </p:nvPicPr>
        <p:blipFill>
          <a:blip r:embed="rId4"/>
          <a:stretch>
            <a:fillRect/>
          </a:stretch>
        </p:blipFill>
        <p:spPr>
          <a:xfrm>
            <a:off x="5909626" y="-28726"/>
            <a:ext cx="5479734" cy="4315294"/>
          </a:xfrm>
          <a:prstGeom prst="rect">
            <a:avLst/>
          </a:prstGeom>
        </p:spPr>
      </p:pic>
      <p:sp>
        <p:nvSpPr>
          <p:cNvPr id="3" name="Espace réservé du numéro de diapositive 2">
            <a:extLst>
              <a:ext uri="{FF2B5EF4-FFF2-40B4-BE49-F238E27FC236}">
                <a16:creationId xmlns:a16="http://schemas.microsoft.com/office/drawing/2014/main" id="{EC23C691-84BE-454A-88CB-BAC5CAD8B930}"/>
              </a:ext>
            </a:extLst>
          </p:cNvPr>
          <p:cNvSpPr>
            <a:spLocks noGrp="1"/>
          </p:cNvSpPr>
          <p:nvPr>
            <p:ph type="sldNum" sz="quarter" idx="12"/>
          </p:nvPr>
        </p:nvSpPr>
        <p:spPr/>
        <p:txBody>
          <a:bodyPr/>
          <a:lstStyle/>
          <a:p>
            <a:fld id="{A9F93E00-9820-4A13-B013-120E706B7187}" type="slidenum">
              <a:rPr lang="fr-FR" smtClean="0"/>
              <a:t>16</a:t>
            </a:fld>
            <a:endParaRPr lang="fr-FR"/>
          </a:p>
        </p:txBody>
      </p:sp>
    </p:spTree>
    <p:extLst>
      <p:ext uri="{BB962C8B-B14F-4D97-AF65-F5344CB8AC3E}">
        <p14:creationId xmlns:p14="http://schemas.microsoft.com/office/powerpoint/2010/main" val="231331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F68ABA-BAE1-4AD6-844C-61C767828376}"/>
              </a:ext>
            </a:extLst>
          </p:cNvPr>
          <p:cNvPicPr>
            <a:picLocks noChangeAspect="1"/>
          </p:cNvPicPr>
          <p:nvPr/>
        </p:nvPicPr>
        <p:blipFill>
          <a:blip r:embed="rId2"/>
          <a:stretch>
            <a:fillRect/>
          </a:stretch>
        </p:blipFill>
        <p:spPr>
          <a:xfrm>
            <a:off x="756920" y="1647264"/>
            <a:ext cx="10906760" cy="5164419"/>
          </a:xfrm>
          <a:prstGeom prst="rect">
            <a:avLst/>
          </a:prstGeom>
        </p:spPr>
      </p:pic>
      <p:pic>
        <p:nvPicPr>
          <p:cNvPr id="5" name="Image 4">
            <a:extLst>
              <a:ext uri="{FF2B5EF4-FFF2-40B4-BE49-F238E27FC236}">
                <a16:creationId xmlns:a16="http://schemas.microsoft.com/office/drawing/2014/main" id="{07AC1AA3-B3CD-48D1-998B-92872FC31AF1}"/>
              </a:ext>
            </a:extLst>
          </p:cNvPr>
          <p:cNvPicPr>
            <a:picLocks noChangeAspect="1"/>
          </p:cNvPicPr>
          <p:nvPr/>
        </p:nvPicPr>
        <p:blipFill rotWithShape="1">
          <a:blip r:embed="rId3"/>
          <a:srcRect t="26181"/>
          <a:stretch/>
        </p:blipFill>
        <p:spPr>
          <a:xfrm>
            <a:off x="159599" y="134471"/>
            <a:ext cx="7236284" cy="1417118"/>
          </a:xfrm>
          <a:prstGeom prst="rect">
            <a:avLst/>
          </a:prstGeom>
        </p:spPr>
      </p:pic>
      <p:sp>
        <p:nvSpPr>
          <p:cNvPr id="6" name="ZoneTexte 5">
            <a:extLst>
              <a:ext uri="{FF2B5EF4-FFF2-40B4-BE49-F238E27FC236}">
                <a16:creationId xmlns:a16="http://schemas.microsoft.com/office/drawing/2014/main" id="{11279A96-F9E3-436A-8DDD-5BE7902DC4A9}"/>
              </a:ext>
            </a:extLst>
          </p:cNvPr>
          <p:cNvSpPr txBox="1"/>
          <p:nvPr/>
        </p:nvSpPr>
        <p:spPr>
          <a:xfrm>
            <a:off x="8592671" y="1048871"/>
            <a:ext cx="3173505"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Carvaja-vel</a:t>
            </a:r>
            <a:r>
              <a:rPr lang="fr-FR" sz="1400" i="1" dirty="0">
                <a:latin typeface="Arial" panose="020B0604020202020204" pitchFamily="34" charset="0"/>
                <a:cs typeface="Arial" panose="020B0604020202020204" pitchFamily="34" charset="0"/>
              </a:rPr>
              <a:t>, BMC Public </a:t>
            </a:r>
            <a:r>
              <a:rPr lang="fr-FR" sz="1400" i="1" dirty="0" err="1">
                <a:latin typeface="Arial" panose="020B0604020202020204" pitchFamily="34" charset="0"/>
                <a:cs typeface="Arial" panose="020B0604020202020204" pitchFamily="34" charset="0"/>
              </a:rPr>
              <a:t>Health</a:t>
            </a:r>
            <a:r>
              <a:rPr lang="fr-FR" sz="1400" i="1" dirty="0">
                <a:latin typeface="Arial" panose="020B0604020202020204" pitchFamily="34" charset="0"/>
                <a:cs typeface="Arial" panose="020B0604020202020204" pitchFamily="34" charset="0"/>
              </a:rPr>
              <a:t> 2016</a:t>
            </a:r>
          </a:p>
        </p:txBody>
      </p:sp>
      <p:sp>
        <p:nvSpPr>
          <p:cNvPr id="7" name="Rectangle 6">
            <a:extLst>
              <a:ext uri="{FF2B5EF4-FFF2-40B4-BE49-F238E27FC236}">
                <a16:creationId xmlns:a16="http://schemas.microsoft.com/office/drawing/2014/main" id="{0BE63FC1-C3CE-4D95-94FD-87C1EE5E006B}"/>
              </a:ext>
            </a:extLst>
          </p:cNvPr>
          <p:cNvSpPr/>
          <p:nvPr/>
        </p:nvSpPr>
        <p:spPr>
          <a:xfrm>
            <a:off x="4950199" y="3645801"/>
            <a:ext cx="838105" cy="264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Rectangle 7">
            <a:extLst>
              <a:ext uri="{FF2B5EF4-FFF2-40B4-BE49-F238E27FC236}">
                <a16:creationId xmlns:a16="http://schemas.microsoft.com/office/drawing/2014/main" id="{4E45192C-8C5A-44CC-ACC5-1629254B824C}"/>
              </a:ext>
            </a:extLst>
          </p:cNvPr>
          <p:cNvSpPr/>
          <p:nvPr/>
        </p:nvSpPr>
        <p:spPr>
          <a:xfrm>
            <a:off x="7230674" y="4845940"/>
            <a:ext cx="737118" cy="326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9" name="Rectangle 8">
            <a:extLst>
              <a:ext uri="{FF2B5EF4-FFF2-40B4-BE49-F238E27FC236}">
                <a16:creationId xmlns:a16="http://schemas.microsoft.com/office/drawing/2014/main" id="{9A7A559E-3B53-4C09-98FF-BDD3308359DD}"/>
              </a:ext>
            </a:extLst>
          </p:cNvPr>
          <p:cNvSpPr/>
          <p:nvPr/>
        </p:nvSpPr>
        <p:spPr>
          <a:xfrm>
            <a:off x="5854589" y="2743200"/>
            <a:ext cx="737118" cy="1173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48C1F1B-FE54-4DB9-A7DA-170E299A45B6}"/>
              </a:ext>
            </a:extLst>
          </p:cNvPr>
          <p:cNvSpPr/>
          <p:nvPr/>
        </p:nvSpPr>
        <p:spPr>
          <a:xfrm>
            <a:off x="5854590" y="4272872"/>
            <a:ext cx="737118" cy="264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1" name="Rectangle 10">
            <a:extLst>
              <a:ext uri="{FF2B5EF4-FFF2-40B4-BE49-F238E27FC236}">
                <a16:creationId xmlns:a16="http://schemas.microsoft.com/office/drawing/2014/main" id="{19328CE6-2033-4FAE-941E-C492E596D049}"/>
              </a:ext>
            </a:extLst>
          </p:cNvPr>
          <p:cNvSpPr/>
          <p:nvPr/>
        </p:nvSpPr>
        <p:spPr>
          <a:xfrm>
            <a:off x="7230674" y="2743199"/>
            <a:ext cx="737118" cy="1173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7B59497-C611-4632-84D9-F09041ADA887}"/>
              </a:ext>
            </a:extLst>
          </p:cNvPr>
          <p:cNvSpPr/>
          <p:nvPr/>
        </p:nvSpPr>
        <p:spPr>
          <a:xfrm>
            <a:off x="4921624" y="5504146"/>
            <a:ext cx="932965" cy="264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3" name="Rectangle 12">
            <a:extLst>
              <a:ext uri="{FF2B5EF4-FFF2-40B4-BE49-F238E27FC236}">
                <a16:creationId xmlns:a16="http://schemas.microsoft.com/office/drawing/2014/main" id="{F78C95F1-316C-419A-9094-7A7AFB1762A7}"/>
              </a:ext>
            </a:extLst>
          </p:cNvPr>
          <p:cNvSpPr/>
          <p:nvPr/>
        </p:nvSpPr>
        <p:spPr>
          <a:xfrm>
            <a:off x="7247413" y="4272871"/>
            <a:ext cx="720379" cy="264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2" name="Image 1">
            <a:extLst>
              <a:ext uri="{FF2B5EF4-FFF2-40B4-BE49-F238E27FC236}">
                <a16:creationId xmlns:a16="http://schemas.microsoft.com/office/drawing/2014/main" id="{2B493A19-285E-4731-8DE0-0BE656628CD2}"/>
              </a:ext>
            </a:extLst>
          </p:cNvPr>
          <p:cNvPicPr>
            <a:picLocks noChangeAspect="1"/>
          </p:cNvPicPr>
          <p:nvPr/>
        </p:nvPicPr>
        <p:blipFill>
          <a:blip r:embed="rId4"/>
          <a:stretch>
            <a:fillRect/>
          </a:stretch>
        </p:blipFill>
        <p:spPr>
          <a:xfrm>
            <a:off x="5877545" y="4874376"/>
            <a:ext cx="768163" cy="292633"/>
          </a:xfrm>
          <a:prstGeom prst="rect">
            <a:avLst/>
          </a:prstGeom>
        </p:spPr>
      </p:pic>
      <p:sp>
        <p:nvSpPr>
          <p:cNvPr id="3" name="Espace réservé du numéro de diapositive 2">
            <a:extLst>
              <a:ext uri="{FF2B5EF4-FFF2-40B4-BE49-F238E27FC236}">
                <a16:creationId xmlns:a16="http://schemas.microsoft.com/office/drawing/2014/main" id="{F6BD59A8-7A46-48D1-979A-2DD359462D23}"/>
              </a:ext>
            </a:extLst>
          </p:cNvPr>
          <p:cNvSpPr>
            <a:spLocks noGrp="1"/>
          </p:cNvSpPr>
          <p:nvPr>
            <p:ph type="sldNum" sz="quarter" idx="12"/>
          </p:nvPr>
        </p:nvSpPr>
        <p:spPr/>
        <p:txBody>
          <a:bodyPr/>
          <a:lstStyle/>
          <a:p>
            <a:fld id="{A9F93E00-9820-4A13-B013-120E706B7187}" type="slidenum">
              <a:rPr lang="fr-FR" smtClean="0"/>
              <a:t>17</a:t>
            </a:fld>
            <a:endParaRPr lang="fr-FR"/>
          </a:p>
        </p:txBody>
      </p:sp>
    </p:spTree>
    <p:extLst>
      <p:ext uri="{BB962C8B-B14F-4D97-AF65-F5344CB8AC3E}">
        <p14:creationId xmlns:p14="http://schemas.microsoft.com/office/powerpoint/2010/main" val="23407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C78B8C7-7B7D-4BF6-80C4-1928FCB1F41C}"/>
              </a:ext>
            </a:extLst>
          </p:cNvPr>
          <p:cNvPicPr>
            <a:picLocks noChangeAspect="1"/>
          </p:cNvPicPr>
          <p:nvPr/>
        </p:nvPicPr>
        <p:blipFill>
          <a:blip r:embed="rId2"/>
          <a:stretch>
            <a:fillRect/>
          </a:stretch>
        </p:blipFill>
        <p:spPr>
          <a:xfrm>
            <a:off x="0" y="0"/>
            <a:ext cx="7675529" cy="2036240"/>
          </a:xfrm>
          <a:prstGeom prst="rect">
            <a:avLst/>
          </a:prstGeom>
        </p:spPr>
      </p:pic>
      <p:pic>
        <p:nvPicPr>
          <p:cNvPr id="5" name="Image 4">
            <a:extLst>
              <a:ext uri="{FF2B5EF4-FFF2-40B4-BE49-F238E27FC236}">
                <a16:creationId xmlns:a16="http://schemas.microsoft.com/office/drawing/2014/main" id="{3D2A56F4-964F-4B8B-901D-3B67E8C5E82E}"/>
              </a:ext>
            </a:extLst>
          </p:cNvPr>
          <p:cNvPicPr>
            <a:picLocks noChangeAspect="1"/>
          </p:cNvPicPr>
          <p:nvPr/>
        </p:nvPicPr>
        <p:blipFill>
          <a:blip r:embed="rId3"/>
          <a:stretch>
            <a:fillRect/>
          </a:stretch>
        </p:blipFill>
        <p:spPr>
          <a:xfrm>
            <a:off x="1239902" y="2194345"/>
            <a:ext cx="10010775" cy="4410075"/>
          </a:xfrm>
          <a:prstGeom prst="rect">
            <a:avLst/>
          </a:prstGeom>
        </p:spPr>
      </p:pic>
      <p:sp>
        <p:nvSpPr>
          <p:cNvPr id="6" name="Rectangle 5">
            <a:extLst>
              <a:ext uri="{FF2B5EF4-FFF2-40B4-BE49-F238E27FC236}">
                <a16:creationId xmlns:a16="http://schemas.microsoft.com/office/drawing/2014/main" id="{923A1A83-3F6A-40B8-AE76-0E3AF89BCCCE}"/>
              </a:ext>
            </a:extLst>
          </p:cNvPr>
          <p:cNvSpPr/>
          <p:nvPr/>
        </p:nvSpPr>
        <p:spPr>
          <a:xfrm>
            <a:off x="2603241" y="6120882"/>
            <a:ext cx="858416" cy="251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770FC488-8A36-45AD-A061-98AFDD2B02B4}"/>
              </a:ext>
            </a:extLst>
          </p:cNvPr>
          <p:cNvPicPr>
            <a:picLocks noChangeAspect="1"/>
          </p:cNvPicPr>
          <p:nvPr/>
        </p:nvPicPr>
        <p:blipFill>
          <a:blip r:embed="rId4"/>
          <a:stretch>
            <a:fillRect/>
          </a:stretch>
        </p:blipFill>
        <p:spPr>
          <a:xfrm>
            <a:off x="2556589" y="3665133"/>
            <a:ext cx="1147665" cy="361592"/>
          </a:xfrm>
          <a:prstGeom prst="rect">
            <a:avLst/>
          </a:prstGeom>
        </p:spPr>
      </p:pic>
      <p:sp>
        <p:nvSpPr>
          <p:cNvPr id="9" name="Rectangle 8">
            <a:extLst>
              <a:ext uri="{FF2B5EF4-FFF2-40B4-BE49-F238E27FC236}">
                <a16:creationId xmlns:a16="http://schemas.microsoft.com/office/drawing/2014/main" id="{6570DBCC-65DB-4A89-BFF3-676F196FFAE0}"/>
              </a:ext>
            </a:extLst>
          </p:cNvPr>
          <p:cNvSpPr/>
          <p:nvPr/>
        </p:nvSpPr>
        <p:spPr>
          <a:xfrm>
            <a:off x="5386873" y="5592148"/>
            <a:ext cx="858416" cy="251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3B57E24-DB5E-4C18-A740-564457F56068}"/>
              </a:ext>
            </a:extLst>
          </p:cNvPr>
          <p:cNvPicPr>
            <a:picLocks noChangeAspect="1"/>
          </p:cNvPicPr>
          <p:nvPr/>
        </p:nvPicPr>
        <p:blipFill>
          <a:blip r:embed="rId4"/>
          <a:stretch>
            <a:fillRect/>
          </a:stretch>
        </p:blipFill>
        <p:spPr>
          <a:xfrm>
            <a:off x="5312230" y="5000418"/>
            <a:ext cx="1147665" cy="361592"/>
          </a:xfrm>
          <a:prstGeom prst="rect">
            <a:avLst/>
          </a:prstGeom>
        </p:spPr>
      </p:pic>
      <p:sp>
        <p:nvSpPr>
          <p:cNvPr id="11" name="Rectangle 10">
            <a:extLst>
              <a:ext uri="{FF2B5EF4-FFF2-40B4-BE49-F238E27FC236}">
                <a16:creationId xmlns:a16="http://schemas.microsoft.com/office/drawing/2014/main" id="{76D2190D-0E87-4FF1-8841-4FE8D5346DC1}"/>
              </a:ext>
            </a:extLst>
          </p:cNvPr>
          <p:cNvSpPr/>
          <p:nvPr/>
        </p:nvSpPr>
        <p:spPr>
          <a:xfrm>
            <a:off x="8238931" y="3219061"/>
            <a:ext cx="858416" cy="31537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F22840FC-77FB-4B7E-AB9E-021A9C0F609C}"/>
              </a:ext>
            </a:extLst>
          </p:cNvPr>
          <p:cNvSpPr>
            <a:spLocks noGrp="1"/>
          </p:cNvSpPr>
          <p:nvPr>
            <p:ph type="sldNum" sz="quarter" idx="12"/>
          </p:nvPr>
        </p:nvSpPr>
        <p:spPr/>
        <p:txBody>
          <a:bodyPr/>
          <a:lstStyle/>
          <a:p>
            <a:fld id="{A9F93E00-9820-4A13-B013-120E706B7187}" type="slidenum">
              <a:rPr lang="fr-FR" smtClean="0"/>
              <a:t>18</a:t>
            </a:fld>
            <a:endParaRPr lang="fr-FR"/>
          </a:p>
        </p:txBody>
      </p:sp>
    </p:spTree>
    <p:extLst>
      <p:ext uri="{BB962C8B-B14F-4D97-AF65-F5344CB8AC3E}">
        <p14:creationId xmlns:p14="http://schemas.microsoft.com/office/powerpoint/2010/main" val="6564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49425-0A74-4F60-B579-BA356B40756E}"/>
              </a:ext>
            </a:extLst>
          </p:cNvPr>
          <p:cNvSpPr>
            <a:spLocks noGrp="1"/>
          </p:cNvSpPr>
          <p:nvPr>
            <p:ph type="title"/>
          </p:nvPr>
        </p:nvSpPr>
        <p:spPr>
          <a:xfrm>
            <a:off x="290553" y="549546"/>
            <a:ext cx="4943937" cy="941759"/>
          </a:xfrm>
        </p:spPr>
        <p:txBody>
          <a:bodyPr>
            <a:normAutofit/>
          </a:bodyPr>
          <a:lstStyle/>
          <a:p>
            <a:r>
              <a:rPr lang="fr-FR" sz="3600" dirty="0">
                <a:latin typeface="Arial" panose="020B0604020202020204" pitchFamily="34" charset="0"/>
                <a:cs typeface="Arial" panose="020B0604020202020204" pitchFamily="34" charset="0"/>
              </a:rPr>
              <a:t>Le microbiote intestinal</a:t>
            </a:r>
          </a:p>
        </p:txBody>
      </p:sp>
      <p:sp>
        <p:nvSpPr>
          <p:cNvPr id="4" name="Espace réservé du contenu 3">
            <a:extLst>
              <a:ext uri="{FF2B5EF4-FFF2-40B4-BE49-F238E27FC236}">
                <a16:creationId xmlns:a16="http://schemas.microsoft.com/office/drawing/2014/main" id="{A764637C-EBB4-4099-ADAB-847F392526E4}"/>
              </a:ext>
            </a:extLst>
          </p:cNvPr>
          <p:cNvSpPr>
            <a:spLocks noGrp="1"/>
          </p:cNvSpPr>
          <p:nvPr>
            <p:ph idx="1"/>
          </p:nvPr>
        </p:nvSpPr>
        <p:spPr>
          <a:xfrm>
            <a:off x="241113" y="1858640"/>
            <a:ext cx="5034280" cy="3885166"/>
          </a:xfrm>
          <a:prstGeom prst="rect">
            <a:avLst/>
          </a:prstGeom>
          <a:noFill/>
          <a:ln>
            <a:solidFill>
              <a:schemeClr val="tx1"/>
            </a:solidFill>
          </a:ln>
        </p:spPr>
        <p:txBody>
          <a:bodyPr wrap="square">
            <a:spAutoFit/>
          </a:bodyPr>
          <a:lstStyle/>
          <a:p>
            <a:pPr marL="285750" indent="-285750">
              <a:spcAft>
                <a:spcPts val="1200"/>
              </a:spcAft>
              <a:buFont typeface="Wingdings" panose="05000000000000000000" pitchFamily="2" charset="2"/>
              <a:buChar char="ü"/>
            </a:pPr>
            <a:r>
              <a:rPr lang="fr-FR" sz="2400" b="1" dirty="0"/>
              <a:t>100 000 milliards de bactéries</a:t>
            </a:r>
          </a:p>
          <a:p>
            <a:pPr marL="285750" indent="-285750">
              <a:spcAft>
                <a:spcPts val="1200"/>
              </a:spcAft>
              <a:buFont typeface="Wingdings" panose="05000000000000000000" pitchFamily="2" charset="2"/>
              <a:buChar char="ü"/>
            </a:pPr>
            <a:r>
              <a:rPr lang="fr-FR" sz="2000" b="1" dirty="0"/>
              <a:t>10 fois plus que le nombre de cellules de l’organisme</a:t>
            </a:r>
          </a:p>
          <a:p>
            <a:pPr marL="285750" indent="-285750">
              <a:spcAft>
                <a:spcPts val="1200"/>
              </a:spcAft>
              <a:buFont typeface="Wingdings" panose="05000000000000000000" pitchFamily="2" charset="2"/>
              <a:buChar char="ü"/>
            </a:pPr>
            <a:r>
              <a:rPr lang="fr-FR" sz="2000" b="1" dirty="0"/>
              <a:t>500 à 1 000 espèces différentes</a:t>
            </a:r>
          </a:p>
          <a:p>
            <a:pPr marL="285750" indent="-285750">
              <a:spcAft>
                <a:spcPts val="1200"/>
              </a:spcAft>
              <a:buFont typeface="Wingdings" panose="05000000000000000000" pitchFamily="2" charset="2"/>
              <a:buChar char="ü"/>
            </a:pPr>
            <a:r>
              <a:rPr lang="fr-FR" sz="2000" b="1" dirty="0"/>
              <a:t>1 à 2 kg de masse vivante</a:t>
            </a:r>
          </a:p>
          <a:p>
            <a:pPr marL="285750" indent="-285750">
              <a:spcAft>
                <a:spcPts val="1200"/>
              </a:spcAft>
              <a:buFont typeface="Wingdings" panose="05000000000000000000" pitchFamily="2" charset="2"/>
              <a:buChar char="ü"/>
            </a:pPr>
            <a:r>
              <a:rPr lang="fr-FR" sz="2400" b="1" dirty="0"/>
              <a:t>3,3 millions de gènes (30 fois plus de gènes que le génome humain)</a:t>
            </a:r>
          </a:p>
          <a:p>
            <a:pPr marL="285750" indent="-285750">
              <a:spcAft>
                <a:spcPts val="1200"/>
              </a:spcAft>
              <a:buFont typeface="Wingdings" panose="05000000000000000000" pitchFamily="2" charset="2"/>
              <a:buChar char="ü"/>
            </a:pPr>
            <a:r>
              <a:rPr lang="fr-FR" sz="2000" b="1" dirty="0"/>
              <a:t>… Unique sur le plan qualitatif</a:t>
            </a:r>
          </a:p>
        </p:txBody>
      </p:sp>
      <p:grpSp>
        <p:nvGrpSpPr>
          <p:cNvPr id="5" name="Groupe 4">
            <a:extLst>
              <a:ext uri="{FF2B5EF4-FFF2-40B4-BE49-F238E27FC236}">
                <a16:creationId xmlns:a16="http://schemas.microsoft.com/office/drawing/2014/main" id="{782FCBEC-F75C-49BA-8FB5-2096FBEFB0F2}"/>
              </a:ext>
            </a:extLst>
          </p:cNvPr>
          <p:cNvGrpSpPr/>
          <p:nvPr/>
        </p:nvGrpSpPr>
        <p:grpSpPr>
          <a:xfrm>
            <a:off x="5486400" y="1423591"/>
            <a:ext cx="6546778" cy="5080506"/>
            <a:chOff x="5486400" y="1423591"/>
            <a:chExt cx="6546778" cy="5080506"/>
          </a:xfrm>
        </p:grpSpPr>
        <p:sp>
          <p:nvSpPr>
            <p:cNvPr id="6" name="Rectangle 5">
              <a:extLst>
                <a:ext uri="{FF2B5EF4-FFF2-40B4-BE49-F238E27FC236}">
                  <a16:creationId xmlns:a16="http://schemas.microsoft.com/office/drawing/2014/main" id="{AE29146D-3CF6-4D19-B2E2-C5B1FA301EC2}"/>
                </a:ext>
              </a:extLst>
            </p:cNvPr>
            <p:cNvSpPr/>
            <p:nvPr/>
          </p:nvSpPr>
          <p:spPr>
            <a:xfrm>
              <a:off x="5486400" y="1423591"/>
              <a:ext cx="6337514" cy="508050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B2880EE0-E4E3-4714-9D98-89E390739B69}"/>
                </a:ext>
              </a:extLst>
            </p:cNvPr>
            <p:cNvSpPr/>
            <p:nvPr/>
          </p:nvSpPr>
          <p:spPr>
            <a:xfrm>
              <a:off x="5818916" y="1476705"/>
              <a:ext cx="1272508" cy="4762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solidFill>
                    <a:schemeClr val="tx1">
                      <a:lumMod val="75000"/>
                    </a:schemeClr>
                  </a:solidFill>
                </a:rPr>
                <a:t>Actinobacteria</a:t>
              </a:r>
              <a:endParaRPr lang="fr-FR" sz="1400" b="1" dirty="0">
                <a:solidFill>
                  <a:schemeClr val="tx1">
                    <a:lumMod val="75000"/>
                  </a:schemeClr>
                </a:solidFill>
              </a:endParaRPr>
            </a:p>
          </p:txBody>
        </p:sp>
        <p:sp>
          <p:nvSpPr>
            <p:cNvPr id="8" name="Rectangle 7">
              <a:extLst>
                <a:ext uri="{FF2B5EF4-FFF2-40B4-BE49-F238E27FC236}">
                  <a16:creationId xmlns:a16="http://schemas.microsoft.com/office/drawing/2014/main" id="{97A5D643-19A8-4BA3-A91B-4EFE3C901D06}"/>
                </a:ext>
              </a:extLst>
            </p:cNvPr>
            <p:cNvSpPr/>
            <p:nvPr/>
          </p:nvSpPr>
          <p:spPr>
            <a:xfrm>
              <a:off x="7343334" y="1476705"/>
              <a:ext cx="1354304" cy="4762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solidFill>
                    <a:schemeClr val="tx1">
                      <a:lumMod val="75000"/>
                    </a:schemeClr>
                  </a:solidFill>
                </a:rPr>
                <a:t>Proteobacteria</a:t>
              </a:r>
              <a:endParaRPr lang="fr-FR" sz="1400" b="1" dirty="0">
                <a:solidFill>
                  <a:schemeClr val="tx1">
                    <a:lumMod val="75000"/>
                  </a:schemeClr>
                </a:solidFill>
              </a:endParaRPr>
            </a:p>
          </p:txBody>
        </p:sp>
        <p:sp>
          <p:nvSpPr>
            <p:cNvPr id="9" name="Rectangle 8">
              <a:extLst>
                <a:ext uri="{FF2B5EF4-FFF2-40B4-BE49-F238E27FC236}">
                  <a16:creationId xmlns:a16="http://schemas.microsoft.com/office/drawing/2014/main" id="{D236085D-5294-4790-A765-5A89F14B863D}"/>
                </a:ext>
              </a:extLst>
            </p:cNvPr>
            <p:cNvSpPr/>
            <p:nvPr/>
          </p:nvSpPr>
          <p:spPr>
            <a:xfrm>
              <a:off x="8981970" y="1476705"/>
              <a:ext cx="1126410" cy="4762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75000"/>
                    </a:schemeClr>
                  </a:solidFill>
                </a:rPr>
                <a:t>Firmicutes</a:t>
              </a:r>
            </a:p>
          </p:txBody>
        </p:sp>
        <p:sp>
          <p:nvSpPr>
            <p:cNvPr id="10" name="Rectangle 9">
              <a:extLst>
                <a:ext uri="{FF2B5EF4-FFF2-40B4-BE49-F238E27FC236}">
                  <a16:creationId xmlns:a16="http://schemas.microsoft.com/office/drawing/2014/main" id="{877A2EF7-4B8F-4D8A-A3DE-76239C2EA2E0}"/>
                </a:ext>
              </a:extLst>
            </p:cNvPr>
            <p:cNvSpPr/>
            <p:nvPr/>
          </p:nvSpPr>
          <p:spPr>
            <a:xfrm>
              <a:off x="10400841" y="1476705"/>
              <a:ext cx="1248696" cy="4762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solidFill>
                    <a:schemeClr val="tx1">
                      <a:lumMod val="75000"/>
                    </a:schemeClr>
                  </a:solidFill>
                </a:rPr>
                <a:t>Bacteroidetes</a:t>
              </a:r>
              <a:endParaRPr lang="fr-FR" sz="1400" b="1" dirty="0">
                <a:solidFill>
                  <a:schemeClr val="tx1">
                    <a:lumMod val="75000"/>
                  </a:schemeClr>
                </a:solidFill>
              </a:endParaRPr>
            </a:p>
          </p:txBody>
        </p:sp>
        <p:sp>
          <p:nvSpPr>
            <p:cNvPr id="11" name="Ellipse 10">
              <a:extLst>
                <a:ext uri="{FF2B5EF4-FFF2-40B4-BE49-F238E27FC236}">
                  <a16:creationId xmlns:a16="http://schemas.microsoft.com/office/drawing/2014/main" id="{F3CFBCB1-F308-4422-BF0D-ECF53CE6EB81}"/>
                </a:ext>
              </a:extLst>
            </p:cNvPr>
            <p:cNvSpPr/>
            <p:nvPr/>
          </p:nvSpPr>
          <p:spPr>
            <a:xfrm>
              <a:off x="5519170" y="2163624"/>
              <a:ext cx="1872000" cy="1116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err="1">
                  <a:solidFill>
                    <a:srgbClr val="C00000"/>
                  </a:solidFill>
                </a:rPr>
                <a:t>Bifidobacterium</a:t>
              </a:r>
              <a:endParaRPr lang="fr-FR" sz="1200" i="1" dirty="0">
                <a:solidFill>
                  <a:srgbClr val="C00000"/>
                </a:solidFill>
              </a:endParaRPr>
            </a:p>
            <a:p>
              <a:pPr algn="ctr"/>
              <a:r>
                <a:rPr lang="fr-FR" sz="1200" i="1" dirty="0" err="1">
                  <a:solidFill>
                    <a:srgbClr val="C00000"/>
                  </a:solidFill>
                </a:rPr>
                <a:t>Propionibacterium</a:t>
              </a:r>
              <a:endParaRPr lang="fr-FR" sz="1200" i="1" dirty="0">
                <a:solidFill>
                  <a:srgbClr val="C00000"/>
                </a:solidFill>
              </a:endParaRPr>
            </a:p>
            <a:p>
              <a:pPr algn="ctr"/>
              <a:r>
                <a:rPr lang="fr-FR" sz="1200" i="1" dirty="0">
                  <a:solidFill>
                    <a:srgbClr val="C00000"/>
                  </a:solidFill>
                </a:rPr>
                <a:t>Corynebacterium</a:t>
              </a:r>
            </a:p>
            <a:p>
              <a:pPr algn="ctr"/>
              <a:r>
                <a:rPr lang="fr-FR" sz="1200" i="1" dirty="0">
                  <a:solidFill>
                    <a:schemeClr val="accent6"/>
                  </a:solidFill>
                </a:rPr>
                <a:t>Streptomyces</a:t>
              </a:r>
            </a:p>
          </p:txBody>
        </p:sp>
        <p:sp>
          <p:nvSpPr>
            <p:cNvPr id="12" name="Ellipse 11">
              <a:extLst>
                <a:ext uri="{FF2B5EF4-FFF2-40B4-BE49-F238E27FC236}">
                  <a16:creationId xmlns:a16="http://schemas.microsoft.com/office/drawing/2014/main" id="{A1DD53BA-E543-48EA-A625-4864AC795FFC}"/>
                </a:ext>
              </a:extLst>
            </p:cNvPr>
            <p:cNvSpPr/>
            <p:nvPr/>
          </p:nvSpPr>
          <p:spPr>
            <a:xfrm>
              <a:off x="6668179" y="4610742"/>
              <a:ext cx="1790701" cy="1142695"/>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err="1">
                  <a:solidFill>
                    <a:schemeClr val="tx2"/>
                  </a:solidFill>
                </a:rPr>
                <a:t>Rumicococcus</a:t>
              </a:r>
              <a:endParaRPr lang="fr-FR" sz="1200" i="1" dirty="0">
                <a:solidFill>
                  <a:schemeClr val="tx2"/>
                </a:solidFill>
              </a:endParaRPr>
            </a:p>
            <a:p>
              <a:pPr algn="ctr"/>
              <a:r>
                <a:rPr lang="fr-FR" sz="1200" i="1" dirty="0">
                  <a:solidFill>
                    <a:schemeClr val="tx2"/>
                  </a:solidFill>
                </a:rPr>
                <a:t>Enterobacter</a:t>
              </a:r>
            </a:p>
            <a:p>
              <a:pPr algn="ctr"/>
              <a:r>
                <a:rPr lang="fr-FR" sz="1200" i="1" dirty="0">
                  <a:solidFill>
                    <a:schemeClr val="tx2"/>
                  </a:solidFill>
                </a:rPr>
                <a:t>Escherichia</a:t>
              </a:r>
            </a:p>
            <a:p>
              <a:pPr algn="ctr"/>
              <a:r>
                <a:rPr lang="fr-FR" sz="1200" i="1" dirty="0">
                  <a:solidFill>
                    <a:schemeClr val="tx2"/>
                  </a:solidFill>
                </a:rPr>
                <a:t>Klebsiella</a:t>
              </a:r>
            </a:p>
            <a:p>
              <a:pPr algn="ctr"/>
              <a:r>
                <a:rPr lang="fr-FR" sz="1200" i="1">
                  <a:solidFill>
                    <a:schemeClr val="accent6"/>
                  </a:solidFill>
                </a:rPr>
                <a:t>Acinetobacter</a:t>
              </a:r>
              <a:endParaRPr lang="fr-FR" sz="1200" i="1" dirty="0">
                <a:solidFill>
                  <a:schemeClr val="accent6"/>
                </a:solidFill>
              </a:endParaRPr>
            </a:p>
          </p:txBody>
        </p:sp>
        <p:sp>
          <p:nvSpPr>
            <p:cNvPr id="13" name="Ellipse 12">
              <a:extLst>
                <a:ext uri="{FF2B5EF4-FFF2-40B4-BE49-F238E27FC236}">
                  <a16:creationId xmlns:a16="http://schemas.microsoft.com/office/drawing/2014/main" id="{6160F4CF-BF2F-42D1-8BDA-173DBF655988}"/>
                </a:ext>
              </a:extLst>
            </p:cNvPr>
            <p:cNvSpPr/>
            <p:nvPr/>
          </p:nvSpPr>
          <p:spPr>
            <a:xfrm>
              <a:off x="7749761" y="5836095"/>
              <a:ext cx="1525414" cy="55481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err="1">
                  <a:solidFill>
                    <a:srgbClr val="0B2075"/>
                  </a:solidFill>
                </a:rPr>
                <a:t>Desulfovibrio</a:t>
              </a:r>
              <a:r>
                <a:rPr lang="fr-FR" sz="1200" i="1" dirty="0">
                  <a:solidFill>
                    <a:srgbClr val="0B2075"/>
                  </a:solidFill>
                </a:rPr>
                <a:t>*</a:t>
              </a:r>
            </a:p>
          </p:txBody>
        </p:sp>
        <p:sp>
          <p:nvSpPr>
            <p:cNvPr id="14" name="Ellipse 13">
              <a:extLst>
                <a:ext uri="{FF2B5EF4-FFF2-40B4-BE49-F238E27FC236}">
                  <a16:creationId xmlns:a16="http://schemas.microsoft.com/office/drawing/2014/main" id="{A556360E-D2B8-45CA-AC66-735B7F204CB4}"/>
                </a:ext>
              </a:extLst>
            </p:cNvPr>
            <p:cNvSpPr/>
            <p:nvPr/>
          </p:nvSpPr>
          <p:spPr>
            <a:xfrm>
              <a:off x="10427585" y="3725522"/>
              <a:ext cx="1291692" cy="79266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err="1">
                  <a:solidFill>
                    <a:srgbClr val="C00000"/>
                  </a:solidFill>
                </a:rPr>
                <a:t>Bacteroides</a:t>
              </a:r>
              <a:endParaRPr lang="fr-FR" sz="1200" i="1" dirty="0">
                <a:solidFill>
                  <a:srgbClr val="C00000"/>
                </a:solidFill>
              </a:endParaRPr>
            </a:p>
            <a:p>
              <a:pPr algn="ctr"/>
              <a:r>
                <a:rPr lang="fr-FR" sz="1200" i="1" dirty="0" err="1">
                  <a:solidFill>
                    <a:srgbClr val="C00000"/>
                  </a:solidFill>
                </a:rPr>
                <a:t>Prevotella</a:t>
              </a:r>
              <a:endParaRPr lang="fr-FR" sz="1200" i="1" dirty="0">
                <a:solidFill>
                  <a:srgbClr val="C00000"/>
                </a:solidFill>
              </a:endParaRPr>
            </a:p>
          </p:txBody>
        </p:sp>
        <p:sp>
          <p:nvSpPr>
            <p:cNvPr id="15" name="Ellipse 14">
              <a:extLst>
                <a:ext uri="{FF2B5EF4-FFF2-40B4-BE49-F238E27FC236}">
                  <a16:creationId xmlns:a16="http://schemas.microsoft.com/office/drawing/2014/main" id="{3F698598-E46B-43BD-B503-6881CBCFF87D}"/>
                </a:ext>
              </a:extLst>
            </p:cNvPr>
            <p:cNvSpPr/>
            <p:nvPr/>
          </p:nvSpPr>
          <p:spPr>
            <a:xfrm>
              <a:off x="8570549" y="2117149"/>
              <a:ext cx="2104481" cy="1684074"/>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chemeClr val="tx2"/>
                  </a:solidFill>
                </a:rPr>
                <a:t>Lactobacillus</a:t>
              </a:r>
            </a:p>
            <a:p>
              <a:pPr algn="ctr"/>
              <a:r>
                <a:rPr lang="fr-FR" sz="1200" i="1" dirty="0">
                  <a:solidFill>
                    <a:schemeClr val="tx2"/>
                  </a:solidFill>
                </a:rPr>
                <a:t>Staphylococcus</a:t>
              </a:r>
            </a:p>
            <a:p>
              <a:pPr algn="ctr"/>
              <a:r>
                <a:rPr lang="fr-FR" sz="1200" i="1" dirty="0">
                  <a:solidFill>
                    <a:schemeClr val="tx2"/>
                  </a:solidFill>
                </a:rPr>
                <a:t>Streptococcus</a:t>
              </a:r>
            </a:p>
            <a:p>
              <a:pPr algn="ctr"/>
              <a:r>
                <a:rPr lang="fr-FR" sz="1200" i="1" dirty="0">
                  <a:solidFill>
                    <a:schemeClr val="tx2"/>
                  </a:solidFill>
                </a:rPr>
                <a:t>Enterococcus</a:t>
              </a:r>
            </a:p>
            <a:p>
              <a:pPr algn="ctr"/>
              <a:r>
                <a:rPr lang="fr-FR" sz="1200" i="1" dirty="0">
                  <a:solidFill>
                    <a:srgbClr val="C00000"/>
                  </a:solidFill>
                </a:rPr>
                <a:t>Clostridium</a:t>
              </a:r>
            </a:p>
            <a:p>
              <a:pPr algn="ctr"/>
              <a:r>
                <a:rPr lang="fr-FR" sz="1200" i="1" dirty="0" err="1">
                  <a:solidFill>
                    <a:srgbClr val="C00000"/>
                  </a:solidFill>
                </a:rPr>
                <a:t>Eubacterium</a:t>
              </a:r>
              <a:endParaRPr lang="fr-FR" sz="1200" i="1" dirty="0">
                <a:solidFill>
                  <a:srgbClr val="C00000"/>
                </a:solidFill>
              </a:endParaRPr>
            </a:p>
            <a:p>
              <a:pPr algn="ctr"/>
              <a:r>
                <a:rPr lang="fr-FR" sz="1200" i="1" dirty="0" err="1">
                  <a:solidFill>
                    <a:srgbClr val="C00000"/>
                  </a:solidFill>
                </a:rPr>
                <a:t>Ruminococcus</a:t>
              </a:r>
              <a:endParaRPr lang="fr-FR" sz="1200" i="1" dirty="0">
                <a:solidFill>
                  <a:srgbClr val="C00000"/>
                </a:solidFill>
              </a:endParaRPr>
            </a:p>
            <a:p>
              <a:pPr algn="ctr"/>
              <a:r>
                <a:rPr lang="fr-FR" sz="1200" i="1" dirty="0" err="1">
                  <a:solidFill>
                    <a:srgbClr val="C00000"/>
                  </a:solidFill>
                </a:rPr>
                <a:t>Peptostreptococcus</a:t>
              </a:r>
              <a:endParaRPr lang="fr-FR" sz="1200" i="1" dirty="0">
                <a:solidFill>
                  <a:srgbClr val="C00000"/>
                </a:solidFill>
              </a:endParaRPr>
            </a:p>
            <a:p>
              <a:pPr algn="ctr"/>
              <a:r>
                <a:rPr lang="fr-FR" sz="1200" i="1" dirty="0" err="1">
                  <a:solidFill>
                    <a:srgbClr val="C00000"/>
                  </a:solidFill>
                </a:rPr>
                <a:t>Veillonella</a:t>
              </a:r>
              <a:endParaRPr lang="fr-FR" sz="1200" i="1" dirty="0">
                <a:solidFill>
                  <a:srgbClr val="C00000"/>
                </a:solidFill>
              </a:endParaRPr>
            </a:p>
          </p:txBody>
        </p:sp>
        <p:sp>
          <p:nvSpPr>
            <p:cNvPr id="16" name="Rectangle 15">
              <a:extLst>
                <a:ext uri="{FF2B5EF4-FFF2-40B4-BE49-F238E27FC236}">
                  <a16:creationId xmlns:a16="http://schemas.microsoft.com/office/drawing/2014/main" id="{22846EB2-DC99-46AE-8247-C8A79CCE9EFB}"/>
                </a:ext>
              </a:extLst>
            </p:cNvPr>
            <p:cNvSpPr/>
            <p:nvPr/>
          </p:nvSpPr>
          <p:spPr>
            <a:xfrm>
              <a:off x="6668179" y="3674347"/>
              <a:ext cx="1772373" cy="3375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err="1">
                  <a:solidFill>
                    <a:schemeClr val="bg1"/>
                  </a:solidFill>
                </a:rPr>
                <a:t>Gammaproteobacteria</a:t>
              </a:r>
              <a:endParaRPr lang="fr-FR" sz="1300" dirty="0">
                <a:solidFill>
                  <a:schemeClr val="bg1"/>
                </a:solidFill>
              </a:endParaRPr>
            </a:p>
          </p:txBody>
        </p:sp>
        <p:sp>
          <p:nvSpPr>
            <p:cNvPr id="17" name="Rectangle 16">
              <a:extLst>
                <a:ext uri="{FF2B5EF4-FFF2-40B4-BE49-F238E27FC236}">
                  <a16:creationId xmlns:a16="http://schemas.microsoft.com/office/drawing/2014/main" id="{DCB6C625-7EE2-489F-B6BD-F8EB2E6A0032}"/>
                </a:ext>
              </a:extLst>
            </p:cNvPr>
            <p:cNvSpPr/>
            <p:nvPr/>
          </p:nvSpPr>
          <p:spPr>
            <a:xfrm>
              <a:off x="7686410" y="4148449"/>
              <a:ext cx="1602227" cy="3375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err="1">
                  <a:solidFill>
                    <a:schemeClr val="bg1"/>
                  </a:solidFill>
                </a:rPr>
                <a:t>Deltaproteobacteria</a:t>
              </a:r>
              <a:endParaRPr lang="fr-FR" sz="1300" b="1" dirty="0">
                <a:solidFill>
                  <a:schemeClr val="bg1"/>
                </a:solidFill>
              </a:endParaRPr>
            </a:p>
          </p:txBody>
        </p:sp>
        <p:cxnSp>
          <p:nvCxnSpPr>
            <p:cNvPr id="18" name="Connecteur droit 17">
              <a:extLst>
                <a:ext uri="{FF2B5EF4-FFF2-40B4-BE49-F238E27FC236}">
                  <a16:creationId xmlns:a16="http://schemas.microsoft.com/office/drawing/2014/main" id="{7E1AB41F-A947-4486-AA6C-3375BF5E51BD}"/>
                </a:ext>
              </a:extLst>
            </p:cNvPr>
            <p:cNvCxnSpPr>
              <a:cxnSpLocks/>
              <a:stCxn id="7" idx="2"/>
              <a:endCxn id="11" idx="0"/>
            </p:cNvCxnSpPr>
            <p:nvPr/>
          </p:nvCxnSpPr>
          <p:spPr>
            <a:xfrm>
              <a:off x="6455170" y="1952955"/>
              <a:ext cx="0" cy="2106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AB7D226-0125-4112-9674-561BC5D7F0D9}"/>
                </a:ext>
              </a:extLst>
            </p:cNvPr>
            <p:cNvCxnSpPr>
              <a:cxnSpLocks/>
              <a:endCxn id="16" idx="0"/>
            </p:cNvCxnSpPr>
            <p:nvPr/>
          </p:nvCxnSpPr>
          <p:spPr>
            <a:xfrm flipH="1">
              <a:off x="7554366" y="1927931"/>
              <a:ext cx="1" cy="174641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96422B4-2A23-4842-8E95-85FCC5A01671}"/>
                </a:ext>
              </a:extLst>
            </p:cNvPr>
            <p:cNvCxnSpPr>
              <a:cxnSpLocks/>
            </p:cNvCxnSpPr>
            <p:nvPr/>
          </p:nvCxnSpPr>
          <p:spPr>
            <a:xfrm>
              <a:off x="8505637" y="1925218"/>
              <a:ext cx="0" cy="21822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0D87038-78D8-469A-99E9-041105ED6E17}"/>
                </a:ext>
              </a:extLst>
            </p:cNvPr>
            <p:cNvCxnSpPr>
              <a:cxnSpLocks/>
              <a:endCxn id="12" idx="0"/>
            </p:cNvCxnSpPr>
            <p:nvPr/>
          </p:nvCxnSpPr>
          <p:spPr>
            <a:xfrm>
              <a:off x="7562483" y="4003210"/>
              <a:ext cx="1047" cy="60753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B162405-1C01-4186-AF6D-C18971FA02BC}"/>
                </a:ext>
              </a:extLst>
            </p:cNvPr>
            <p:cNvCxnSpPr>
              <a:cxnSpLocks/>
            </p:cNvCxnSpPr>
            <p:nvPr/>
          </p:nvCxnSpPr>
          <p:spPr>
            <a:xfrm>
              <a:off x="8518996" y="4497040"/>
              <a:ext cx="0" cy="136116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33C2C21-CA35-4F24-B78D-2556653AFCD9}"/>
                </a:ext>
              </a:extLst>
            </p:cNvPr>
            <p:cNvCxnSpPr>
              <a:cxnSpLocks/>
            </p:cNvCxnSpPr>
            <p:nvPr/>
          </p:nvCxnSpPr>
          <p:spPr>
            <a:xfrm flipH="1">
              <a:off x="9593337" y="1927931"/>
              <a:ext cx="2325" cy="2106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D3BE25C-76C7-4333-9697-CBEAAA3D1921}"/>
                </a:ext>
              </a:extLst>
            </p:cNvPr>
            <p:cNvCxnSpPr>
              <a:cxnSpLocks/>
              <a:endCxn id="14" idx="0"/>
            </p:cNvCxnSpPr>
            <p:nvPr/>
          </p:nvCxnSpPr>
          <p:spPr>
            <a:xfrm flipH="1">
              <a:off x="11073431" y="1966162"/>
              <a:ext cx="0" cy="17593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5" name="Groupe 24">
              <a:extLst>
                <a:ext uri="{FF2B5EF4-FFF2-40B4-BE49-F238E27FC236}">
                  <a16:creationId xmlns:a16="http://schemas.microsoft.com/office/drawing/2014/main" id="{5D381999-8611-4040-96DD-C8546C2C6745}"/>
                </a:ext>
              </a:extLst>
            </p:cNvPr>
            <p:cNvGrpSpPr/>
            <p:nvPr/>
          </p:nvGrpSpPr>
          <p:grpSpPr>
            <a:xfrm>
              <a:off x="9449245" y="4933862"/>
              <a:ext cx="809436" cy="261610"/>
              <a:chOff x="9952940" y="4899502"/>
              <a:chExt cx="809436" cy="261610"/>
            </a:xfrm>
          </p:grpSpPr>
          <p:sp>
            <p:nvSpPr>
              <p:cNvPr id="42" name="Rectangle 41">
                <a:extLst>
                  <a:ext uri="{FF2B5EF4-FFF2-40B4-BE49-F238E27FC236}">
                    <a16:creationId xmlns:a16="http://schemas.microsoft.com/office/drawing/2014/main" id="{896511EA-9EBF-4B63-9EEF-D2BD4C47E291}"/>
                  </a:ext>
                </a:extLst>
              </p:cNvPr>
              <p:cNvSpPr/>
              <p:nvPr/>
            </p:nvSpPr>
            <p:spPr>
              <a:xfrm>
                <a:off x="9952940" y="4939167"/>
                <a:ext cx="228290" cy="1650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C242FC71-1D46-49F9-8E28-23F30A9D1236}"/>
                  </a:ext>
                </a:extLst>
              </p:cNvPr>
              <p:cNvSpPr txBox="1"/>
              <p:nvPr/>
            </p:nvSpPr>
            <p:spPr>
              <a:xfrm>
                <a:off x="10149708" y="4899502"/>
                <a:ext cx="612668" cy="261610"/>
              </a:xfrm>
              <a:prstGeom prst="rect">
                <a:avLst/>
              </a:prstGeom>
              <a:noFill/>
            </p:spPr>
            <p:txBody>
              <a:bodyPr wrap="none" rtlCol="0">
                <a:spAutoFit/>
              </a:bodyPr>
              <a:lstStyle/>
              <a:p>
                <a:r>
                  <a:rPr lang="fr-FR" sz="1100" dirty="0"/>
                  <a:t>Phylum</a:t>
                </a:r>
              </a:p>
            </p:txBody>
          </p:sp>
        </p:grpSp>
        <p:grpSp>
          <p:nvGrpSpPr>
            <p:cNvPr id="26" name="Groupe 25">
              <a:extLst>
                <a:ext uri="{FF2B5EF4-FFF2-40B4-BE49-F238E27FC236}">
                  <a16:creationId xmlns:a16="http://schemas.microsoft.com/office/drawing/2014/main" id="{C329E5B4-2E57-4B5C-B783-4D93BC4CB7B4}"/>
                </a:ext>
              </a:extLst>
            </p:cNvPr>
            <p:cNvGrpSpPr/>
            <p:nvPr/>
          </p:nvGrpSpPr>
          <p:grpSpPr>
            <a:xfrm>
              <a:off x="9453095" y="5239234"/>
              <a:ext cx="856882" cy="261610"/>
              <a:chOff x="9956790" y="5204874"/>
              <a:chExt cx="856882" cy="261610"/>
            </a:xfrm>
          </p:grpSpPr>
          <p:sp>
            <p:nvSpPr>
              <p:cNvPr id="40" name="Rectangle 39">
                <a:extLst>
                  <a:ext uri="{FF2B5EF4-FFF2-40B4-BE49-F238E27FC236}">
                    <a16:creationId xmlns:a16="http://schemas.microsoft.com/office/drawing/2014/main" id="{5CD373DA-11BD-4C01-B9E6-91BF9928A69A}"/>
                  </a:ext>
                </a:extLst>
              </p:cNvPr>
              <p:cNvSpPr/>
              <p:nvPr/>
            </p:nvSpPr>
            <p:spPr>
              <a:xfrm>
                <a:off x="9956790" y="5256663"/>
                <a:ext cx="228290" cy="1650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2E1E5C8D-2CE0-4E5D-B98A-C70EFE2A8097}"/>
                  </a:ext>
                </a:extLst>
              </p:cNvPr>
              <p:cNvSpPr txBox="1"/>
              <p:nvPr/>
            </p:nvSpPr>
            <p:spPr>
              <a:xfrm>
                <a:off x="10149708" y="5204874"/>
                <a:ext cx="663964" cy="261610"/>
              </a:xfrm>
              <a:prstGeom prst="rect">
                <a:avLst/>
              </a:prstGeom>
              <a:noFill/>
            </p:spPr>
            <p:txBody>
              <a:bodyPr wrap="none" rtlCol="0">
                <a:spAutoFit/>
              </a:bodyPr>
              <a:lstStyle/>
              <a:p>
                <a:r>
                  <a:rPr lang="fr-FR" sz="1100" dirty="0" err="1"/>
                  <a:t>Subclass</a:t>
                </a:r>
                <a:endParaRPr lang="fr-FR" sz="1100" dirty="0"/>
              </a:p>
            </p:txBody>
          </p:sp>
        </p:grpSp>
        <p:grpSp>
          <p:nvGrpSpPr>
            <p:cNvPr id="27" name="Groupe 26">
              <a:extLst>
                <a:ext uri="{FF2B5EF4-FFF2-40B4-BE49-F238E27FC236}">
                  <a16:creationId xmlns:a16="http://schemas.microsoft.com/office/drawing/2014/main" id="{603081EA-C282-4C2B-B300-BD04F33D21B6}"/>
                </a:ext>
              </a:extLst>
            </p:cNvPr>
            <p:cNvGrpSpPr/>
            <p:nvPr/>
          </p:nvGrpSpPr>
          <p:grpSpPr>
            <a:xfrm>
              <a:off x="9478505" y="5530285"/>
              <a:ext cx="714453" cy="261610"/>
              <a:chOff x="9982200" y="5581650"/>
              <a:chExt cx="714453" cy="261610"/>
            </a:xfrm>
          </p:grpSpPr>
          <p:sp>
            <p:nvSpPr>
              <p:cNvPr id="38" name="Rectangle 37">
                <a:extLst>
                  <a:ext uri="{FF2B5EF4-FFF2-40B4-BE49-F238E27FC236}">
                    <a16:creationId xmlns:a16="http://schemas.microsoft.com/office/drawing/2014/main" id="{6374F2A3-3FB2-40EE-97E4-36857BA60A63}"/>
                  </a:ext>
                </a:extLst>
              </p:cNvPr>
              <p:cNvSpPr/>
              <p:nvPr/>
            </p:nvSpPr>
            <p:spPr>
              <a:xfrm>
                <a:off x="9982200" y="5641411"/>
                <a:ext cx="228290" cy="16509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16E8CE61-05B9-4541-87F5-72B7FBDF2235}"/>
                  </a:ext>
                </a:extLst>
              </p:cNvPr>
              <p:cNvSpPr txBox="1"/>
              <p:nvPr/>
            </p:nvSpPr>
            <p:spPr>
              <a:xfrm>
                <a:off x="10149708" y="5581650"/>
                <a:ext cx="546945" cy="261610"/>
              </a:xfrm>
              <a:prstGeom prst="rect">
                <a:avLst/>
              </a:prstGeom>
              <a:noFill/>
            </p:spPr>
            <p:txBody>
              <a:bodyPr wrap="none" rtlCol="0">
                <a:spAutoFit/>
              </a:bodyPr>
              <a:lstStyle/>
              <a:p>
                <a:r>
                  <a:rPr lang="fr-FR" sz="1100" dirty="0" err="1"/>
                  <a:t>Genus</a:t>
                </a:r>
                <a:endParaRPr lang="fr-FR" sz="1100" dirty="0"/>
              </a:p>
            </p:txBody>
          </p:sp>
        </p:grpSp>
        <p:grpSp>
          <p:nvGrpSpPr>
            <p:cNvPr id="28" name="Groupe 27">
              <a:extLst>
                <a:ext uri="{FF2B5EF4-FFF2-40B4-BE49-F238E27FC236}">
                  <a16:creationId xmlns:a16="http://schemas.microsoft.com/office/drawing/2014/main" id="{F58EF109-B05B-43B4-813A-D03EC689D26A}"/>
                </a:ext>
              </a:extLst>
            </p:cNvPr>
            <p:cNvGrpSpPr/>
            <p:nvPr/>
          </p:nvGrpSpPr>
          <p:grpSpPr>
            <a:xfrm>
              <a:off x="10477366" y="4988918"/>
              <a:ext cx="858723" cy="261610"/>
              <a:chOff x="9982200" y="5581650"/>
              <a:chExt cx="858723" cy="261610"/>
            </a:xfrm>
          </p:grpSpPr>
          <p:sp>
            <p:nvSpPr>
              <p:cNvPr id="36" name="Rectangle 35">
                <a:extLst>
                  <a:ext uri="{FF2B5EF4-FFF2-40B4-BE49-F238E27FC236}">
                    <a16:creationId xmlns:a16="http://schemas.microsoft.com/office/drawing/2014/main" id="{8C7B274D-E8E2-464D-B29C-1992F670A937}"/>
                  </a:ext>
                </a:extLst>
              </p:cNvPr>
              <p:cNvSpPr/>
              <p:nvPr/>
            </p:nvSpPr>
            <p:spPr>
              <a:xfrm>
                <a:off x="9982200" y="5641411"/>
                <a:ext cx="228290" cy="165096"/>
              </a:xfrm>
              <a:prstGeom prst="rect">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B14D32F0-BC8A-4009-857F-931EAC6319EF}"/>
                  </a:ext>
                </a:extLst>
              </p:cNvPr>
              <p:cNvSpPr txBox="1"/>
              <p:nvPr/>
            </p:nvSpPr>
            <p:spPr>
              <a:xfrm>
                <a:off x="10149708" y="5581650"/>
                <a:ext cx="691215" cy="261610"/>
              </a:xfrm>
              <a:prstGeom prst="rect">
                <a:avLst/>
              </a:prstGeom>
              <a:noFill/>
            </p:spPr>
            <p:txBody>
              <a:bodyPr wrap="none" rtlCol="0">
                <a:spAutoFit/>
              </a:bodyPr>
              <a:lstStyle/>
              <a:p>
                <a:r>
                  <a:rPr lang="fr-FR" sz="1100" dirty="0" err="1"/>
                  <a:t>Aerobies</a:t>
                </a:r>
                <a:endParaRPr lang="fr-FR" sz="1100" dirty="0"/>
              </a:p>
            </p:txBody>
          </p:sp>
        </p:grpSp>
        <p:grpSp>
          <p:nvGrpSpPr>
            <p:cNvPr id="29" name="Groupe 28">
              <a:extLst>
                <a:ext uri="{FF2B5EF4-FFF2-40B4-BE49-F238E27FC236}">
                  <a16:creationId xmlns:a16="http://schemas.microsoft.com/office/drawing/2014/main" id="{C74ABB60-B708-47FD-AECF-307CF46DF219}"/>
                </a:ext>
              </a:extLst>
            </p:cNvPr>
            <p:cNvGrpSpPr/>
            <p:nvPr/>
          </p:nvGrpSpPr>
          <p:grpSpPr>
            <a:xfrm>
              <a:off x="9492276" y="5848070"/>
              <a:ext cx="999787" cy="261610"/>
              <a:chOff x="9982200" y="5581650"/>
              <a:chExt cx="999787" cy="261610"/>
            </a:xfrm>
          </p:grpSpPr>
          <p:sp>
            <p:nvSpPr>
              <p:cNvPr id="34" name="Rectangle 33">
                <a:extLst>
                  <a:ext uri="{FF2B5EF4-FFF2-40B4-BE49-F238E27FC236}">
                    <a16:creationId xmlns:a16="http://schemas.microsoft.com/office/drawing/2014/main" id="{747152F4-6A0A-4ED0-B7E6-269D8707604F}"/>
                  </a:ext>
                </a:extLst>
              </p:cNvPr>
              <p:cNvSpPr/>
              <p:nvPr/>
            </p:nvSpPr>
            <p:spPr>
              <a:xfrm>
                <a:off x="9982200" y="5641411"/>
                <a:ext cx="228290" cy="165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D8FD45FD-A44C-43A5-9013-CD908FE4AAEC}"/>
                  </a:ext>
                </a:extLst>
              </p:cNvPr>
              <p:cNvSpPr txBox="1"/>
              <p:nvPr/>
            </p:nvSpPr>
            <p:spPr>
              <a:xfrm>
                <a:off x="10149708" y="5581650"/>
                <a:ext cx="832279" cy="261610"/>
              </a:xfrm>
              <a:prstGeom prst="rect">
                <a:avLst/>
              </a:prstGeom>
              <a:noFill/>
            </p:spPr>
            <p:txBody>
              <a:bodyPr wrap="none" rtlCol="0">
                <a:spAutoFit/>
              </a:bodyPr>
              <a:lstStyle/>
              <a:p>
                <a:r>
                  <a:rPr lang="fr-FR" sz="1100" dirty="0" err="1"/>
                  <a:t>Anaerobies</a:t>
                </a:r>
                <a:endParaRPr lang="fr-FR" sz="1100" dirty="0"/>
              </a:p>
            </p:txBody>
          </p:sp>
        </p:grpSp>
        <p:grpSp>
          <p:nvGrpSpPr>
            <p:cNvPr id="30" name="Groupe 29">
              <a:extLst>
                <a:ext uri="{FF2B5EF4-FFF2-40B4-BE49-F238E27FC236}">
                  <a16:creationId xmlns:a16="http://schemas.microsoft.com/office/drawing/2014/main" id="{78E6A9B5-308A-446D-BEAE-526EDF2B743C}"/>
                </a:ext>
              </a:extLst>
            </p:cNvPr>
            <p:cNvGrpSpPr/>
            <p:nvPr/>
          </p:nvGrpSpPr>
          <p:grpSpPr>
            <a:xfrm>
              <a:off x="10458282" y="5277360"/>
              <a:ext cx="1206561" cy="430887"/>
              <a:chOff x="9982200" y="5537343"/>
              <a:chExt cx="1206561" cy="430887"/>
            </a:xfrm>
          </p:grpSpPr>
          <p:sp>
            <p:nvSpPr>
              <p:cNvPr id="32" name="Rectangle 31">
                <a:extLst>
                  <a:ext uri="{FF2B5EF4-FFF2-40B4-BE49-F238E27FC236}">
                    <a16:creationId xmlns:a16="http://schemas.microsoft.com/office/drawing/2014/main" id="{98028AF5-D423-4D6E-A0D6-7C514EFC2EB9}"/>
                  </a:ext>
                </a:extLst>
              </p:cNvPr>
              <p:cNvSpPr/>
              <p:nvPr/>
            </p:nvSpPr>
            <p:spPr>
              <a:xfrm>
                <a:off x="9982200" y="5641411"/>
                <a:ext cx="228290" cy="1650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06FCF20D-1B43-4A1D-94C4-05D5ACBDEA0A}"/>
                  </a:ext>
                </a:extLst>
              </p:cNvPr>
              <p:cNvSpPr txBox="1"/>
              <p:nvPr/>
            </p:nvSpPr>
            <p:spPr>
              <a:xfrm>
                <a:off x="10149708" y="5537343"/>
                <a:ext cx="1039053" cy="430887"/>
              </a:xfrm>
              <a:prstGeom prst="rect">
                <a:avLst/>
              </a:prstGeom>
              <a:noFill/>
            </p:spPr>
            <p:txBody>
              <a:bodyPr wrap="square" rtlCol="0">
                <a:spAutoFit/>
              </a:bodyPr>
              <a:lstStyle/>
              <a:p>
                <a:r>
                  <a:rPr lang="fr-FR" sz="1100" dirty="0"/>
                  <a:t>Facultatives </a:t>
                </a:r>
                <a:r>
                  <a:rPr lang="fr-FR" sz="1100" dirty="0" err="1"/>
                  <a:t>Anaerobies</a:t>
                </a:r>
                <a:endParaRPr lang="fr-FR" sz="1100" dirty="0"/>
              </a:p>
            </p:txBody>
          </p:sp>
        </p:grpSp>
        <p:sp>
          <p:nvSpPr>
            <p:cNvPr id="31" name="ZoneTexte 30">
              <a:extLst>
                <a:ext uri="{FF2B5EF4-FFF2-40B4-BE49-F238E27FC236}">
                  <a16:creationId xmlns:a16="http://schemas.microsoft.com/office/drawing/2014/main" id="{FB6D87CB-A0B9-440E-B06B-3CD4062C6DA5}"/>
                </a:ext>
              </a:extLst>
            </p:cNvPr>
            <p:cNvSpPr txBox="1"/>
            <p:nvPr/>
          </p:nvSpPr>
          <p:spPr>
            <a:xfrm>
              <a:off x="10422507" y="5687918"/>
              <a:ext cx="1610671" cy="307777"/>
            </a:xfrm>
            <a:prstGeom prst="rect">
              <a:avLst/>
            </a:prstGeom>
            <a:noFill/>
          </p:spPr>
          <p:txBody>
            <a:bodyPr wrap="square" rtlCol="0">
              <a:spAutoFit/>
            </a:bodyPr>
            <a:lstStyle/>
            <a:p>
              <a:r>
                <a:rPr lang="fr-FR" sz="1400" dirty="0">
                  <a:solidFill>
                    <a:srgbClr val="0B2075"/>
                  </a:solidFill>
                </a:rPr>
                <a:t>*</a:t>
              </a:r>
              <a:r>
                <a:rPr lang="fr-FR" sz="1100" dirty="0">
                  <a:solidFill>
                    <a:srgbClr val="0B2075"/>
                  </a:solidFill>
                </a:rPr>
                <a:t> </a:t>
              </a:r>
              <a:r>
                <a:rPr lang="fr-FR" sz="1100" dirty="0" err="1">
                  <a:solidFill>
                    <a:srgbClr val="0B2075"/>
                  </a:solidFill>
                </a:rPr>
                <a:t>Aerotolerant</a:t>
              </a:r>
              <a:r>
                <a:rPr lang="fr-FR" sz="1100" dirty="0">
                  <a:solidFill>
                    <a:srgbClr val="0B2075"/>
                  </a:solidFill>
                </a:rPr>
                <a:t> </a:t>
              </a:r>
              <a:r>
                <a:rPr lang="fr-FR" sz="1100" dirty="0" err="1"/>
                <a:t>genus</a:t>
              </a:r>
              <a:endParaRPr lang="fr-FR" sz="1100" dirty="0"/>
            </a:p>
          </p:txBody>
        </p:sp>
      </p:grpSp>
      <p:sp>
        <p:nvSpPr>
          <p:cNvPr id="44" name="Rectangle 43">
            <a:extLst>
              <a:ext uri="{FF2B5EF4-FFF2-40B4-BE49-F238E27FC236}">
                <a16:creationId xmlns:a16="http://schemas.microsoft.com/office/drawing/2014/main" id="{83E9006C-67D3-475D-AAE7-595124DEF4F7}"/>
              </a:ext>
            </a:extLst>
          </p:cNvPr>
          <p:cNvSpPr/>
          <p:nvPr/>
        </p:nvSpPr>
        <p:spPr>
          <a:xfrm>
            <a:off x="894602" y="6072927"/>
            <a:ext cx="3727302" cy="306109"/>
          </a:xfrm>
          <a:prstGeom prst="rect">
            <a:avLst/>
          </a:prstGeom>
        </p:spPr>
        <p:txBody>
          <a:bodyPr wrap="none">
            <a:spAutoFit/>
          </a:bodyPr>
          <a:lstStyle/>
          <a:p>
            <a:pPr lvl="0" algn="just">
              <a:lnSpc>
                <a:spcPct val="107000"/>
              </a:lnSpc>
              <a:spcAft>
                <a:spcPts val="800"/>
              </a:spcAft>
            </a:pPr>
            <a:r>
              <a:rPr lang="en-US" sz="1400" i="1" dirty="0" err="1">
                <a:solidFill>
                  <a:schemeClr val="tx2"/>
                </a:solidFill>
                <a:latin typeface="Arial" panose="020B0604020202020204" pitchFamily="34" charset="0"/>
                <a:ea typeface="Calibri" panose="020F0502020204030204" pitchFamily="34" charset="0"/>
                <a:cs typeface="Arial" panose="020B0604020202020204" pitchFamily="34" charset="0"/>
              </a:rPr>
              <a:t>Gritz</a:t>
            </a:r>
            <a:r>
              <a:rPr lang="en-US" sz="1400" i="1" dirty="0">
                <a:solidFill>
                  <a:schemeClr val="tx2"/>
                </a:solidFill>
                <a:latin typeface="Arial" panose="020B0604020202020204" pitchFamily="34" charset="0"/>
                <a:ea typeface="Calibri" panose="020F0502020204030204" pitchFamily="34" charset="0"/>
                <a:cs typeface="Arial" panose="020B0604020202020204" pitchFamily="34" charset="0"/>
              </a:rPr>
              <a:t> &amp; Bandari, Frontiers in Pediatrics. 2015</a:t>
            </a:r>
            <a:endParaRPr lang="fr-FR" sz="1400" i="1"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DB7190-1475-4725-9B4B-795532B4B21A}"/>
              </a:ext>
            </a:extLst>
          </p:cNvPr>
          <p:cNvSpPr>
            <a:spLocks noGrp="1"/>
          </p:cNvSpPr>
          <p:nvPr>
            <p:ph type="sldNum" sz="quarter" idx="12"/>
          </p:nvPr>
        </p:nvSpPr>
        <p:spPr/>
        <p:txBody>
          <a:bodyPr/>
          <a:lstStyle/>
          <a:p>
            <a:fld id="{A9F93E00-9820-4A13-B013-120E706B7187}" type="slidenum">
              <a:rPr lang="fr-FR" smtClean="0"/>
              <a:t>19</a:t>
            </a:fld>
            <a:endParaRPr lang="fr-FR"/>
          </a:p>
        </p:txBody>
      </p:sp>
    </p:spTree>
    <p:extLst>
      <p:ext uri="{BB962C8B-B14F-4D97-AF65-F5344CB8AC3E}">
        <p14:creationId xmlns:p14="http://schemas.microsoft.com/office/powerpoint/2010/main" val="252743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1276D-1EC2-4213-A16A-6F72856BC76A}"/>
              </a:ext>
            </a:extLst>
          </p:cNvPr>
          <p:cNvSpPr>
            <a:spLocks noGrp="1"/>
          </p:cNvSpPr>
          <p:nvPr>
            <p:ph type="title"/>
          </p:nvPr>
        </p:nvSpPr>
        <p:spPr>
          <a:xfrm>
            <a:off x="838200" y="365125"/>
            <a:ext cx="2943225" cy="1139825"/>
          </a:xfrm>
        </p:spPr>
        <p:txBody>
          <a:bodyPr>
            <a:normAutofit/>
          </a:bodyPr>
          <a:lstStyle/>
          <a:p>
            <a:r>
              <a:rPr lang="fr-FR" sz="3600" dirty="0">
                <a:latin typeface="Arial" panose="020B0604020202020204" pitchFamily="34" charset="0"/>
                <a:cs typeface="Arial" panose="020B0604020202020204" pitchFamily="34" charset="0"/>
              </a:rPr>
              <a:t>Définitions</a:t>
            </a:r>
          </a:p>
        </p:txBody>
      </p:sp>
      <p:sp>
        <p:nvSpPr>
          <p:cNvPr id="3" name="Espace réservé du contenu 2">
            <a:extLst>
              <a:ext uri="{FF2B5EF4-FFF2-40B4-BE49-F238E27FC236}">
                <a16:creationId xmlns:a16="http://schemas.microsoft.com/office/drawing/2014/main" id="{E3D33E52-999A-41D9-A79E-0624765369B9}"/>
              </a:ext>
            </a:extLst>
          </p:cNvPr>
          <p:cNvSpPr>
            <a:spLocks noGrp="1"/>
          </p:cNvSpPr>
          <p:nvPr>
            <p:ph idx="1"/>
          </p:nvPr>
        </p:nvSpPr>
        <p:spPr>
          <a:xfrm>
            <a:off x="400050" y="2024428"/>
            <a:ext cx="10515600" cy="3146425"/>
          </a:xfrm>
        </p:spPr>
        <p:txBody>
          <a:bodyPr>
            <a:normAutofit/>
          </a:bodyPr>
          <a:lstStyle/>
          <a:p>
            <a:r>
              <a:rPr lang="fr-FR" sz="2400" b="1" dirty="0">
                <a:latin typeface="Arial" panose="020B0604020202020204" pitchFamily="34" charset="0"/>
                <a:cs typeface="Arial" panose="020B0604020202020204" pitchFamily="34" charset="0"/>
              </a:rPr>
              <a:t>Diarrhée aiguë</a:t>
            </a:r>
            <a:r>
              <a:rPr lang="fr-FR" sz="2400" dirty="0">
                <a:latin typeface="Arial" panose="020B0604020202020204" pitchFamily="34" charset="0"/>
                <a:cs typeface="Arial" panose="020B0604020202020204" pitchFamily="34" charset="0"/>
              </a:rPr>
              <a:t>: émission quotidienne d’au moins 3 selles molles ou liquides pendant au moins 24 h et au plus 14 jours</a:t>
            </a:r>
            <a:endParaRPr lang="fr-FR" sz="2400" dirty="0">
              <a:solidFill>
                <a:srgbClr val="FF0000"/>
              </a:solidFill>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Diarrhée prolongée </a:t>
            </a:r>
            <a:r>
              <a:rPr lang="fr-FR" sz="2400" dirty="0">
                <a:latin typeface="Arial" panose="020B0604020202020204" pitchFamily="34" charset="0"/>
                <a:cs typeface="Arial" panose="020B0604020202020204" pitchFamily="34" charset="0"/>
              </a:rPr>
              <a:t>: évolue depuis 2 à 4 semaines</a:t>
            </a:r>
          </a:p>
          <a:p>
            <a:pPr marL="0" indent="0">
              <a:buNone/>
            </a:pPr>
            <a:r>
              <a:rPr lang="fr-FR" sz="2400" dirty="0">
                <a:latin typeface="Arial" panose="020B0604020202020204" pitchFamily="34" charset="0"/>
                <a:cs typeface="Arial" panose="020B0604020202020204" pitchFamily="34" charset="0"/>
              </a:rPr>
              <a:t>								</a:t>
            </a:r>
          </a:p>
          <a:p>
            <a:r>
              <a:rPr lang="fr-FR" sz="2400" b="1" dirty="0">
                <a:latin typeface="Arial" panose="020B0604020202020204" pitchFamily="34" charset="0"/>
                <a:cs typeface="Arial" panose="020B0604020202020204" pitchFamily="34" charset="0"/>
              </a:rPr>
              <a:t>Diarrhée chronique</a:t>
            </a:r>
            <a:r>
              <a:rPr lang="fr-FR" sz="2400" dirty="0">
                <a:latin typeface="Arial" panose="020B0604020202020204" pitchFamily="34" charset="0"/>
                <a:cs typeface="Arial" panose="020B0604020202020204" pitchFamily="34" charset="0"/>
              </a:rPr>
              <a:t>: évolue depuis plus d’un mois</a:t>
            </a:r>
          </a:p>
        </p:txBody>
      </p:sp>
      <p:sp>
        <p:nvSpPr>
          <p:cNvPr id="4" name="Accolade fermante 3">
            <a:extLst>
              <a:ext uri="{FF2B5EF4-FFF2-40B4-BE49-F238E27FC236}">
                <a16:creationId xmlns:a16="http://schemas.microsoft.com/office/drawing/2014/main" id="{5660B9AB-1EA4-476F-A7B8-2383F5E52542}"/>
              </a:ext>
            </a:extLst>
          </p:cNvPr>
          <p:cNvSpPr/>
          <p:nvPr/>
        </p:nvSpPr>
        <p:spPr>
          <a:xfrm>
            <a:off x="7857931" y="3448932"/>
            <a:ext cx="438538" cy="102693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E6A3FCAB-DAF3-42FF-AE9A-0DC52F738408}"/>
              </a:ext>
            </a:extLst>
          </p:cNvPr>
          <p:cNvSpPr txBox="1"/>
          <p:nvPr/>
        </p:nvSpPr>
        <p:spPr>
          <a:xfrm>
            <a:off x="8410671" y="3777733"/>
            <a:ext cx="3814569"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Conséquences nutritionnelles</a:t>
            </a:r>
          </a:p>
        </p:txBody>
      </p:sp>
      <p:sp>
        <p:nvSpPr>
          <p:cNvPr id="5" name="Espace réservé du numéro de diapositive 4">
            <a:extLst>
              <a:ext uri="{FF2B5EF4-FFF2-40B4-BE49-F238E27FC236}">
                <a16:creationId xmlns:a16="http://schemas.microsoft.com/office/drawing/2014/main" id="{24A3F36E-129B-4FE3-A4AF-553B1BAB7727}"/>
              </a:ext>
            </a:extLst>
          </p:cNvPr>
          <p:cNvSpPr>
            <a:spLocks noGrp="1"/>
          </p:cNvSpPr>
          <p:nvPr>
            <p:ph type="sldNum" sz="quarter" idx="12"/>
          </p:nvPr>
        </p:nvSpPr>
        <p:spPr/>
        <p:txBody>
          <a:bodyPr/>
          <a:lstStyle/>
          <a:p>
            <a:fld id="{A9F93E00-9820-4A13-B013-120E706B7187}" type="slidenum">
              <a:rPr lang="fr-FR" smtClean="0"/>
              <a:t>2</a:t>
            </a:fld>
            <a:endParaRPr lang="fr-FR"/>
          </a:p>
        </p:txBody>
      </p:sp>
    </p:spTree>
    <p:extLst>
      <p:ext uri="{BB962C8B-B14F-4D97-AF65-F5344CB8AC3E}">
        <p14:creationId xmlns:p14="http://schemas.microsoft.com/office/powerpoint/2010/main" val="408904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7F71F-1C79-436D-BFAD-5B17D26A14CE}"/>
              </a:ext>
            </a:extLst>
          </p:cNvPr>
          <p:cNvSpPr>
            <a:spLocks noGrp="1"/>
          </p:cNvSpPr>
          <p:nvPr>
            <p:ph type="title"/>
          </p:nvPr>
        </p:nvSpPr>
        <p:spPr>
          <a:xfrm>
            <a:off x="513080" y="341856"/>
            <a:ext cx="6294120" cy="935355"/>
          </a:xfrm>
        </p:spPr>
        <p:txBody>
          <a:bodyPr>
            <a:normAutofit/>
          </a:bodyPr>
          <a:lstStyle/>
          <a:p>
            <a:r>
              <a:rPr lang="fr-FR" sz="3600" dirty="0">
                <a:latin typeface="Arial" panose="020B0604020202020204" pitchFamily="34" charset="0"/>
                <a:cs typeface="Arial" panose="020B0604020202020204" pitchFamily="34" charset="0"/>
              </a:rPr>
              <a:t>Rôles du microbiote intestinal</a:t>
            </a:r>
          </a:p>
        </p:txBody>
      </p:sp>
      <p:graphicFrame>
        <p:nvGraphicFramePr>
          <p:cNvPr id="4" name="Diagramme 3">
            <a:extLst>
              <a:ext uri="{FF2B5EF4-FFF2-40B4-BE49-F238E27FC236}">
                <a16:creationId xmlns:a16="http://schemas.microsoft.com/office/drawing/2014/main" id="{594BDCD7-2C8E-403B-9F94-7E4B4F5C3B6E}"/>
              </a:ext>
            </a:extLst>
          </p:cNvPr>
          <p:cNvGraphicFramePr/>
          <p:nvPr>
            <p:extLst>
              <p:ext uri="{D42A27DB-BD31-4B8C-83A1-F6EECF244321}">
                <p14:modId xmlns:p14="http://schemas.microsoft.com/office/powerpoint/2010/main" val="630282716"/>
              </p:ext>
            </p:extLst>
          </p:nvPr>
        </p:nvGraphicFramePr>
        <p:xfrm>
          <a:off x="263705" y="1454667"/>
          <a:ext cx="9290362" cy="416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77F9960-99D9-473F-A11B-ADF969A7AE77}"/>
              </a:ext>
            </a:extLst>
          </p:cNvPr>
          <p:cNvSpPr/>
          <p:nvPr/>
        </p:nvSpPr>
        <p:spPr>
          <a:xfrm>
            <a:off x="9554067" y="5187545"/>
            <a:ext cx="2660793" cy="307777"/>
          </a:xfrm>
          <a:prstGeom prst="rect">
            <a:avLst/>
          </a:prstGeom>
        </p:spPr>
        <p:txBody>
          <a:bodyPr wrap="none">
            <a:spAutoFit/>
          </a:bodyPr>
          <a:lstStyle/>
          <a:p>
            <a:r>
              <a:rPr lang="fr-FR" sz="1400" i="1" dirty="0">
                <a:solidFill>
                  <a:schemeClr val="tx2"/>
                </a:solidFill>
                <a:latin typeface="Arial" panose="020B0604020202020204" pitchFamily="34" charset="0"/>
                <a:cs typeface="Arial" panose="020B0604020202020204" pitchFamily="34" charset="0"/>
              </a:rPr>
              <a:t>Shamir R, et al. Ed </a:t>
            </a:r>
            <a:r>
              <a:rPr lang="fr-FR" sz="1400" i="1" dirty="0" err="1">
                <a:solidFill>
                  <a:schemeClr val="tx2"/>
                </a:solidFill>
                <a:latin typeface="Arial" panose="020B0604020202020204" pitchFamily="34" charset="0"/>
                <a:cs typeface="Arial" panose="020B0604020202020204" pitchFamily="34" charset="0"/>
              </a:rPr>
              <a:t>Wiley</a:t>
            </a:r>
            <a:r>
              <a:rPr lang="fr-FR" sz="1400" i="1" dirty="0">
                <a:solidFill>
                  <a:schemeClr val="tx2"/>
                </a:solidFill>
                <a:latin typeface="Arial" panose="020B0604020202020204" pitchFamily="34" charset="0"/>
                <a:cs typeface="Arial" panose="020B0604020202020204" pitchFamily="34" charset="0"/>
              </a:rPr>
              <a:t>. 2015</a:t>
            </a:r>
          </a:p>
        </p:txBody>
      </p:sp>
      <p:sp>
        <p:nvSpPr>
          <p:cNvPr id="6" name="ZoneTexte 5">
            <a:extLst>
              <a:ext uri="{FF2B5EF4-FFF2-40B4-BE49-F238E27FC236}">
                <a16:creationId xmlns:a16="http://schemas.microsoft.com/office/drawing/2014/main" id="{C5EAD7CA-AE99-43E2-BF38-B16D151D3E76}"/>
              </a:ext>
            </a:extLst>
          </p:cNvPr>
          <p:cNvSpPr txBox="1"/>
          <p:nvPr/>
        </p:nvSpPr>
        <p:spPr>
          <a:xfrm>
            <a:off x="4908886" y="5869813"/>
            <a:ext cx="8260080" cy="646331"/>
          </a:xfrm>
          <a:prstGeom prst="rect">
            <a:avLst/>
          </a:prstGeom>
          <a:noFill/>
        </p:spPr>
        <p:txBody>
          <a:bodyPr wrap="square" rtlCol="0">
            <a:spAutoFit/>
          </a:bodyPr>
          <a:lstStyle/>
          <a:p>
            <a:r>
              <a:rPr lang="fr-FR" sz="3600" dirty="0">
                <a:latin typeface="Arial" panose="020B0604020202020204" pitchFamily="34" charset="0"/>
                <a:cs typeface="Arial" panose="020B0604020202020204" pitchFamily="34" charset="0"/>
              </a:rPr>
              <a:t>… la dysbiose, cause de diarrhée</a:t>
            </a:r>
          </a:p>
        </p:txBody>
      </p:sp>
      <p:sp>
        <p:nvSpPr>
          <p:cNvPr id="3" name="Espace réservé du numéro de diapositive 2">
            <a:extLst>
              <a:ext uri="{FF2B5EF4-FFF2-40B4-BE49-F238E27FC236}">
                <a16:creationId xmlns:a16="http://schemas.microsoft.com/office/drawing/2014/main" id="{4609E7CE-C7B7-415A-9F82-B5A7586582E4}"/>
              </a:ext>
            </a:extLst>
          </p:cNvPr>
          <p:cNvSpPr>
            <a:spLocks noGrp="1"/>
          </p:cNvSpPr>
          <p:nvPr>
            <p:ph type="sldNum" sz="quarter" idx="12"/>
          </p:nvPr>
        </p:nvSpPr>
        <p:spPr/>
        <p:txBody>
          <a:bodyPr/>
          <a:lstStyle/>
          <a:p>
            <a:fld id="{A9F93E00-9820-4A13-B013-120E706B7187}" type="slidenum">
              <a:rPr lang="fr-FR" smtClean="0"/>
              <a:t>20</a:t>
            </a:fld>
            <a:endParaRPr lang="fr-FR"/>
          </a:p>
        </p:txBody>
      </p:sp>
    </p:spTree>
    <p:extLst>
      <p:ext uri="{BB962C8B-B14F-4D97-AF65-F5344CB8AC3E}">
        <p14:creationId xmlns:p14="http://schemas.microsoft.com/office/powerpoint/2010/main" val="292932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5624B-D30C-4D5F-8F12-68424738392C}"/>
              </a:ext>
            </a:extLst>
          </p:cNvPr>
          <p:cNvSpPr>
            <a:spLocks noGrp="1"/>
          </p:cNvSpPr>
          <p:nvPr>
            <p:ph type="title"/>
          </p:nvPr>
        </p:nvSpPr>
        <p:spPr>
          <a:xfrm>
            <a:off x="838200" y="365125"/>
            <a:ext cx="4648200" cy="854075"/>
          </a:xfrm>
        </p:spPr>
        <p:txBody>
          <a:bodyPr>
            <a:normAutofit/>
          </a:bodyPr>
          <a:lstStyle/>
          <a:p>
            <a:r>
              <a:rPr lang="fr-FR" sz="3600" dirty="0">
                <a:latin typeface="Arial" panose="020B0604020202020204" pitchFamily="34" charset="0"/>
                <a:cs typeface="Arial" panose="020B0604020202020204" pitchFamily="34" charset="0"/>
              </a:rPr>
              <a:t>Moduler le microbiote</a:t>
            </a:r>
          </a:p>
        </p:txBody>
      </p:sp>
      <p:sp>
        <p:nvSpPr>
          <p:cNvPr id="4" name="Rectangle 3">
            <a:extLst>
              <a:ext uri="{FF2B5EF4-FFF2-40B4-BE49-F238E27FC236}">
                <a16:creationId xmlns:a16="http://schemas.microsoft.com/office/drawing/2014/main" id="{4A27631B-8322-4AEC-A475-34E15FCDDCD4}"/>
              </a:ext>
            </a:extLst>
          </p:cNvPr>
          <p:cNvSpPr>
            <a:spLocks noGrp="1" noChangeArrowheads="1"/>
          </p:cNvSpPr>
          <p:nvPr>
            <p:ph idx="1"/>
          </p:nvPr>
        </p:nvSpPr>
        <p:spPr>
          <a:xfrm>
            <a:off x="595604" y="1219200"/>
            <a:ext cx="6831564" cy="5452188"/>
          </a:xfrm>
        </p:spPr>
        <p:txBody>
          <a:bodyPr>
            <a:normAutofit fontScale="62500" lnSpcReduction="20000"/>
          </a:bodyPr>
          <a:lstStyle/>
          <a:p>
            <a:pPr eaLnBrk="1" hangingPunct="1">
              <a:lnSpc>
                <a:spcPct val="120000"/>
              </a:lnSpc>
            </a:pPr>
            <a:r>
              <a:rPr lang="fr-FR" sz="3100" b="1" dirty="0">
                <a:latin typeface="Arial" pitchFamily="34" charset="0"/>
                <a:cs typeface="Arial" pitchFamily="34" charset="0"/>
              </a:rPr>
              <a:t>Probiotiques</a:t>
            </a:r>
            <a:r>
              <a:rPr lang="fr-FR" sz="3100" dirty="0">
                <a:latin typeface="Arial" pitchFamily="34" charset="0"/>
                <a:cs typeface="Arial" pitchFamily="34" charset="0"/>
              </a:rPr>
              <a:t>: micro-organismes non pathogènes, qui une fois ingérée en quantités adéquates, demeurent vivants lors du transit intestinal et s’implantent suffisamment pour modifier la flore intestinale et exercer un effet bénéfique démontré sur la santé de l’hôte	</a:t>
            </a:r>
            <a:r>
              <a:rPr lang="fr-FR" sz="2000" dirty="0">
                <a:latin typeface="Arial" pitchFamily="34" charset="0"/>
                <a:cs typeface="Arial" pitchFamily="34" charset="0"/>
              </a:rPr>
              <a:t>	               	</a:t>
            </a:r>
            <a:r>
              <a:rPr lang="fr-FR" sz="1400" dirty="0">
                <a:solidFill>
                  <a:schemeClr val="accent1"/>
                </a:solidFill>
                <a:latin typeface="Arial" pitchFamily="34" charset="0"/>
                <a:cs typeface="Arial" pitchFamily="34" charset="0"/>
              </a:rPr>
              <a:t>                                                               				</a:t>
            </a:r>
            <a:r>
              <a:rPr lang="fr-FR" sz="2000" i="1" dirty="0">
                <a:solidFill>
                  <a:schemeClr val="accent1"/>
                </a:solidFill>
                <a:latin typeface="Arial" pitchFamily="34" charset="0"/>
                <a:cs typeface="Arial" pitchFamily="34" charset="0"/>
              </a:rPr>
              <a:t>Fuller J </a:t>
            </a:r>
            <a:r>
              <a:rPr lang="fr-FR" sz="2000" i="1" dirty="0" err="1">
                <a:solidFill>
                  <a:schemeClr val="accent1"/>
                </a:solidFill>
                <a:latin typeface="Arial" pitchFamily="34" charset="0"/>
                <a:cs typeface="Arial" pitchFamily="34" charset="0"/>
              </a:rPr>
              <a:t>Appl</a:t>
            </a:r>
            <a:r>
              <a:rPr lang="fr-FR" sz="2000" i="1" dirty="0">
                <a:solidFill>
                  <a:schemeClr val="accent1"/>
                </a:solidFill>
                <a:latin typeface="Arial" pitchFamily="34" charset="0"/>
                <a:cs typeface="Arial" pitchFamily="34" charset="0"/>
              </a:rPr>
              <a:t> </a:t>
            </a:r>
            <a:r>
              <a:rPr lang="fr-FR" sz="2000" i="1" dirty="0" err="1">
                <a:solidFill>
                  <a:schemeClr val="accent1"/>
                </a:solidFill>
                <a:latin typeface="Arial" pitchFamily="34" charset="0"/>
                <a:cs typeface="Arial" pitchFamily="34" charset="0"/>
              </a:rPr>
              <a:t>Bacteriol</a:t>
            </a:r>
            <a:r>
              <a:rPr lang="fr-FR" sz="2000" i="1" dirty="0">
                <a:solidFill>
                  <a:schemeClr val="accent1"/>
                </a:solidFill>
                <a:latin typeface="Arial" pitchFamily="34" charset="0"/>
                <a:cs typeface="Arial" pitchFamily="34" charset="0"/>
              </a:rPr>
              <a:t>, 1989</a:t>
            </a:r>
          </a:p>
          <a:p>
            <a:pPr eaLnBrk="1" hangingPunct="1">
              <a:buFontTx/>
              <a:buNone/>
            </a:pPr>
            <a:endParaRPr lang="fr-FR" sz="1400" i="1" dirty="0">
              <a:solidFill>
                <a:srgbClr val="CC0000"/>
              </a:solidFill>
              <a:latin typeface="Arial" pitchFamily="34" charset="0"/>
              <a:cs typeface="Arial" pitchFamily="34" charset="0"/>
            </a:endParaRPr>
          </a:p>
          <a:p>
            <a:pPr eaLnBrk="1" hangingPunct="1">
              <a:lnSpc>
                <a:spcPct val="120000"/>
              </a:lnSpc>
            </a:pPr>
            <a:r>
              <a:rPr lang="fr-FR" sz="3500" b="1" dirty="0" err="1">
                <a:latin typeface="Arial" pitchFamily="34" charset="0"/>
                <a:cs typeface="Arial" pitchFamily="34" charset="0"/>
              </a:rPr>
              <a:t>Prébiotique</a:t>
            </a:r>
            <a:r>
              <a:rPr lang="fr-FR" sz="3500" dirty="0">
                <a:latin typeface="Arial" pitchFamily="34" charset="0"/>
                <a:cs typeface="Arial" pitchFamily="34" charset="0"/>
              </a:rPr>
              <a:t> : </a:t>
            </a:r>
            <a:r>
              <a:rPr lang="fr-FR" sz="3000" dirty="0">
                <a:latin typeface="Arial" pitchFamily="34" charset="0"/>
                <a:cs typeface="Arial" pitchFamily="34" charset="0"/>
              </a:rPr>
              <a:t>ingrédient non digestible qui induit un effet physiologique bénéfique pour l’hôte en stimulant de façon spécifique la croissance et/ou l’activité d’un nombre limité de population bactérienne déjà établie dans le côlon en particulier les </a:t>
            </a:r>
            <a:r>
              <a:rPr lang="fr-FR" sz="3000" dirty="0" err="1">
                <a:latin typeface="Arial" pitchFamily="34" charset="0"/>
                <a:cs typeface="Arial" pitchFamily="34" charset="0"/>
              </a:rPr>
              <a:t>bifidobactéries</a:t>
            </a:r>
            <a:r>
              <a:rPr lang="fr-FR" sz="3000" dirty="0">
                <a:latin typeface="Arial" pitchFamily="34" charset="0"/>
                <a:cs typeface="Arial" pitchFamily="34" charset="0"/>
              </a:rPr>
              <a:t> et les lactobacilles </a:t>
            </a:r>
          </a:p>
          <a:p>
            <a:pPr algn="just" eaLnBrk="1" hangingPunct="1">
              <a:buFontTx/>
              <a:buNone/>
            </a:pPr>
            <a:r>
              <a:rPr lang="fr-FR" sz="2000" dirty="0">
                <a:latin typeface="Arial" pitchFamily="34" charset="0"/>
                <a:cs typeface="Arial" pitchFamily="34" charset="0"/>
              </a:rPr>
              <a:t>					         </a:t>
            </a:r>
          </a:p>
          <a:p>
            <a:pPr eaLnBrk="1" hangingPunct="1">
              <a:buFontTx/>
              <a:buNone/>
            </a:pPr>
            <a:r>
              <a:rPr lang="fr-FR" sz="2000" b="1" i="1" dirty="0">
                <a:latin typeface="Arial" pitchFamily="34" charset="0"/>
                <a:cs typeface="Arial" pitchFamily="34" charset="0"/>
              </a:rPr>
              <a:t>			                     </a:t>
            </a:r>
            <a:r>
              <a:rPr lang="fr-FR" sz="2000" b="1" i="1" dirty="0">
                <a:solidFill>
                  <a:schemeClr val="accent1"/>
                </a:solidFill>
                <a:latin typeface="Arial" pitchFamily="34" charset="0"/>
                <a:cs typeface="Arial" pitchFamily="34" charset="0"/>
              </a:rPr>
              <a:t> </a:t>
            </a:r>
            <a:r>
              <a:rPr lang="fr-FR" sz="1400" b="1" i="1" dirty="0">
                <a:solidFill>
                  <a:schemeClr val="accent1"/>
                </a:solidFill>
                <a:latin typeface="Arial" pitchFamily="34" charset="0"/>
                <a:cs typeface="Arial" pitchFamily="34" charset="0"/>
              </a:rPr>
              <a:t> </a:t>
            </a:r>
            <a:r>
              <a:rPr lang="fr-FR" sz="2200" i="1" dirty="0">
                <a:solidFill>
                  <a:schemeClr val="accent1"/>
                </a:solidFill>
                <a:latin typeface="Arial" pitchFamily="34" charset="0"/>
                <a:cs typeface="Arial" pitchFamily="34" charset="0"/>
              </a:rPr>
              <a:t>Gibson RG, </a:t>
            </a:r>
            <a:r>
              <a:rPr lang="fr-FR" sz="2200" i="1" dirty="0" err="1">
                <a:solidFill>
                  <a:schemeClr val="accent1"/>
                </a:solidFill>
                <a:latin typeface="Arial" pitchFamily="34" charset="0"/>
                <a:cs typeface="Arial" pitchFamily="34" charset="0"/>
              </a:rPr>
              <a:t>Roberfroid</a:t>
            </a:r>
            <a:r>
              <a:rPr lang="fr-FR" sz="2200" i="1" dirty="0">
                <a:solidFill>
                  <a:schemeClr val="accent1"/>
                </a:solidFill>
                <a:latin typeface="Arial" pitchFamily="34" charset="0"/>
                <a:cs typeface="Arial" pitchFamily="34" charset="0"/>
              </a:rPr>
              <a:t> MB    J </a:t>
            </a:r>
            <a:r>
              <a:rPr lang="fr-FR" sz="2200" i="1" dirty="0" err="1">
                <a:solidFill>
                  <a:schemeClr val="accent1"/>
                </a:solidFill>
                <a:latin typeface="Arial" pitchFamily="34" charset="0"/>
                <a:cs typeface="Arial" pitchFamily="34" charset="0"/>
              </a:rPr>
              <a:t>Nutr</a:t>
            </a:r>
            <a:r>
              <a:rPr lang="fr-FR" sz="2200" i="1" dirty="0">
                <a:solidFill>
                  <a:schemeClr val="accent1"/>
                </a:solidFill>
                <a:latin typeface="Arial" pitchFamily="34" charset="0"/>
                <a:cs typeface="Arial" pitchFamily="34" charset="0"/>
              </a:rPr>
              <a:t>, 1995</a:t>
            </a:r>
          </a:p>
          <a:p>
            <a:pPr eaLnBrk="1" hangingPunct="1">
              <a:buFontTx/>
              <a:buNone/>
            </a:pPr>
            <a:endParaRPr lang="fr-FR" sz="2200" i="1" dirty="0">
              <a:solidFill>
                <a:schemeClr val="accent1"/>
              </a:solidFill>
              <a:latin typeface="Arial" pitchFamily="34" charset="0"/>
              <a:cs typeface="Arial" pitchFamily="34" charset="0"/>
            </a:endParaRPr>
          </a:p>
          <a:p>
            <a:pPr eaLnBrk="1" hangingPunct="1">
              <a:buFontTx/>
              <a:buNone/>
            </a:pPr>
            <a:endParaRPr lang="fr-FR" sz="100" b="1" i="1" dirty="0">
              <a:solidFill>
                <a:srgbClr val="CC0000"/>
              </a:solidFill>
              <a:latin typeface="Arial" pitchFamily="34" charset="0"/>
              <a:cs typeface="Arial" pitchFamily="34" charset="0"/>
            </a:endParaRPr>
          </a:p>
          <a:p>
            <a:pPr eaLnBrk="1" hangingPunct="1"/>
            <a:r>
              <a:rPr lang="fr-FR" sz="3000" b="1" dirty="0">
                <a:latin typeface="Arial" pitchFamily="34" charset="0"/>
                <a:cs typeface="Arial" pitchFamily="34" charset="0"/>
              </a:rPr>
              <a:t>Symbiotique</a:t>
            </a:r>
            <a:r>
              <a:rPr lang="fr-FR" sz="3000" dirty="0">
                <a:latin typeface="Arial" pitchFamily="34" charset="0"/>
                <a:cs typeface="Arial" pitchFamily="34" charset="0"/>
              </a:rPr>
              <a:t> : </a:t>
            </a:r>
            <a:r>
              <a:rPr lang="fr-FR" sz="3000" dirty="0" err="1">
                <a:latin typeface="Arial" pitchFamily="34" charset="0"/>
                <a:cs typeface="Arial" pitchFamily="34" charset="0"/>
              </a:rPr>
              <a:t>prébiotique</a:t>
            </a:r>
            <a:r>
              <a:rPr lang="fr-FR" sz="3000" dirty="0">
                <a:latin typeface="Arial" pitchFamily="34" charset="0"/>
                <a:cs typeface="Arial" pitchFamily="34" charset="0"/>
              </a:rPr>
              <a:t> +  </a:t>
            </a:r>
            <a:r>
              <a:rPr lang="fr-FR" sz="3000" dirty="0" err="1">
                <a:latin typeface="Arial" pitchFamily="34" charset="0"/>
                <a:cs typeface="Arial" pitchFamily="34" charset="0"/>
              </a:rPr>
              <a:t>probiotique</a:t>
            </a:r>
            <a:endParaRPr lang="fr-FR" sz="3000" dirty="0">
              <a:latin typeface="Arial" pitchFamily="34" charset="0"/>
              <a:cs typeface="Arial" pitchFamily="34" charset="0"/>
            </a:endParaRPr>
          </a:p>
          <a:p>
            <a:pPr eaLnBrk="1" hangingPunct="1">
              <a:buFontTx/>
              <a:buNone/>
            </a:pPr>
            <a:endParaRPr lang="fr-FR" sz="1600" b="1" dirty="0">
              <a:solidFill>
                <a:srgbClr val="CC0000"/>
              </a:solidFill>
              <a:latin typeface="Arial" pitchFamily="34" charset="0"/>
              <a:cs typeface="Arial" pitchFamily="34" charset="0"/>
            </a:endParaRPr>
          </a:p>
          <a:p>
            <a:pPr eaLnBrk="1" hangingPunct="1">
              <a:buFontTx/>
              <a:buNone/>
            </a:pPr>
            <a:endParaRPr lang="fr-FR" sz="2000" b="1" dirty="0">
              <a:solidFill>
                <a:srgbClr val="CC0000"/>
              </a:solidFill>
              <a:latin typeface="Arial" pitchFamily="34" charset="0"/>
              <a:cs typeface="Arial" pitchFamily="34" charset="0"/>
            </a:endParaRPr>
          </a:p>
          <a:p>
            <a:pPr eaLnBrk="1" hangingPunct="1">
              <a:buFontTx/>
              <a:buNone/>
            </a:pPr>
            <a:endParaRPr lang="fr-FR" sz="1800" b="1" i="1" dirty="0">
              <a:solidFill>
                <a:srgbClr val="CC0000"/>
              </a:solidFill>
              <a:latin typeface="Arial" pitchFamily="34" charset="0"/>
              <a:cs typeface="Arial" pitchFamily="34" charset="0"/>
            </a:endParaRPr>
          </a:p>
        </p:txBody>
      </p:sp>
      <p:pic>
        <p:nvPicPr>
          <p:cNvPr id="3" name="Image 2">
            <a:extLst>
              <a:ext uri="{FF2B5EF4-FFF2-40B4-BE49-F238E27FC236}">
                <a16:creationId xmlns:a16="http://schemas.microsoft.com/office/drawing/2014/main" id="{F5372D12-1E40-4FAF-9E21-B985F78C8DCD}"/>
              </a:ext>
            </a:extLst>
          </p:cNvPr>
          <p:cNvPicPr>
            <a:picLocks noChangeAspect="1"/>
          </p:cNvPicPr>
          <p:nvPr/>
        </p:nvPicPr>
        <p:blipFill>
          <a:blip r:embed="rId3"/>
          <a:stretch>
            <a:fillRect/>
          </a:stretch>
        </p:blipFill>
        <p:spPr>
          <a:xfrm>
            <a:off x="8187806" y="365125"/>
            <a:ext cx="3408590" cy="2050010"/>
          </a:xfrm>
          <a:prstGeom prst="rect">
            <a:avLst/>
          </a:prstGeom>
        </p:spPr>
      </p:pic>
      <p:pic>
        <p:nvPicPr>
          <p:cNvPr id="5" name="Image 4">
            <a:extLst>
              <a:ext uri="{FF2B5EF4-FFF2-40B4-BE49-F238E27FC236}">
                <a16:creationId xmlns:a16="http://schemas.microsoft.com/office/drawing/2014/main" id="{A86798E9-5BB8-49F9-85B0-C45E719F5946}"/>
              </a:ext>
            </a:extLst>
          </p:cNvPr>
          <p:cNvPicPr>
            <a:picLocks noChangeAspect="1"/>
          </p:cNvPicPr>
          <p:nvPr/>
        </p:nvPicPr>
        <p:blipFill>
          <a:blip r:embed="rId4"/>
          <a:stretch>
            <a:fillRect/>
          </a:stretch>
        </p:blipFill>
        <p:spPr>
          <a:xfrm>
            <a:off x="8187806" y="2582624"/>
            <a:ext cx="3408590" cy="2090857"/>
          </a:xfrm>
          <a:prstGeom prst="rect">
            <a:avLst/>
          </a:prstGeom>
        </p:spPr>
      </p:pic>
      <p:pic>
        <p:nvPicPr>
          <p:cNvPr id="6" name="Image 5">
            <a:extLst>
              <a:ext uri="{FF2B5EF4-FFF2-40B4-BE49-F238E27FC236}">
                <a16:creationId xmlns:a16="http://schemas.microsoft.com/office/drawing/2014/main" id="{540B16CB-4853-4FDF-BBA7-CB7AC40D8992}"/>
              </a:ext>
            </a:extLst>
          </p:cNvPr>
          <p:cNvPicPr>
            <a:picLocks noChangeAspect="1"/>
          </p:cNvPicPr>
          <p:nvPr/>
        </p:nvPicPr>
        <p:blipFill>
          <a:blip r:embed="rId5"/>
          <a:stretch>
            <a:fillRect/>
          </a:stretch>
        </p:blipFill>
        <p:spPr>
          <a:xfrm>
            <a:off x="8187806" y="4840970"/>
            <a:ext cx="3408590" cy="1944480"/>
          </a:xfrm>
          <a:prstGeom prst="rect">
            <a:avLst/>
          </a:prstGeom>
        </p:spPr>
      </p:pic>
      <p:sp>
        <p:nvSpPr>
          <p:cNvPr id="7" name="ZoneTexte 6">
            <a:extLst>
              <a:ext uri="{FF2B5EF4-FFF2-40B4-BE49-F238E27FC236}">
                <a16:creationId xmlns:a16="http://schemas.microsoft.com/office/drawing/2014/main" id="{E5E6ACC6-8430-40F8-84E3-17AF6887D38B}"/>
              </a:ext>
            </a:extLst>
          </p:cNvPr>
          <p:cNvSpPr txBox="1"/>
          <p:nvPr/>
        </p:nvSpPr>
        <p:spPr>
          <a:xfrm>
            <a:off x="10049069" y="5059138"/>
            <a:ext cx="1362269" cy="369332"/>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Dysbiose</a:t>
            </a:r>
          </a:p>
        </p:txBody>
      </p:sp>
      <p:sp>
        <p:nvSpPr>
          <p:cNvPr id="8" name="Espace réservé du numéro de diapositive 7">
            <a:extLst>
              <a:ext uri="{FF2B5EF4-FFF2-40B4-BE49-F238E27FC236}">
                <a16:creationId xmlns:a16="http://schemas.microsoft.com/office/drawing/2014/main" id="{2ADDA6D5-86BD-4A4E-84DC-857E24E1D2C6}"/>
              </a:ext>
            </a:extLst>
          </p:cNvPr>
          <p:cNvSpPr>
            <a:spLocks noGrp="1"/>
          </p:cNvSpPr>
          <p:nvPr>
            <p:ph type="sldNum" sz="quarter" idx="12"/>
          </p:nvPr>
        </p:nvSpPr>
        <p:spPr/>
        <p:txBody>
          <a:bodyPr/>
          <a:lstStyle/>
          <a:p>
            <a:fld id="{A9F93E00-9820-4A13-B013-120E706B7187}" type="slidenum">
              <a:rPr lang="fr-FR" smtClean="0"/>
              <a:t>21</a:t>
            </a:fld>
            <a:endParaRPr lang="fr-FR"/>
          </a:p>
        </p:txBody>
      </p:sp>
    </p:spTree>
    <p:extLst>
      <p:ext uri="{BB962C8B-B14F-4D97-AF65-F5344CB8AC3E}">
        <p14:creationId xmlns:p14="http://schemas.microsoft.com/office/powerpoint/2010/main" val="25792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F8A68A4-8E11-4839-92BC-BD3FD30EB1FE}"/>
              </a:ext>
            </a:extLst>
          </p:cNvPr>
          <p:cNvSpPr>
            <a:spLocks noGrp="1" noChangeArrowheads="1"/>
          </p:cNvSpPr>
          <p:nvPr>
            <p:ph type="title"/>
          </p:nvPr>
        </p:nvSpPr>
        <p:spPr>
          <a:xfrm>
            <a:off x="587375" y="454026"/>
            <a:ext cx="9144000" cy="765175"/>
          </a:xfrm>
        </p:spPr>
        <p:txBody>
          <a:bodyPr>
            <a:normAutofit/>
          </a:bodyPr>
          <a:lstStyle/>
          <a:p>
            <a:pPr eaLnBrk="1" hangingPunct="1"/>
            <a:r>
              <a:rPr lang="fr-FR" altLang="fr-FR" sz="3200" dirty="0">
                <a:solidFill>
                  <a:srgbClr val="002060"/>
                </a:solidFill>
                <a:latin typeface="Arial" panose="020B0604020202020204" pitchFamily="34" charset="0"/>
                <a:cs typeface="Arial" panose="020B0604020202020204" pitchFamily="34" charset="0"/>
              </a:rPr>
              <a:t>Quel serait le rôle des probiotiques?</a:t>
            </a:r>
          </a:p>
        </p:txBody>
      </p:sp>
      <p:pic>
        <p:nvPicPr>
          <p:cNvPr id="22531" name="Picture 3" descr="Bifidos">
            <a:extLst>
              <a:ext uri="{FF2B5EF4-FFF2-40B4-BE49-F238E27FC236}">
                <a16:creationId xmlns:a16="http://schemas.microsoft.com/office/drawing/2014/main" id="{3D549A80-3783-425F-9DD5-939E01400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427163"/>
            <a:ext cx="223043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a:extLst>
              <a:ext uri="{FF2B5EF4-FFF2-40B4-BE49-F238E27FC236}">
                <a16:creationId xmlns:a16="http://schemas.microsoft.com/office/drawing/2014/main" id="{C1E9658C-D6FE-44DA-B3CA-10ABF4852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5013325"/>
            <a:ext cx="20891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Oval 5">
            <a:extLst>
              <a:ext uri="{FF2B5EF4-FFF2-40B4-BE49-F238E27FC236}">
                <a16:creationId xmlns:a16="http://schemas.microsoft.com/office/drawing/2014/main" id="{2861CB8E-BFF9-4BED-AF79-E77F1CBE8E0A}"/>
              </a:ext>
            </a:extLst>
          </p:cNvPr>
          <p:cNvSpPr>
            <a:spLocks noChangeArrowheads="1"/>
          </p:cNvSpPr>
          <p:nvPr/>
        </p:nvSpPr>
        <p:spPr bwMode="auto">
          <a:xfrm>
            <a:off x="4800601" y="2420938"/>
            <a:ext cx="2087563" cy="201771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dirty="0">
                <a:solidFill>
                  <a:schemeClr val="bg1"/>
                </a:solidFill>
                <a:latin typeface="Times New Roman" panose="02020603050405020304" pitchFamily="18" charset="0"/>
              </a:rPr>
              <a:t>Probiotiques</a:t>
            </a:r>
          </a:p>
        </p:txBody>
      </p:sp>
      <p:sp>
        <p:nvSpPr>
          <p:cNvPr id="22534" name="Line 6">
            <a:extLst>
              <a:ext uri="{FF2B5EF4-FFF2-40B4-BE49-F238E27FC236}">
                <a16:creationId xmlns:a16="http://schemas.microsoft.com/office/drawing/2014/main" id="{0F85E054-1432-462D-B5A1-69D82F9065EE}"/>
              </a:ext>
            </a:extLst>
          </p:cNvPr>
          <p:cNvSpPr>
            <a:spLocks noChangeShapeType="1"/>
          </p:cNvSpPr>
          <p:nvPr/>
        </p:nvSpPr>
        <p:spPr bwMode="auto">
          <a:xfrm flipV="1">
            <a:off x="6527801" y="2060576"/>
            <a:ext cx="9366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35" name="Line 7">
            <a:extLst>
              <a:ext uri="{FF2B5EF4-FFF2-40B4-BE49-F238E27FC236}">
                <a16:creationId xmlns:a16="http://schemas.microsoft.com/office/drawing/2014/main" id="{E5B4B5F6-E3FC-4751-970E-04B9A1DDD7CD}"/>
              </a:ext>
            </a:extLst>
          </p:cNvPr>
          <p:cNvSpPr>
            <a:spLocks noChangeShapeType="1"/>
          </p:cNvSpPr>
          <p:nvPr/>
        </p:nvSpPr>
        <p:spPr bwMode="auto">
          <a:xfrm>
            <a:off x="6888164" y="3429000"/>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36" name="Line 8">
            <a:extLst>
              <a:ext uri="{FF2B5EF4-FFF2-40B4-BE49-F238E27FC236}">
                <a16:creationId xmlns:a16="http://schemas.microsoft.com/office/drawing/2014/main" id="{C0D4E362-0250-48FB-88B8-575663962840}"/>
              </a:ext>
            </a:extLst>
          </p:cNvPr>
          <p:cNvSpPr>
            <a:spLocks noChangeShapeType="1"/>
          </p:cNvSpPr>
          <p:nvPr/>
        </p:nvSpPr>
        <p:spPr bwMode="auto">
          <a:xfrm>
            <a:off x="6743701" y="4005264"/>
            <a:ext cx="792163"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37" name="Rectangle 9">
            <a:extLst>
              <a:ext uri="{FF2B5EF4-FFF2-40B4-BE49-F238E27FC236}">
                <a16:creationId xmlns:a16="http://schemas.microsoft.com/office/drawing/2014/main" id="{1D22F131-137D-45FC-918F-6F31357CAD53}"/>
              </a:ext>
            </a:extLst>
          </p:cNvPr>
          <p:cNvSpPr>
            <a:spLocks noChangeArrowheads="1"/>
          </p:cNvSpPr>
          <p:nvPr/>
        </p:nvSpPr>
        <p:spPr bwMode="auto">
          <a:xfrm>
            <a:off x="7319963" y="1557338"/>
            <a:ext cx="2305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fr-FR" altLang="fr-FR" sz="1400" b="1" dirty="0">
                <a:solidFill>
                  <a:schemeClr val="accent2"/>
                </a:solidFill>
                <a:latin typeface="Times New Roman" panose="02020603050405020304" pitchFamily="18" charset="0"/>
              </a:rPr>
              <a:t> </a:t>
            </a:r>
            <a:r>
              <a:rPr lang="fr-FR" altLang="fr-FR" sz="1400" b="1" dirty="0">
                <a:solidFill>
                  <a:srgbClr val="C00000"/>
                </a:solidFill>
                <a:latin typeface="Times New Roman" panose="02020603050405020304" pitchFamily="18" charset="0"/>
              </a:rPr>
              <a:t>Produisent de substances antimicrobiennes</a:t>
            </a:r>
          </a:p>
          <a:p>
            <a:pPr algn="ctr" eaLnBrk="1" hangingPunct="1">
              <a:spcBef>
                <a:spcPct val="0"/>
              </a:spcBef>
              <a:buFontTx/>
              <a:buNone/>
            </a:pPr>
            <a:endParaRPr lang="fr-FR" altLang="fr-FR" sz="1400" b="1" dirty="0">
              <a:solidFill>
                <a:srgbClr val="C00000"/>
              </a:solidFill>
              <a:latin typeface="Times New Roman" panose="02020603050405020304" pitchFamily="18" charset="0"/>
            </a:endParaRPr>
          </a:p>
          <a:p>
            <a:pPr algn="ctr" eaLnBrk="1" hangingPunct="1">
              <a:spcBef>
                <a:spcPct val="0"/>
              </a:spcBef>
            </a:pPr>
            <a:r>
              <a:rPr lang="fr-FR" altLang="fr-FR" sz="1400" b="1" dirty="0">
                <a:solidFill>
                  <a:srgbClr val="C00000"/>
                </a:solidFill>
                <a:latin typeface="Times New Roman" panose="02020603050405020304" pitchFamily="18" charset="0"/>
              </a:rPr>
              <a:t> Destruction de récepteurs de toxine</a:t>
            </a:r>
          </a:p>
        </p:txBody>
      </p:sp>
      <p:sp>
        <p:nvSpPr>
          <p:cNvPr id="22538" name="Rectangle 10">
            <a:extLst>
              <a:ext uri="{FF2B5EF4-FFF2-40B4-BE49-F238E27FC236}">
                <a16:creationId xmlns:a16="http://schemas.microsoft.com/office/drawing/2014/main" id="{D555345D-7EAD-4B82-92A7-EEB3B943F57A}"/>
              </a:ext>
            </a:extLst>
          </p:cNvPr>
          <p:cNvSpPr>
            <a:spLocks noChangeArrowheads="1"/>
          </p:cNvSpPr>
          <p:nvPr/>
        </p:nvSpPr>
        <p:spPr bwMode="auto">
          <a:xfrm>
            <a:off x="7535864" y="3067050"/>
            <a:ext cx="2160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dirty="0">
                <a:solidFill>
                  <a:srgbClr val="C00000"/>
                </a:solidFill>
                <a:latin typeface="Times New Roman" panose="02020603050405020304" pitchFamily="18" charset="0"/>
              </a:rPr>
              <a:t> Liaison compétitive sur     la muqueuse intestinale</a:t>
            </a:r>
          </a:p>
        </p:txBody>
      </p:sp>
      <p:sp>
        <p:nvSpPr>
          <p:cNvPr id="22539" name="Rectangle 11">
            <a:extLst>
              <a:ext uri="{FF2B5EF4-FFF2-40B4-BE49-F238E27FC236}">
                <a16:creationId xmlns:a16="http://schemas.microsoft.com/office/drawing/2014/main" id="{71814FAF-A8D2-4E64-B187-30717AF782AC}"/>
              </a:ext>
            </a:extLst>
          </p:cNvPr>
          <p:cNvSpPr>
            <a:spLocks noChangeArrowheads="1"/>
          </p:cNvSpPr>
          <p:nvPr/>
        </p:nvSpPr>
        <p:spPr bwMode="auto">
          <a:xfrm>
            <a:off x="7607300" y="4292600"/>
            <a:ext cx="21605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dirty="0">
                <a:solidFill>
                  <a:srgbClr val="C00000"/>
                </a:solidFill>
                <a:latin typeface="Times New Roman" panose="02020603050405020304" pitchFamily="18" charset="0"/>
              </a:rPr>
              <a:t>Produisent d’acides gras organiques</a:t>
            </a:r>
          </a:p>
        </p:txBody>
      </p:sp>
      <p:sp>
        <p:nvSpPr>
          <p:cNvPr id="22540" name="Line 12">
            <a:extLst>
              <a:ext uri="{FF2B5EF4-FFF2-40B4-BE49-F238E27FC236}">
                <a16:creationId xmlns:a16="http://schemas.microsoft.com/office/drawing/2014/main" id="{1BA59ED1-B721-4EA9-A575-25FBB669F078}"/>
              </a:ext>
            </a:extLst>
          </p:cNvPr>
          <p:cNvSpPr>
            <a:spLocks noChangeShapeType="1"/>
          </p:cNvSpPr>
          <p:nvPr/>
        </p:nvSpPr>
        <p:spPr bwMode="auto">
          <a:xfrm>
            <a:off x="3648075" y="3500439"/>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41" name="Line 13">
            <a:extLst>
              <a:ext uri="{FF2B5EF4-FFF2-40B4-BE49-F238E27FC236}">
                <a16:creationId xmlns:a16="http://schemas.microsoft.com/office/drawing/2014/main" id="{D0B523B7-DC7D-4212-A46C-6402F3EC3855}"/>
              </a:ext>
            </a:extLst>
          </p:cNvPr>
          <p:cNvSpPr>
            <a:spLocks noChangeShapeType="1"/>
          </p:cNvSpPr>
          <p:nvPr/>
        </p:nvSpPr>
        <p:spPr bwMode="auto">
          <a:xfrm>
            <a:off x="3648075" y="3500438"/>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2" name="Rectangle 14">
            <a:extLst>
              <a:ext uri="{FF2B5EF4-FFF2-40B4-BE49-F238E27FC236}">
                <a16:creationId xmlns:a16="http://schemas.microsoft.com/office/drawing/2014/main" id="{67D7E7B4-5FFA-4CAC-8A11-22FF31ABF4D9}"/>
              </a:ext>
            </a:extLst>
          </p:cNvPr>
          <p:cNvSpPr>
            <a:spLocks noChangeArrowheads="1"/>
          </p:cNvSpPr>
          <p:nvPr/>
        </p:nvSpPr>
        <p:spPr bwMode="auto">
          <a:xfrm>
            <a:off x="2424113" y="4076701"/>
            <a:ext cx="2449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solidFill>
                  <a:srgbClr val="C00000"/>
                </a:solidFill>
                <a:latin typeface="Times New Roman" panose="02020603050405020304" pitchFamily="18" charset="0"/>
              </a:rPr>
              <a:t>Stimulation du système immunitaire</a:t>
            </a:r>
          </a:p>
        </p:txBody>
      </p:sp>
      <p:sp>
        <p:nvSpPr>
          <p:cNvPr id="22543" name="Line 15">
            <a:extLst>
              <a:ext uri="{FF2B5EF4-FFF2-40B4-BE49-F238E27FC236}">
                <a16:creationId xmlns:a16="http://schemas.microsoft.com/office/drawing/2014/main" id="{278C2FB7-14ED-4D0A-ACD2-9F2363DFFFC4}"/>
              </a:ext>
            </a:extLst>
          </p:cNvPr>
          <p:cNvSpPr>
            <a:spLocks noChangeShapeType="1"/>
          </p:cNvSpPr>
          <p:nvPr/>
        </p:nvSpPr>
        <p:spPr bwMode="auto">
          <a:xfrm flipH="1">
            <a:off x="2208213" y="4652964"/>
            <a:ext cx="1439862"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44" name="Line 16">
            <a:extLst>
              <a:ext uri="{FF2B5EF4-FFF2-40B4-BE49-F238E27FC236}">
                <a16:creationId xmlns:a16="http://schemas.microsoft.com/office/drawing/2014/main" id="{E4AA7602-4DCE-4769-9594-25B4CE42EF24}"/>
              </a:ext>
            </a:extLst>
          </p:cNvPr>
          <p:cNvSpPr>
            <a:spLocks noChangeShapeType="1"/>
          </p:cNvSpPr>
          <p:nvPr/>
        </p:nvSpPr>
        <p:spPr bwMode="auto">
          <a:xfrm>
            <a:off x="3648075" y="4652964"/>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45" name="Line 17">
            <a:extLst>
              <a:ext uri="{FF2B5EF4-FFF2-40B4-BE49-F238E27FC236}">
                <a16:creationId xmlns:a16="http://schemas.microsoft.com/office/drawing/2014/main" id="{CCFD0833-D450-4A16-83AE-D289BA67C890}"/>
              </a:ext>
            </a:extLst>
          </p:cNvPr>
          <p:cNvSpPr>
            <a:spLocks noChangeShapeType="1"/>
          </p:cNvSpPr>
          <p:nvPr/>
        </p:nvSpPr>
        <p:spPr bwMode="auto">
          <a:xfrm>
            <a:off x="3648075" y="4652963"/>
            <a:ext cx="15113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46" name="Rectangle 18">
            <a:extLst>
              <a:ext uri="{FF2B5EF4-FFF2-40B4-BE49-F238E27FC236}">
                <a16:creationId xmlns:a16="http://schemas.microsoft.com/office/drawing/2014/main" id="{5E36A0C3-77B1-4584-B4F4-F8C9543DA99D}"/>
              </a:ext>
            </a:extLst>
          </p:cNvPr>
          <p:cNvSpPr>
            <a:spLocks noChangeArrowheads="1"/>
          </p:cNvSpPr>
          <p:nvPr/>
        </p:nvSpPr>
        <p:spPr bwMode="auto">
          <a:xfrm>
            <a:off x="1631951" y="5229226"/>
            <a:ext cx="12239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latin typeface="Times New Roman" panose="02020603050405020304" pitchFamily="18" charset="0"/>
              </a:rPr>
              <a:t>Augmentent  la sécrétion d’IgA</a:t>
            </a:r>
          </a:p>
        </p:txBody>
      </p:sp>
      <p:sp>
        <p:nvSpPr>
          <p:cNvPr id="22547" name="Rectangle 19">
            <a:extLst>
              <a:ext uri="{FF2B5EF4-FFF2-40B4-BE49-F238E27FC236}">
                <a16:creationId xmlns:a16="http://schemas.microsoft.com/office/drawing/2014/main" id="{7670252D-B229-4AF4-A197-C8CD6806ABA4}"/>
              </a:ext>
            </a:extLst>
          </p:cNvPr>
          <p:cNvSpPr>
            <a:spLocks noChangeArrowheads="1"/>
          </p:cNvSpPr>
          <p:nvPr/>
        </p:nvSpPr>
        <p:spPr bwMode="auto">
          <a:xfrm>
            <a:off x="2855913" y="5229226"/>
            <a:ext cx="1511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latin typeface="Times New Roman" panose="02020603050405020304" pitchFamily="18" charset="0"/>
              </a:rPr>
              <a:t>Amélioration de la fonction de barrière</a:t>
            </a:r>
          </a:p>
        </p:txBody>
      </p:sp>
      <p:sp>
        <p:nvSpPr>
          <p:cNvPr id="22548" name="Rectangle 20">
            <a:extLst>
              <a:ext uri="{FF2B5EF4-FFF2-40B4-BE49-F238E27FC236}">
                <a16:creationId xmlns:a16="http://schemas.microsoft.com/office/drawing/2014/main" id="{9A909EBA-5AC7-412E-BC42-5BAB6C0A57B2}"/>
              </a:ext>
            </a:extLst>
          </p:cNvPr>
          <p:cNvSpPr>
            <a:spLocks noChangeArrowheads="1"/>
          </p:cNvSpPr>
          <p:nvPr/>
        </p:nvSpPr>
        <p:spPr bwMode="auto">
          <a:xfrm>
            <a:off x="4438650" y="5229226"/>
            <a:ext cx="1728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latin typeface="Times New Roman" panose="02020603050405020304" pitchFamily="18" charset="0"/>
              </a:rPr>
              <a:t>Équilibre la réponse des cellules T-Helpers</a:t>
            </a:r>
          </a:p>
        </p:txBody>
      </p:sp>
      <p:sp>
        <p:nvSpPr>
          <p:cNvPr id="2" name="Espace réservé du numéro de diapositive 1">
            <a:extLst>
              <a:ext uri="{FF2B5EF4-FFF2-40B4-BE49-F238E27FC236}">
                <a16:creationId xmlns:a16="http://schemas.microsoft.com/office/drawing/2014/main" id="{2E2AD2D8-4754-4A02-BD1C-899D79D08A79}"/>
              </a:ext>
            </a:extLst>
          </p:cNvPr>
          <p:cNvSpPr>
            <a:spLocks noGrp="1"/>
          </p:cNvSpPr>
          <p:nvPr>
            <p:ph type="sldNum" sz="quarter" idx="12"/>
          </p:nvPr>
        </p:nvSpPr>
        <p:spPr/>
        <p:txBody>
          <a:bodyPr/>
          <a:lstStyle/>
          <a:p>
            <a:fld id="{A9F93E00-9820-4A13-B013-120E706B7187}" type="slidenum">
              <a:rPr lang="fr-FR" smtClean="0"/>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3D9C3-0094-460C-B6D2-DFC029B27590}"/>
              </a:ext>
            </a:extLst>
          </p:cNvPr>
          <p:cNvSpPr>
            <a:spLocks noGrp="1"/>
          </p:cNvSpPr>
          <p:nvPr>
            <p:ph type="title"/>
          </p:nvPr>
        </p:nvSpPr>
        <p:spPr>
          <a:xfrm>
            <a:off x="868362" y="568325"/>
            <a:ext cx="6568440" cy="965835"/>
          </a:xfrm>
        </p:spPr>
        <p:txBody>
          <a:bodyPr>
            <a:normAutofit/>
          </a:bodyPr>
          <a:lstStyle/>
          <a:p>
            <a:r>
              <a:rPr lang="fr-FR" sz="3600" dirty="0">
                <a:latin typeface="Arial" panose="020B0604020202020204" pitchFamily="34" charset="0"/>
                <a:cs typeface="Arial" panose="020B0604020202020204" pitchFamily="34" charset="0"/>
              </a:rPr>
              <a:t>Nombreux essais cliniques….</a:t>
            </a:r>
          </a:p>
        </p:txBody>
      </p:sp>
      <p:graphicFrame>
        <p:nvGraphicFramePr>
          <p:cNvPr id="4" name="Espace réservé du contenu 3">
            <a:extLst>
              <a:ext uri="{FF2B5EF4-FFF2-40B4-BE49-F238E27FC236}">
                <a16:creationId xmlns:a16="http://schemas.microsoft.com/office/drawing/2014/main" id="{4FEA0EEE-AEBE-4224-8C9B-BBC172FC92B5}"/>
              </a:ext>
            </a:extLst>
          </p:cNvPr>
          <p:cNvGraphicFramePr>
            <a:graphicFrameLocks/>
          </p:cNvGraphicFramePr>
          <p:nvPr>
            <p:extLst>
              <p:ext uri="{D42A27DB-BD31-4B8C-83A1-F6EECF244321}">
                <p14:modId xmlns:p14="http://schemas.microsoft.com/office/powerpoint/2010/main" val="2165337018"/>
              </p:ext>
            </p:extLst>
          </p:nvPr>
        </p:nvGraphicFramePr>
        <p:xfrm>
          <a:off x="868362" y="1668132"/>
          <a:ext cx="10455275" cy="42045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22358">
                  <a:extLst>
                    <a:ext uri="{9D8B030D-6E8A-4147-A177-3AD203B41FA5}">
                      <a16:colId xmlns:a16="http://schemas.microsoft.com/office/drawing/2014/main" val="2398700737"/>
                    </a:ext>
                  </a:extLst>
                </a:gridCol>
                <a:gridCol w="2005279">
                  <a:extLst>
                    <a:ext uri="{9D8B030D-6E8A-4147-A177-3AD203B41FA5}">
                      <a16:colId xmlns:a16="http://schemas.microsoft.com/office/drawing/2014/main" val="1135774813"/>
                    </a:ext>
                  </a:extLst>
                </a:gridCol>
                <a:gridCol w="2693704">
                  <a:extLst>
                    <a:ext uri="{9D8B030D-6E8A-4147-A177-3AD203B41FA5}">
                      <a16:colId xmlns:a16="http://schemas.microsoft.com/office/drawing/2014/main" val="3491026076"/>
                    </a:ext>
                  </a:extLst>
                </a:gridCol>
                <a:gridCol w="2533934">
                  <a:extLst>
                    <a:ext uri="{9D8B030D-6E8A-4147-A177-3AD203B41FA5}">
                      <a16:colId xmlns:a16="http://schemas.microsoft.com/office/drawing/2014/main" val="2632854350"/>
                    </a:ext>
                  </a:extLst>
                </a:gridCol>
              </a:tblGrid>
              <a:tr h="417262">
                <a:tc>
                  <a:txBody>
                    <a:bodyPr/>
                    <a:lstStyle/>
                    <a:p>
                      <a:r>
                        <a:rPr lang="fr-FR" sz="2000" dirty="0"/>
                        <a:t>Méta-analyses</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r>
                        <a:rPr lang="fr-FR" sz="2000" dirty="0"/>
                        <a:t>Probiotiques</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r>
                        <a:rPr lang="fr-FR" sz="2000" dirty="0"/>
                        <a:t>Dosage recommandé</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r>
                        <a:rPr lang="fr-FR" sz="2000" dirty="0"/>
                        <a:t>Niveau d’évidence</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5875079"/>
                  </a:ext>
                </a:extLst>
              </a:tr>
              <a:tr h="1028866">
                <a:tc>
                  <a:txBody>
                    <a:bodyPr/>
                    <a:lstStyle/>
                    <a:p>
                      <a:r>
                        <a:rPr lang="fr-FR" sz="1800" b="1" i="0" kern="1200" dirty="0" err="1">
                          <a:solidFill>
                            <a:srgbClr val="002060"/>
                          </a:solidFill>
                          <a:latin typeface="+mn-lt"/>
                          <a:ea typeface="+mn-ea"/>
                          <a:cs typeface="Arial" panose="020B0604020202020204" pitchFamily="34" charset="0"/>
                        </a:rPr>
                        <a:t>Szajewska</a:t>
                      </a:r>
                      <a:r>
                        <a:rPr lang="fr-FR" sz="1800" b="1" i="0" kern="1200" dirty="0">
                          <a:solidFill>
                            <a:srgbClr val="002060"/>
                          </a:solidFill>
                          <a:latin typeface="+mn-lt"/>
                          <a:ea typeface="+mn-ea"/>
                          <a:cs typeface="Arial" panose="020B0604020202020204" pitchFamily="34" charset="0"/>
                        </a:rPr>
                        <a:t> H, </a:t>
                      </a:r>
                      <a:r>
                        <a:rPr lang="fr-FR" sz="1800" b="1" i="1" kern="1200" dirty="0">
                          <a:solidFill>
                            <a:srgbClr val="002060"/>
                          </a:solidFill>
                          <a:latin typeface="+mn-lt"/>
                          <a:ea typeface="+mn-ea"/>
                          <a:cs typeface="Arial" panose="020B0604020202020204" pitchFamily="34" charset="0"/>
                        </a:rPr>
                        <a:t>et</a:t>
                      </a:r>
                      <a:r>
                        <a:rPr lang="fr-FR" sz="1800" b="1" i="0" kern="1200" dirty="0">
                          <a:solidFill>
                            <a:srgbClr val="002060"/>
                          </a:solidFill>
                          <a:latin typeface="+mn-lt"/>
                          <a:ea typeface="+mn-ea"/>
                          <a:cs typeface="Arial" panose="020B0604020202020204" pitchFamily="34" charset="0"/>
                        </a:rPr>
                        <a:t> </a:t>
                      </a:r>
                      <a:r>
                        <a:rPr lang="fr-FR" sz="1800" b="1" i="1" kern="1200" dirty="0">
                          <a:solidFill>
                            <a:srgbClr val="002060"/>
                          </a:solidFill>
                          <a:latin typeface="+mn-lt"/>
                          <a:ea typeface="+mn-ea"/>
                          <a:cs typeface="Arial" panose="020B0604020202020204" pitchFamily="34" charset="0"/>
                        </a:rPr>
                        <a:t>al</a:t>
                      </a:r>
                      <a:r>
                        <a:rPr lang="fr-FR" sz="1800" b="1" i="0" kern="1200" dirty="0">
                          <a:solidFill>
                            <a:srgbClr val="002060"/>
                          </a:solidFill>
                          <a:latin typeface="+mn-lt"/>
                          <a:ea typeface="+mn-ea"/>
                          <a:cs typeface="Arial" panose="020B0604020202020204" pitchFamily="34" charset="0"/>
                        </a:rPr>
                        <a:t>.</a:t>
                      </a:r>
                    </a:p>
                    <a:p>
                      <a:pPr>
                        <a:spcAft>
                          <a:spcPts val="600"/>
                        </a:spcAft>
                      </a:pPr>
                      <a:r>
                        <a:rPr lang="fr-FR" sz="1800" b="0" i="0" kern="1200" dirty="0">
                          <a:solidFill>
                            <a:srgbClr val="002060"/>
                          </a:solidFill>
                          <a:latin typeface="+mn-lt"/>
                          <a:ea typeface="+mn-ea"/>
                          <a:cs typeface="Arial" panose="020B0604020202020204" pitchFamily="34" charset="0"/>
                        </a:rPr>
                        <a:t>J </a:t>
                      </a:r>
                      <a:r>
                        <a:rPr lang="fr-FR" sz="1800" b="0" i="0" kern="1200" dirty="0" err="1">
                          <a:solidFill>
                            <a:srgbClr val="002060"/>
                          </a:solidFill>
                          <a:latin typeface="+mn-lt"/>
                          <a:ea typeface="+mn-ea"/>
                          <a:cs typeface="Arial" panose="020B0604020202020204" pitchFamily="34" charset="0"/>
                        </a:rPr>
                        <a:t>Pediatr</a:t>
                      </a:r>
                      <a:r>
                        <a:rPr lang="fr-FR" sz="1800" b="0" i="0" kern="1200" dirty="0">
                          <a:solidFill>
                            <a:srgbClr val="002060"/>
                          </a:solidFill>
                          <a:latin typeface="+mn-lt"/>
                          <a:ea typeface="+mn-ea"/>
                          <a:cs typeface="Arial" panose="020B0604020202020204" pitchFamily="34" charset="0"/>
                        </a:rPr>
                        <a:t> </a:t>
                      </a:r>
                      <a:r>
                        <a:rPr lang="fr-FR" sz="1800" b="0" i="0" kern="1200" dirty="0" err="1">
                          <a:solidFill>
                            <a:srgbClr val="002060"/>
                          </a:solidFill>
                          <a:latin typeface="+mn-lt"/>
                          <a:ea typeface="+mn-ea"/>
                          <a:cs typeface="Arial" panose="020B0604020202020204" pitchFamily="34" charset="0"/>
                        </a:rPr>
                        <a:t>Gastr</a:t>
                      </a:r>
                      <a:r>
                        <a:rPr lang="fr-FR" sz="1800" b="0" i="0" kern="1200" dirty="0">
                          <a:solidFill>
                            <a:srgbClr val="002060"/>
                          </a:solidFill>
                          <a:latin typeface="+mn-lt"/>
                          <a:ea typeface="+mn-ea"/>
                          <a:cs typeface="Arial" panose="020B0604020202020204" pitchFamily="34" charset="0"/>
                        </a:rPr>
                        <a:t> </a:t>
                      </a:r>
                      <a:r>
                        <a:rPr lang="fr-FR" sz="1800" b="0" i="0" kern="1200" dirty="0" err="1">
                          <a:solidFill>
                            <a:srgbClr val="002060"/>
                          </a:solidFill>
                          <a:latin typeface="+mn-lt"/>
                          <a:ea typeface="+mn-ea"/>
                          <a:cs typeface="Arial" panose="020B0604020202020204" pitchFamily="34" charset="0"/>
                        </a:rPr>
                        <a:t>Nutr</a:t>
                      </a:r>
                      <a:r>
                        <a:rPr lang="fr-FR" sz="1800" b="0" i="0" kern="1200" dirty="0">
                          <a:solidFill>
                            <a:srgbClr val="002060"/>
                          </a:solidFill>
                          <a:latin typeface="+mn-lt"/>
                          <a:ea typeface="+mn-ea"/>
                          <a:cs typeface="Arial" panose="020B0604020202020204" pitchFamily="34" charset="0"/>
                        </a:rPr>
                        <a:t> 2014</a:t>
                      </a:r>
                    </a:p>
                    <a:p>
                      <a:pPr marL="0" marR="0" indent="0" algn="l" defTabSz="914400" rtl="0" eaLnBrk="1" fontAlgn="auto" latinLnBrk="0" hangingPunct="1">
                        <a:lnSpc>
                          <a:spcPct val="100000"/>
                        </a:lnSpc>
                        <a:spcBef>
                          <a:spcPts val="1200"/>
                        </a:spcBef>
                        <a:spcAft>
                          <a:spcPts val="0"/>
                        </a:spcAft>
                        <a:buClrTx/>
                        <a:buSzTx/>
                        <a:buFontTx/>
                        <a:buNone/>
                        <a:tabLst/>
                        <a:defRPr/>
                      </a:pPr>
                      <a:r>
                        <a:rPr lang="fr-FR" sz="1800" b="1" i="0" kern="1200" dirty="0" err="1">
                          <a:solidFill>
                            <a:srgbClr val="002060"/>
                          </a:solidFill>
                          <a:latin typeface="+mn-lt"/>
                          <a:ea typeface="+mn-ea"/>
                          <a:cs typeface="Arial" panose="020B0604020202020204" pitchFamily="34" charset="0"/>
                        </a:rPr>
                        <a:t>Szajeskwa</a:t>
                      </a:r>
                      <a:r>
                        <a:rPr lang="fr-FR" sz="1800" b="1" i="0" kern="1200" dirty="0">
                          <a:solidFill>
                            <a:srgbClr val="002060"/>
                          </a:solidFill>
                          <a:latin typeface="+mn-lt"/>
                          <a:ea typeface="+mn-ea"/>
                          <a:cs typeface="Arial" panose="020B0604020202020204" pitchFamily="34" charset="0"/>
                        </a:rPr>
                        <a:t> H, </a:t>
                      </a:r>
                      <a:r>
                        <a:rPr lang="fr-FR" sz="1800" b="1" i="1" kern="1200" dirty="0">
                          <a:solidFill>
                            <a:srgbClr val="002060"/>
                          </a:solidFill>
                          <a:latin typeface="+mn-lt"/>
                          <a:ea typeface="+mn-ea"/>
                          <a:cs typeface="Arial" panose="020B0604020202020204" pitchFamily="34" charset="0"/>
                        </a:rPr>
                        <a:t>et</a:t>
                      </a:r>
                      <a:r>
                        <a:rPr lang="fr-FR" sz="1800" b="1" i="0" kern="1200" dirty="0">
                          <a:solidFill>
                            <a:srgbClr val="002060"/>
                          </a:solidFill>
                          <a:latin typeface="+mn-lt"/>
                          <a:ea typeface="+mn-ea"/>
                          <a:cs typeface="Arial" panose="020B0604020202020204" pitchFamily="34" charset="0"/>
                        </a:rPr>
                        <a:t> </a:t>
                      </a:r>
                      <a:r>
                        <a:rPr lang="fr-FR" sz="1800" b="1" i="1" kern="1200" dirty="0">
                          <a:solidFill>
                            <a:srgbClr val="002060"/>
                          </a:solidFill>
                          <a:latin typeface="+mn-lt"/>
                          <a:ea typeface="+mn-ea"/>
                          <a:cs typeface="Arial" panose="020B0604020202020204" pitchFamily="34" charset="0"/>
                        </a:rPr>
                        <a:t>al</a:t>
                      </a:r>
                      <a:r>
                        <a:rPr lang="fr-FR" sz="1800" b="1" i="0" kern="1200" dirty="0">
                          <a:solidFill>
                            <a:srgbClr val="002060"/>
                          </a:solidFill>
                          <a:latin typeface="+mn-lt"/>
                          <a:ea typeface="+mn-ea"/>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rgbClr val="002060"/>
                          </a:solidFill>
                          <a:latin typeface="+mn-lt"/>
                          <a:ea typeface="+mn-ea"/>
                          <a:cs typeface="Arial" panose="020B0604020202020204" pitchFamily="34" charset="0"/>
                        </a:rPr>
                        <a:t>Aliment </a:t>
                      </a:r>
                      <a:r>
                        <a:rPr lang="fr-FR" sz="1800" b="0" i="0" kern="1200" dirty="0" err="1">
                          <a:solidFill>
                            <a:srgbClr val="002060"/>
                          </a:solidFill>
                          <a:latin typeface="+mn-lt"/>
                          <a:ea typeface="+mn-ea"/>
                          <a:cs typeface="Arial" panose="020B0604020202020204" pitchFamily="34" charset="0"/>
                        </a:rPr>
                        <a:t>Pharmacol</a:t>
                      </a:r>
                      <a:r>
                        <a:rPr lang="fr-FR" sz="1800" b="0" i="0" kern="1200" dirty="0">
                          <a:solidFill>
                            <a:srgbClr val="002060"/>
                          </a:solidFill>
                          <a:latin typeface="+mn-lt"/>
                          <a:ea typeface="+mn-ea"/>
                          <a:cs typeface="Arial" panose="020B0604020202020204" pitchFamily="34" charset="0"/>
                        </a:rPr>
                        <a:t> </a:t>
                      </a:r>
                      <a:r>
                        <a:rPr lang="fr-FR" sz="1800" b="0" i="0" kern="1200" dirty="0" err="1">
                          <a:solidFill>
                            <a:srgbClr val="002060"/>
                          </a:solidFill>
                          <a:latin typeface="+mn-lt"/>
                          <a:ea typeface="+mn-ea"/>
                          <a:cs typeface="Arial" panose="020B0604020202020204" pitchFamily="34" charset="0"/>
                        </a:rPr>
                        <a:t>Ther</a:t>
                      </a:r>
                      <a:r>
                        <a:rPr lang="fr-FR" sz="1800" b="0" i="0" kern="1200" dirty="0">
                          <a:solidFill>
                            <a:srgbClr val="002060"/>
                          </a:solidFill>
                          <a:latin typeface="+mn-lt"/>
                          <a:ea typeface="+mn-ea"/>
                          <a:cs typeface="Arial" panose="020B0604020202020204" pitchFamily="34" charset="0"/>
                        </a:rPr>
                        <a:t>. 2013</a:t>
                      </a:r>
                    </a:p>
                  </a:txBody>
                  <a:tcPr anchor="ctr">
                    <a:lnL w="12700" cap="flat" cmpd="sng" algn="ctr">
                      <a:solidFill>
                        <a:schemeClr val="accent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800" dirty="0">
                          <a:latin typeface="+mn-lt"/>
                        </a:rPr>
                        <a:t>LGG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 typeface="Wingdings"/>
                        <a:buNone/>
                      </a:pPr>
                      <a:r>
                        <a:rPr lang="fr-FR" sz="1800" dirty="0"/>
                        <a:t>≥ 10</a:t>
                      </a:r>
                      <a:r>
                        <a:rPr lang="fr-FR" sz="1800" baseline="30000" dirty="0"/>
                        <a:t>10</a:t>
                      </a:r>
                      <a:r>
                        <a:rPr lang="fr-FR" sz="1800" dirty="0"/>
                        <a:t> CFU/j </a:t>
                      </a:r>
                    </a:p>
                    <a:p>
                      <a:pPr marL="0" indent="0">
                        <a:buFont typeface="Wingdings"/>
                        <a:buNone/>
                      </a:pPr>
                      <a:r>
                        <a:rPr lang="fr-FR" sz="1800" dirty="0"/>
                        <a:t>(durée 5 </a:t>
                      </a:r>
                      <a:r>
                        <a:rPr lang="fr-FR" dirty="0"/>
                        <a:t>–</a:t>
                      </a:r>
                      <a:r>
                        <a:rPr lang="fr-FR" sz="1800" dirty="0"/>
                        <a:t> 7 j)</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t-BR" sz="1800" dirty="0">
                          <a:latin typeface="+mn-lt"/>
                        </a:rPr>
                        <a:t>1 </a:t>
                      </a:r>
                    </a:p>
                    <a:p>
                      <a:r>
                        <a:rPr lang="pt-BR" sz="1800" dirty="0">
                          <a:latin typeface="+mn-lt"/>
                        </a:rPr>
                        <a:t>ESPGHAN / ESPID</a:t>
                      </a:r>
                    </a:p>
                  </a:txBody>
                  <a:tcPr anchor="ct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8191284"/>
                  </a:ext>
                </a:extLst>
              </a:tr>
              <a:tr h="720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i="0" kern="1200" dirty="0" err="1">
                          <a:solidFill>
                            <a:srgbClr val="002060"/>
                          </a:solidFill>
                          <a:latin typeface="+mn-lt"/>
                          <a:ea typeface="+mn-ea"/>
                          <a:cs typeface="Arial" panose="020B0604020202020204" pitchFamily="34" charset="0"/>
                        </a:rPr>
                        <a:t>Szajeskwa</a:t>
                      </a:r>
                      <a:r>
                        <a:rPr lang="fr-FR" sz="1800" b="1" i="0" kern="1200" dirty="0">
                          <a:solidFill>
                            <a:srgbClr val="002060"/>
                          </a:solidFill>
                          <a:latin typeface="+mn-lt"/>
                          <a:ea typeface="+mn-ea"/>
                          <a:cs typeface="Arial" panose="020B0604020202020204" pitchFamily="34" charset="0"/>
                        </a:rPr>
                        <a:t> H, </a:t>
                      </a:r>
                      <a:r>
                        <a:rPr lang="fr-FR" sz="1800" b="1" i="1" kern="1200" dirty="0">
                          <a:solidFill>
                            <a:srgbClr val="002060"/>
                          </a:solidFill>
                          <a:latin typeface="+mn-lt"/>
                          <a:ea typeface="+mn-ea"/>
                          <a:cs typeface="Arial" panose="020B0604020202020204" pitchFamily="34" charset="0"/>
                        </a:rPr>
                        <a:t>et</a:t>
                      </a:r>
                      <a:r>
                        <a:rPr lang="fr-FR" sz="1800" b="1" i="0" kern="1200" dirty="0">
                          <a:solidFill>
                            <a:srgbClr val="002060"/>
                          </a:solidFill>
                          <a:latin typeface="+mn-lt"/>
                          <a:ea typeface="+mn-ea"/>
                          <a:cs typeface="Arial" panose="020B0604020202020204" pitchFamily="34" charset="0"/>
                        </a:rPr>
                        <a:t> </a:t>
                      </a:r>
                      <a:r>
                        <a:rPr lang="fr-FR" sz="1800" b="1" i="1" kern="1200" dirty="0">
                          <a:solidFill>
                            <a:srgbClr val="002060"/>
                          </a:solidFill>
                          <a:latin typeface="+mn-lt"/>
                          <a:ea typeface="+mn-ea"/>
                          <a:cs typeface="Arial" panose="020B0604020202020204" pitchFamily="34" charset="0"/>
                        </a:rPr>
                        <a:t>al</a:t>
                      </a:r>
                      <a:r>
                        <a:rPr lang="fr-FR" sz="1800" b="1" i="0" kern="1200" dirty="0">
                          <a:solidFill>
                            <a:srgbClr val="002060"/>
                          </a:solidFill>
                          <a:latin typeface="+mn-lt"/>
                          <a:ea typeface="+mn-ea"/>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rgbClr val="002060"/>
                          </a:solidFill>
                          <a:latin typeface="+mn-lt"/>
                          <a:ea typeface="+mn-ea"/>
                          <a:cs typeface="Arial" panose="020B0604020202020204" pitchFamily="34" charset="0"/>
                        </a:rPr>
                        <a:t>Aliment </a:t>
                      </a:r>
                      <a:r>
                        <a:rPr lang="fr-FR" sz="1800" b="0" i="0" kern="1200" dirty="0" err="1">
                          <a:solidFill>
                            <a:srgbClr val="002060"/>
                          </a:solidFill>
                          <a:latin typeface="+mn-lt"/>
                          <a:ea typeface="+mn-ea"/>
                          <a:cs typeface="Arial" panose="020B0604020202020204" pitchFamily="34" charset="0"/>
                        </a:rPr>
                        <a:t>Pharmacol</a:t>
                      </a:r>
                      <a:r>
                        <a:rPr lang="fr-FR" sz="1800" b="0" i="0" kern="1200" dirty="0">
                          <a:solidFill>
                            <a:srgbClr val="002060"/>
                          </a:solidFill>
                          <a:latin typeface="+mn-lt"/>
                          <a:ea typeface="+mn-ea"/>
                          <a:cs typeface="Arial" panose="020B0604020202020204" pitchFamily="34" charset="0"/>
                        </a:rPr>
                        <a:t> </a:t>
                      </a:r>
                      <a:r>
                        <a:rPr lang="fr-FR" sz="1800" b="0" i="0" kern="1200" dirty="0" err="1">
                          <a:solidFill>
                            <a:srgbClr val="002060"/>
                          </a:solidFill>
                          <a:latin typeface="+mn-lt"/>
                          <a:ea typeface="+mn-ea"/>
                          <a:cs typeface="Arial" panose="020B0604020202020204" pitchFamily="34" charset="0"/>
                        </a:rPr>
                        <a:t>Ther</a:t>
                      </a:r>
                      <a:r>
                        <a:rPr lang="fr-FR" sz="1800" b="0" i="0" kern="1200" dirty="0">
                          <a:solidFill>
                            <a:srgbClr val="002060"/>
                          </a:solidFill>
                          <a:latin typeface="+mn-lt"/>
                          <a:ea typeface="+mn-ea"/>
                          <a:cs typeface="Arial" panose="020B0604020202020204" pitchFamily="34" charset="0"/>
                        </a:rPr>
                        <a:t>. 2009</a:t>
                      </a:r>
                    </a:p>
                    <a:p>
                      <a:pPr marL="0" marR="0" indent="0" algn="l" defTabSz="914400" rtl="0" eaLnBrk="1" fontAlgn="auto" latinLnBrk="0" hangingPunct="1">
                        <a:lnSpc>
                          <a:spcPct val="100000"/>
                        </a:lnSpc>
                        <a:spcBef>
                          <a:spcPts val="1200"/>
                        </a:spcBef>
                        <a:spcAft>
                          <a:spcPts val="0"/>
                        </a:spcAft>
                        <a:buClrTx/>
                        <a:buSzTx/>
                        <a:buFontTx/>
                        <a:buNone/>
                        <a:tabLst/>
                        <a:defRPr/>
                      </a:pPr>
                      <a:r>
                        <a:rPr lang="fr-FR" sz="1800" b="1" i="0" kern="1200" dirty="0" err="1">
                          <a:solidFill>
                            <a:srgbClr val="002060"/>
                          </a:solidFill>
                          <a:latin typeface="+mn-lt"/>
                          <a:ea typeface="+mn-ea"/>
                          <a:cs typeface="Arial" panose="020B0604020202020204" pitchFamily="34" charset="0"/>
                        </a:rPr>
                        <a:t>Urbanska</a:t>
                      </a:r>
                      <a:r>
                        <a:rPr lang="fr-FR" sz="1800" b="1" i="0" kern="1200" dirty="0">
                          <a:solidFill>
                            <a:srgbClr val="002060"/>
                          </a:solidFill>
                          <a:latin typeface="+mn-lt"/>
                          <a:ea typeface="+mn-ea"/>
                          <a:cs typeface="Arial" panose="020B0604020202020204" pitchFamily="34" charset="0"/>
                        </a:rPr>
                        <a:t> M, </a:t>
                      </a:r>
                      <a:r>
                        <a:rPr lang="fr-FR" sz="1800" b="1" i="1" kern="1200" dirty="0">
                          <a:solidFill>
                            <a:srgbClr val="002060"/>
                          </a:solidFill>
                          <a:latin typeface="+mn-lt"/>
                          <a:ea typeface="+mn-ea"/>
                          <a:cs typeface="Arial" panose="020B0604020202020204" pitchFamily="34" charset="0"/>
                        </a:rPr>
                        <a:t>et</a:t>
                      </a:r>
                      <a:r>
                        <a:rPr lang="fr-FR" sz="1800" b="1" i="0" kern="1200" dirty="0">
                          <a:solidFill>
                            <a:srgbClr val="002060"/>
                          </a:solidFill>
                          <a:latin typeface="+mn-lt"/>
                          <a:ea typeface="+mn-ea"/>
                          <a:cs typeface="Arial" panose="020B0604020202020204" pitchFamily="34" charset="0"/>
                        </a:rPr>
                        <a:t> </a:t>
                      </a:r>
                      <a:r>
                        <a:rPr lang="fr-FR" sz="1800" b="1" i="1" kern="1200" dirty="0">
                          <a:solidFill>
                            <a:srgbClr val="002060"/>
                          </a:solidFill>
                          <a:latin typeface="+mn-lt"/>
                          <a:ea typeface="+mn-ea"/>
                          <a:cs typeface="Arial" panose="020B0604020202020204" pitchFamily="34" charset="0"/>
                        </a:rPr>
                        <a:t>al.</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rgbClr val="002060"/>
                          </a:solidFill>
                          <a:latin typeface="+mn-lt"/>
                          <a:ea typeface="+mn-ea"/>
                          <a:cs typeface="Arial" panose="020B0604020202020204" pitchFamily="34" charset="0"/>
                        </a:rPr>
                        <a:t>Aliment </a:t>
                      </a:r>
                      <a:r>
                        <a:rPr lang="fr-FR" sz="1800" b="0" i="0" kern="1200" dirty="0" err="1">
                          <a:solidFill>
                            <a:srgbClr val="002060"/>
                          </a:solidFill>
                          <a:latin typeface="+mn-lt"/>
                          <a:ea typeface="+mn-ea"/>
                          <a:cs typeface="Arial" panose="020B0604020202020204" pitchFamily="34" charset="0"/>
                        </a:rPr>
                        <a:t>Pharmacol</a:t>
                      </a:r>
                      <a:r>
                        <a:rPr lang="fr-FR" sz="1800" b="0" i="0" kern="1200" dirty="0">
                          <a:solidFill>
                            <a:srgbClr val="002060"/>
                          </a:solidFill>
                          <a:latin typeface="+mn-lt"/>
                          <a:ea typeface="+mn-ea"/>
                          <a:cs typeface="Arial" panose="020B0604020202020204" pitchFamily="34" charset="0"/>
                        </a:rPr>
                        <a:t> </a:t>
                      </a:r>
                      <a:r>
                        <a:rPr lang="fr-FR" sz="1800" b="0" i="0" kern="1200" dirty="0" err="1">
                          <a:solidFill>
                            <a:srgbClr val="002060"/>
                          </a:solidFill>
                          <a:latin typeface="+mn-lt"/>
                          <a:ea typeface="+mn-ea"/>
                          <a:cs typeface="Arial" panose="020B0604020202020204" pitchFamily="34" charset="0"/>
                        </a:rPr>
                        <a:t>Ther</a:t>
                      </a:r>
                      <a:r>
                        <a:rPr lang="fr-FR" sz="1800" b="0" i="0" kern="1200" dirty="0">
                          <a:solidFill>
                            <a:srgbClr val="002060"/>
                          </a:solidFill>
                          <a:latin typeface="+mn-lt"/>
                          <a:ea typeface="+mn-ea"/>
                          <a:cs typeface="Arial" panose="020B0604020202020204" pitchFamily="34" charset="0"/>
                        </a:rPr>
                        <a:t>. 2016</a:t>
                      </a:r>
                    </a:p>
                  </a:txBody>
                  <a:tcPr anchor="ct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i="1" dirty="0"/>
                        <a:t>S.</a:t>
                      </a:r>
                      <a:r>
                        <a:rPr lang="fr-FR" i="1" baseline="0" dirty="0"/>
                        <a:t> </a:t>
                      </a:r>
                      <a:r>
                        <a:rPr lang="fr-FR" i="1" baseline="0" dirty="0" err="1"/>
                        <a:t>Boulardii</a:t>
                      </a:r>
                      <a:br>
                        <a:rPr lang="fr-FR" i="1" baseline="0" dirty="0"/>
                      </a:br>
                      <a:r>
                        <a:rPr lang="fr-FR" baseline="0" dirty="0"/>
                        <a:t>CNCM I-745</a:t>
                      </a:r>
                      <a:endParaRPr lang="fr-FR" sz="18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250 – 750 mg/J</a:t>
                      </a:r>
                    </a:p>
                    <a:p>
                      <a:r>
                        <a:rPr lang="fr-FR" sz="1800" dirty="0"/>
                        <a:t>(durée 5 </a:t>
                      </a:r>
                      <a:r>
                        <a:rPr lang="fr-FR" dirty="0"/>
                        <a:t>–</a:t>
                      </a:r>
                      <a:r>
                        <a:rPr lang="fr-FR" sz="1800" dirty="0"/>
                        <a:t> 7 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800" dirty="0">
                        <a:latin typeface="+mn-lt"/>
                      </a:endParaRPr>
                    </a:p>
                  </a:txBody>
                  <a:tcPr anchor="ct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602566"/>
                  </a:ext>
                </a:extLst>
              </a:tr>
              <a:tr h="1028866">
                <a:tc>
                  <a:txBody>
                    <a:bodyPr/>
                    <a:lstStyle/>
                    <a:p>
                      <a:r>
                        <a:rPr lang="nl-NL" sz="1800" b="1" i="0" dirty="0" err="1">
                          <a:solidFill>
                            <a:srgbClr val="002060"/>
                          </a:solidFill>
                          <a:latin typeface="+mn-lt"/>
                          <a:cs typeface="Arial" panose="020B0604020202020204" pitchFamily="34" charset="0"/>
                        </a:rPr>
                        <a:t>Szajeskwa</a:t>
                      </a:r>
                      <a:r>
                        <a:rPr lang="nl-NL" sz="1800" b="1" i="0" dirty="0">
                          <a:solidFill>
                            <a:srgbClr val="002060"/>
                          </a:solidFill>
                          <a:latin typeface="+mn-lt"/>
                          <a:cs typeface="Arial" panose="020B0604020202020204" pitchFamily="34" charset="0"/>
                        </a:rPr>
                        <a:t>, </a:t>
                      </a:r>
                      <a:r>
                        <a:rPr lang="nl-NL" sz="1800" b="1" i="1" dirty="0">
                          <a:solidFill>
                            <a:srgbClr val="002060"/>
                          </a:solidFill>
                          <a:latin typeface="+mn-lt"/>
                          <a:cs typeface="Arial" panose="020B0604020202020204" pitchFamily="34" charset="0"/>
                        </a:rPr>
                        <a:t>et</a:t>
                      </a:r>
                      <a:r>
                        <a:rPr lang="nl-NL" sz="1800" b="1" i="0" dirty="0">
                          <a:solidFill>
                            <a:srgbClr val="002060"/>
                          </a:solidFill>
                          <a:latin typeface="+mn-lt"/>
                          <a:cs typeface="Arial" panose="020B0604020202020204" pitchFamily="34" charset="0"/>
                        </a:rPr>
                        <a:t> </a:t>
                      </a:r>
                      <a:r>
                        <a:rPr lang="nl-NL" sz="1800" b="1" i="1" dirty="0">
                          <a:solidFill>
                            <a:srgbClr val="002060"/>
                          </a:solidFill>
                          <a:latin typeface="+mn-lt"/>
                          <a:cs typeface="Arial" panose="020B0604020202020204" pitchFamily="34" charset="0"/>
                        </a:rPr>
                        <a:t>al</a:t>
                      </a:r>
                      <a:r>
                        <a:rPr lang="nl-NL" sz="1800" b="1" i="0" dirty="0">
                          <a:solidFill>
                            <a:srgbClr val="002060"/>
                          </a:solidFill>
                          <a:latin typeface="+mn-lt"/>
                          <a:cs typeface="Arial" panose="020B0604020202020204" pitchFamily="34" charset="0"/>
                        </a:rPr>
                        <a:t>.</a:t>
                      </a:r>
                    </a:p>
                    <a:p>
                      <a:r>
                        <a:rPr lang="nl-NL" sz="1800" b="0" i="0" dirty="0" err="1">
                          <a:solidFill>
                            <a:srgbClr val="002060"/>
                          </a:solidFill>
                          <a:latin typeface="+mn-lt"/>
                          <a:cs typeface="Arial" panose="020B0604020202020204" pitchFamily="34" charset="0"/>
                        </a:rPr>
                        <a:t>Benef</a:t>
                      </a:r>
                      <a:r>
                        <a:rPr lang="nl-NL" sz="1800" b="0" i="0" dirty="0">
                          <a:solidFill>
                            <a:srgbClr val="002060"/>
                          </a:solidFill>
                          <a:latin typeface="+mn-lt"/>
                          <a:cs typeface="Arial" panose="020B0604020202020204" pitchFamily="34" charset="0"/>
                        </a:rPr>
                        <a:t> </a:t>
                      </a:r>
                      <a:r>
                        <a:rPr lang="nl-NL" sz="1800" b="0" i="0" dirty="0" err="1">
                          <a:solidFill>
                            <a:srgbClr val="002060"/>
                          </a:solidFill>
                          <a:latin typeface="+mn-lt"/>
                          <a:cs typeface="Arial" panose="020B0604020202020204" pitchFamily="34" charset="0"/>
                        </a:rPr>
                        <a:t>Microbes</a:t>
                      </a:r>
                      <a:r>
                        <a:rPr lang="nl-NL" sz="1800" b="0" i="0" dirty="0">
                          <a:solidFill>
                            <a:srgbClr val="002060"/>
                          </a:solidFill>
                          <a:latin typeface="+mn-lt"/>
                          <a:cs typeface="Arial" panose="020B0604020202020204" pitchFamily="34" charset="0"/>
                        </a:rPr>
                        <a:t>. 2014</a:t>
                      </a:r>
                    </a:p>
                  </a:txBody>
                  <a:tcPr anchor="ctr">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i="1" baseline="0" dirty="0"/>
                        <a:t>L. </a:t>
                      </a:r>
                      <a:r>
                        <a:rPr lang="fr-FR" i="1" baseline="0" dirty="0" err="1"/>
                        <a:t>Reuteri</a:t>
                      </a:r>
                      <a:r>
                        <a:rPr lang="fr-FR" i="1" baseline="0" dirty="0"/>
                        <a:t> </a:t>
                      </a:r>
                      <a:br>
                        <a:rPr lang="fr-FR" i="1" baseline="0" dirty="0"/>
                      </a:br>
                      <a:r>
                        <a:rPr lang="fr-FR" baseline="0" dirty="0"/>
                        <a:t>DSM 17938</a:t>
                      </a:r>
                      <a:endParaRPr lang="fr-FR"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dirty="0"/>
                        <a:t>10</a:t>
                      </a:r>
                      <a:r>
                        <a:rPr lang="fr-FR" sz="1800" baseline="30000" dirty="0"/>
                        <a:t>10</a:t>
                      </a:r>
                      <a:r>
                        <a:rPr lang="fr-FR" sz="1800" baseline="0" dirty="0"/>
                        <a:t> à 4 x</a:t>
                      </a:r>
                      <a:r>
                        <a:rPr lang="fr-FR" sz="1800" dirty="0"/>
                        <a:t> 10</a:t>
                      </a:r>
                      <a:r>
                        <a:rPr lang="fr-FR" sz="1800" baseline="30000" dirty="0"/>
                        <a:t>10</a:t>
                      </a:r>
                      <a:r>
                        <a:rPr lang="fr-FR" sz="1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(durée 5 </a:t>
                      </a:r>
                      <a:r>
                        <a:rPr lang="fr-FR" dirty="0"/>
                        <a:t>–</a:t>
                      </a:r>
                      <a:r>
                        <a:rPr lang="fr-FR" sz="1800" dirty="0"/>
                        <a:t> 7 j)</a:t>
                      </a: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BR" sz="1800" dirty="0">
                          <a:latin typeface="+mn-lt"/>
                        </a:rPr>
                        <a:t>2</a:t>
                      </a:r>
                    </a:p>
                    <a:p>
                      <a:r>
                        <a:rPr lang="pt-BR" sz="1800" dirty="0">
                          <a:latin typeface="+mn-lt"/>
                        </a:rPr>
                        <a:t>ESPGHAN / ESPID</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43274"/>
                  </a:ext>
                </a:extLst>
              </a:tr>
            </a:tbl>
          </a:graphicData>
        </a:graphic>
      </p:graphicFrame>
      <p:sp>
        <p:nvSpPr>
          <p:cNvPr id="5" name="Rectangle 4">
            <a:extLst>
              <a:ext uri="{FF2B5EF4-FFF2-40B4-BE49-F238E27FC236}">
                <a16:creationId xmlns:a16="http://schemas.microsoft.com/office/drawing/2014/main" id="{888E96D0-914A-42D9-AC6D-9813A21C33AD}"/>
              </a:ext>
            </a:extLst>
          </p:cNvPr>
          <p:cNvSpPr/>
          <p:nvPr/>
        </p:nvSpPr>
        <p:spPr>
          <a:xfrm>
            <a:off x="8210295" y="6116116"/>
            <a:ext cx="3549370" cy="307777"/>
          </a:xfrm>
          <a:prstGeom prst="rect">
            <a:avLst/>
          </a:prstGeom>
        </p:spPr>
        <p:txBody>
          <a:bodyPr wrap="none">
            <a:spAutoFit/>
          </a:bodyPr>
          <a:lstStyle/>
          <a:p>
            <a:r>
              <a:rPr lang="fr-FR" altLang="fr-FR" sz="1400" i="1" dirty="0">
                <a:latin typeface="Arial" panose="020B0604020202020204" pitchFamily="34" charset="0"/>
                <a:cs typeface="Arial" panose="020B0604020202020204" pitchFamily="34" charset="0"/>
              </a:rPr>
              <a:t>Adapté de WGO </a:t>
            </a:r>
            <a:r>
              <a:rPr lang="fr-FR" altLang="fr-FR" sz="1400" i="1" dirty="0" err="1">
                <a:latin typeface="Arial" panose="020B0604020202020204" pitchFamily="34" charset="0"/>
                <a:cs typeface="Arial" panose="020B0604020202020204" pitchFamily="34" charset="0"/>
              </a:rPr>
              <a:t>Globals</a:t>
            </a:r>
            <a:r>
              <a:rPr lang="fr-FR" altLang="fr-FR" sz="1400" i="1" dirty="0">
                <a:latin typeface="Arial" panose="020B0604020202020204" pitchFamily="34" charset="0"/>
                <a:cs typeface="Arial" panose="020B0604020202020204" pitchFamily="34" charset="0"/>
              </a:rPr>
              <a:t> Guidelines. 2017</a:t>
            </a:r>
          </a:p>
        </p:txBody>
      </p:sp>
      <p:sp>
        <p:nvSpPr>
          <p:cNvPr id="3" name="Espace réservé du numéro de diapositive 2">
            <a:extLst>
              <a:ext uri="{FF2B5EF4-FFF2-40B4-BE49-F238E27FC236}">
                <a16:creationId xmlns:a16="http://schemas.microsoft.com/office/drawing/2014/main" id="{4F23B899-B2F1-450C-A1EF-44E08BB2E2E1}"/>
              </a:ext>
            </a:extLst>
          </p:cNvPr>
          <p:cNvSpPr>
            <a:spLocks noGrp="1"/>
          </p:cNvSpPr>
          <p:nvPr>
            <p:ph type="sldNum" sz="quarter" idx="12"/>
          </p:nvPr>
        </p:nvSpPr>
        <p:spPr/>
        <p:txBody>
          <a:bodyPr/>
          <a:lstStyle/>
          <a:p>
            <a:fld id="{A9F93E00-9820-4A13-B013-120E706B7187}" type="slidenum">
              <a:rPr lang="fr-FR" smtClean="0"/>
              <a:t>23</a:t>
            </a:fld>
            <a:endParaRPr lang="fr-FR"/>
          </a:p>
        </p:txBody>
      </p:sp>
    </p:spTree>
    <p:extLst>
      <p:ext uri="{BB962C8B-B14F-4D97-AF65-F5344CB8AC3E}">
        <p14:creationId xmlns:p14="http://schemas.microsoft.com/office/powerpoint/2010/main" val="149721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7F7FB-C8D8-4D77-A01E-6DCEBA8F93CC}"/>
              </a:ext>
            </a:extLst>
          </p:cNvPr>
          <p:cNvSpPr>
            <a:spLocks noGrp="1"/>
          </p:cNvSpPr>
          <p:nvPr>
            <p:ph type="title"/>
          </p:nvPr>
        </p:nvSpPr>
        <p:spPr>
          <a:xfrm>
            <a:off x="838200" y="365125"/>
            <a:ext cx="8204200" cy="1325563"/>
          </a:xfrm>
        </p:spPr>
        <p:txBody>
          <a:bodyPr>
            <a:normAutofit/>
          </a:bodyPr>
          <a:lstStyle/>
          <a:p>
            <a:r>
              <a:rPr lang="fr-FR" sz="3600" dirty="0">
                <a:latin typeface="Arial" panose="020B0604020202020204" pitchFamily="34" charset="0"/>
                <a:cs typeface="Arial" panose="020B0604020202020204" pitchFamily="34" charset="0"/>
              </a:rPr>
              <a:t>Probiotique: </a:t>
            </a:r>
            <a:r>
              <a:rPr lang="fr-FR" sz="3600" i="1" dirty="0">
                <a:latin typeface="Arial" panose="020B0604020202020204" pitchFamily="34" charset="0"/>
                <a:cs typeface="Arial" panose="020B0604020202020204" pitchFamily="34" charset="0"/>
              </a:rPr>
              <a:t>Saccharomyces </a:t>
            </a:r>
            <a:r>
              <a:rPr lang="fr-FR" sz="3600" i="1" dirty="0" err="1">
                <a:latin typeface="Arial" panose="020B0604020202020204" pitchFamily="34" charset="0"/>
                <a:cs typeface="Arial" panose="020B0604020202020204" pitchFamily="34" charset="0"/>
              </a:rPr>
              <a:t>boulardi</a:t>
            </a:r>
            <a:endParaRPr lang="fr-FR" sz="3600" i="1"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DB715204-7376-4CEA-BB6F-5A4B01060F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2416" y="1784138"/>
            <a:ext cx="8677101" cy="3554936"/>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ZoneTexte 3">
            <a:extLst>
              <a:ext uri="{FF2B5EF4-FFF2-40B4-BE49-F238E27FC236}">
                <a16:creationId xmlns:a16="http://schemas.microsoft.com/office/drawing/2014/main" id="{6FB94033-D768-4FBB-A864-CECBDB668F38}"/>
              </a:ext>
            </a:extLst>
          </p:cNvPr>
          <p:cNvSpPr txBox="1">
            <a:spLocks noChangeArrowheads="1"/>
          </p:cNvSpPr>
          <p:nvPr/>
        </p:nvSpPr>
        <p:spPr bwMode="auto">
          <a:xfrm>
            <a:off x="1562416" y="5339074"/>
            <a:ext cx="8699184" cy="830263"/>
          </a:xfrm>
          <a:prstGeom prst="rect">
            <a:avLst/>
          </a:prstGeom>
          <a:solidFill>
            <a:schemeClr val="accent1">
              <a:lumMod val="75000"/>
            </a:schemeClr>
          </a:solidFill>
          <a:ln w="28575">
            <a:solidFill>
              <a:schemeClr val="tx1"/>
            </a:solid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b="1" u="sng" dirty="0">
                <a:solidFill>
                  <a:schemeClr val="bg1"/>
                </a:solidFill>
                <a:latin typeface="Arial" panose="020B0604020202020204" pitchFamily="34" charset="0"/>
                <a:cs typeface="Arial" panose="020B0604020202020204" pitchFamily="34" charset="0"/>
              </a:rPr>
              <a:t>Durée de la diarrhée</a:t>
            </a:r>
          </a:p>
          <a:p>
            <a:pPr algn="ctr" eaLnBrk="1" hangingPunct="1">
              <a:spcBef>
                <a:spcPct val="0"/>
              </a:spcBef>
              <a:buFontTx/>
              <a:buNone/>
            </a:pPr>
            <a:r>
              <a:rPr lang="fr-FR" altLang="fr-FR" sz="2400" b="1" dirty="0">
                <a:solidFill>
                  <a:schemeClr val="bg1"/>
                </a:solidFill>
                <a:latin typeface="Arial" panose="020B0604020202020204" pitchFamily="34" charset="0"/>
                <a:cs typeface="Arial" panose="020B0604020202020204" pitchFamily="34" charset="0"/>
              </a:rPr>
              <a:t>7 </a:t>
            </a:r>
            <a:r>
              <a:rPr lang="fr-FR" altLang="fr-FR" sz="2400" b="1" dirty="0" err="1">
                <a:solidFill>
                  <a:schemeClr val="bg1"/>
                </a:solidFill>
                <a:latin typeface="Arial" panose="020B0604020202020204" pitchFamily="34" charset="0"/>
                <a:cs typeface="Arial" panose="020B0604020202020204" pitchFamily="34" charset="0"/>
              </a:rPr>
              <a:t>RTCs</a:t>
            </a:r>
            <a:r>
              <a:rPr lang="fr-FR" altLang="fr-FR" sz="2400" b="1" dirty="0">
                <a:solidFill>
                  <a:schemeClr val="bg1"/>
                </a:solidFill>
                <a:latin typeface="Arial" panose="020B0604020202020204" pitchFamily="34" charset="0"/>
                <a:cs typeface="Arial" panose="020B0604020202020204" pitchFamily="34" charset="0"/>
              </a:rPr>
              <a:t>, n = 944, WMD -1j ( -1,6 à -0,5)</a:t>
            </a:r>
          </a:p>
        </p:txBody>
      </p:sp>
      <p:sp>
        <p:nvSpPr>
          <p:cNvPr id="6" name="Rectangle 5">
            <a:extLst>
              <a:ext uri="{FF2B5EF4-FFF2-40B4-BE49-F238E27FC236}">
                <a16:creationId xmlns:a16="http://schemas.microsoft.com/office/drawing/2014/main" id="{941D3D0C-794F-4CFE-A5A0-5E37C759EC86}"/>
              </a:ext>
            </a:extLst>
          </p:cNvPr>
          <p:cNvSpPr/>
          <p:nvPr/>
        </p:nvSpPr>
        <p:spPr>
          <a:xfrm>
            <a:off x="6818441" y="6308209"/>
            <a:ext cx="4153125" cy="307777"/>
          </a:xfrm>
          <a:prstGeom prst="rect">
            <a:avLst/>
          </a:prstGeom>
        </p:spPr>
        <p:txBody>
          <a:bodyPr wrap="none">
            <a:spAutoFit/>
          </a:bodyPr>
          <a:lstStyle/>
          <a:p>
            <a:r>
              <a:rPr lang="fr-FR" sz="1400" dirty="0" err="1">
                <a:latin typeface="Arial" panose="020B0604020202020204" pitchFamily="34" charset="0"/>
                <a:cs typeface="Arial" panose="020B0604020202020204" pitchFamily="34" charset="0"/>
              </a:rPr>
              <a:t>Szajewska</a:t>
            </a:r>
            <a:r>
              <a:rPr lang="fr-FR" sz="1400" dirty="0">
                <a:latin typeface="Arial" panose="020B0604020202020204" pitchFamily="34" charset="0"/>
                <a:cs typeface="Arial" panose="020B0604020202020204" pitchFamily="34" charset="0"/>
              </a:rPr>
              <a:t> H, </a:t>
            </a:r>
            <a:r>
              <a:rPr lang="fr-FR" sz="1400" i="1" dirty="0">
                <a:latin typeface="Arial" panose="020B0604020202020204" pitchFamily="34" charset="0"/>
                <a:cs typeface="Arial" panose="020B0604020202020204" pitchFamily="34" charset="0"/>
              </a:rPr>
              <a:t>et</a:t>
            </a:r>
            <a:r>
              <a:rPr lang="fr-FR"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 Aliment </a:t>
            </a:r>
            <a:r>
              <a:rPr lang="fr-FR" sz="1400" dirty="0" err="1">
                <a:latin typeface="Arial" panose="020B0604020202020204" pitchFamily="34" charset="0"/>
                <a:cs typeface="Arial" panose="020B0604020202020204" pitchFamily="34" charset="0"/>
              </a:rPr>
              <a:t>Pharmacol</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Ther</a:t>
            </a:r>
            <a:r>
              <a:rPr lang="fr-FR" sz="1400" dirty="0">
                <a:latin typeface="Arial" panose="020B0604020202020204" pitchFamily="34" charset="0"/>
                <a:cs typeface="Arial" panose="020B0604020202020204" pitchFamily="34" charset="0"/>
              </a:rPr>
              <a:t>. 2009</a:t>
            </a:r>
          </a:p>
        </p:txBody>
      </p:sp>
      <p:sp>
        <p:nvSpPr>
          <p:cNvPr id="3" name="Espace réservé du numéro de diapositive 2">
            <a:extLst>
              <a:ext uri="{FF2B5EF4-FFF2-40B4-BE49-F238E27FC236}">
                <a16:creationId xmlns:a16="http://schemas.microsoft.com/office/drawing/2014/main" id="{AA769E6A-152F-44B3-B4FC-0A2FD43ED8AC}"/>
              </a:ext>
            </a:extLst>
          </p:cNvPr>
          <p:cNvSpPr>
            <a:spLocks noGrp="1"/>
          </p:cNvSpPr>
          <p:nvPr>
            <p:ph type="sldNum" sz="quarter" idx="12"/>
          </p:nvPr>
        </p:nvSpPr>
        <p:spPr/>
        <p:txBody>
          <a:bodyPr/>
          <a:lstStyle/>
          <a:p>
            <a:fld id="{A9F93E00-9820-4A13-B013-120E706B7187}" type="slidenum">
              <a:rPr lang="fr-FR" smtClean="0"/>
              <a:t>24</a:t>
            </a:fld>
            <a:endParaRPr lang="fr-FR"/>
          </a:p>
        </p:txBody>
      </p:sp>
    </p:spTree>
    <p:extLst>
      <p:ext uri="{BB962C8B-B14F-4D97-AF65-F5344CB8AC3E}">
        <p14:creationId xmlns:p14="http://schemas.microsoft.com/office/powerpoint/2010/main" val="2533416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F28F8-543D-4D24-9879-E557BA3CB429}"/>
              </a:ext>
            </a:extLst>
          </p:cNvPr>
          <p:cNvSpPr>
            <a:spLocks noGrp="1"/>
          </p:cNvSpPr>
          <p:nvPr>
            <p:ph type="title"/>
          </p:nvPr>
        </p:nvSpPr>
        <p:spPr>
          <a:xfrm>
            <a:off x="1290320" y="690245"/>
            <a:ext cx="3896360" cy="915035"/>
          </a:xfrm>
        </p:spPr>
        <p:txBody>
          <a:bodyPr>
            <a:normAutofit/>
          </a:bodyPr>
          <a:lstStyle/>
          <a:p>
            <a:r>
              <a:rPr lang="fr-FR" sz="3600" dirty="0">
                <a:latin typeface="Arial" panose="020B0604020202020204" pitchFamily="34" charset="0"/>
                <a:cs typeface="Arial" panose="020B0604020202020204" pitchFamily="34" charset="0"/>
              </a:rPr>
              <a:t>Lactobacillus GG</a:t>
            </a:r>
          </a:p>
        </p:txBody>
      </p:sp>
      <p:pic>
        <p:nvPicPr>
          <p:cNvPr id="4" name="Picture 2">
            <a:extLst>
              <a:ext uri="{FF2B5EF4-FFF2-40B4-BE49-F238E27FC236}">
                <a16:creationId xmlns:a16="http://schemas.microsoft.com/office/drawing/2014/main" id="{E6CACF70-3013-416B-B1F0-2708AA565D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320" y="1534160"/>
            <a:ext cx="8707120" cy="378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C6E88663-F308-46EC-B965-76A5BB4142E7}"/>
              </a:ext>
            </a:extLst>
          </p:cNvPr>
          <p:cNvSpPr txBox="1">
            <a:spLocks noChangeArrowheads="1"/>
          </p:cNvSpPr>
          <p:nvPr/>
        </p:nvSpPr>
        <p:spPr bwMode="auto">
          <a:xfrm>
            <a:off x="1290320" y="5323840"/>
            <a:ext cx="8707120" cy="830262"/>
          </a:xfrm>
          <a:prstGeom prst="rect">
            <a:avLst/>
          </a:prstGeom>
          <a:solidFill>
            <a:schemeClr val="accent1">
              <a:lumMod val="75000"/>
            </a:schemeClr>
          </a:solid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dirty="0">
                <a:solidFill>
                  <a:schemeClr val="bg1"/>
                </a:solidFill>
                <a:cs typeface="Arial" panose="020B0604020202020204" pitchFamily="34" charset="0"/>
              </a:rPr>
              <a:t>Durée de la diarrhée</a:t>
            </a:r>
          </a:p>
          <a:p>
            <a:pPr algn="ctr" eaLnBrk="1" hangingPunct="1">
              <a:spcBef>
                <a:spcPct val="0"/>
              </a:spcBef>
              <a:buFontTx/>
              <a:buNone/>
            </a:pPr>
            <a:r>
              <a:rPr lang="fr-FR" altLang="fr-FR" sz="2400" b="1" dirty="0">
                <a:solidFill>
                  <a:schemeClr val="bg1"/>
                </a:solidFill>
                <a:cs typeface="Arial" panose="020B0604020202020204" pitchFamily="34" charset="0"/>
              </a:rPr>
              <a:t>11 </a:t>
            </a:r>
            <a:r>
              <a:rPr lang="fr-FR" altLang="fr-FR" sz="2400" b="1" dirty="0" err="1">
                <a:solidFill>
                  <a:schemeClr val="bg1"/>
                </a:solidFill>
                <a:cs typeface="Arial" panose="020B0604020202020204" pitchFamily="34" charset="0"/>
              </a:rPr>
              <a:t>RCTs</a:t>
            </a:r>
            <a:r>
              <a:rPr lang="fr-FR" altLang="fr-FR" sz="2400" b="1" dirty="0">
                <a:solidFill>
                  <a:schemeClr val="bg1"/>
                </a:solidFill>
                <a:cs typeface="Arial" panose="020B0604020202020204" pitchFamily="34" charset="0"/>
              </a:rPr>
              <a:t>, n = 2483, WMD – 1jour ( -1,6 à – 0,4)</a:t>
            </a:r>
          </a:p>
        </p:txBody>
      </p:sp>
      <p:sp>
        <p:nvSpPr>
          <p:cNvPr id="6" name="Rectangle 5">
            <a:extLst>
              <a:ext uri="{FF2B5EF4-FFF2-40B4-BE49-F238E27FC236}">
                <a16:creationId xmlns:a16="http://schemas.microsoft.com/office/drawing/2014/main" id="{8B7200C6-A50D-4F69-8A7D-595D113D63E1}"/>
              </a:ext>
            </a:extLst>
          </p:cNvPr>
          <p:cNvSpPr/>
          <p:nvPr/>
        </p:nvSpPr>
        <p:spPr>
          <a:xfrm>
            <a:off x="7743508" y="6296223"/>
            <a:ext cx="4109908" cy="307777"/>
          </a:xfrm>
          <a:prstGeom prst="rect">
            <a:avLst/>
          </a:prstGeom>
        </p:spPr>
        <p:txBody>
          <a:bodyPr wrap="none">
            <a:spAutoFit/>
          </a:bodyPr>
          <a:lstStyle/>
          <a:p>
            <a:pPr>
              <a:spcBef>
                <a:spcPct val="0"/>
              </a:spcBef>
            </a:pPr>
            <a:r>
              <a:rPr lang="fr-FR" altLang="fr-FR" sz="1400" i="1" dirty="0" err="1">
                <a:latin typeface="Arial" panose="020B0604020202020204" pitchFamily="34" charset="0"/>
                <a:cs typeface="Arial" panose="020B0604020202020204" pitchFamily="34" charset="0"/>
              </a:rPr>
              <a:t>Szajewska</a:t>
            </a:r>
            <a:r>
              <a:rPr lang="fr-FR" altLang="fr-FR" sz="1400" i="1" dirty="0">
                <a:latin typeface="Arial" panose="020B0604020202020204" pitchFamily="34" charset="0"/>
                <a:cs typeface="Arial" panose="020B0604020202020204" pitchFamily="34" charset="0"/>
              </a:rPr>
              <a:t> H et al. Aliment </a:t>
            </a:r>
            <a:r>
              <a:rPr lang="fr-FR" altLang="fr-FR" sz="1400" i="1" dirty="0" err="1">
                <a:latin typeface="Arial" panose="020B0604020202020204" pitchFamily="34" charset="0"/>
                <a:cs typeface="Arial" panose="020B0604020202020204" pitchFamily="34" charset="0"/>
              </a:rPr>
              <a:t>Pharmacol</a:t>
            </a:r>
            <a:r>
              <a:rPr lang="fr-FR" altLang="fr-FR" sz="1400" i="1" dirty="0">
                <a:latin typeface="Arial" panose="020B0604020202020204" pitchFamily="34" charset="0"/>
                <a:cs typeface="Arial" panose="020B0604020202020204" pitchFamily="34" charset="0"/>
              </a:rPr>
              <a:t> </a:t>
            </a:r>
            <a:r>
              <a:rPr lang="fr-FR" altLang="fr-FR" sz="1400" i="1" dirty="0" err="1">
                <a:latin typeface="Arial" panose="020B0604020202020204" pitchFamily="34" charset="0"/>
                <a:cs typeface="Arial" panose="020B0604020202020204" pitchFamily="34" charset="0"/>
              </a:rPr>
              <a:t>Ther</a:t>
            </a:r>
            <a:r>
              <a:rPr lang="fr-FR" altLang="fr-FR" sz="1400" i="1" dirty="0">
                <a:latin typeface="Arial" panose="020B0604020202020204" pitchFamily="34" charset="0"/>
                <a:cs typeface="Arial" panose="020B0604020202020204" pitchFamily="34" charset="0"/>
              </a:rPr>
              <a:t>, 2007</a:t>
            </a:r>
          </a:p>
        </p:txBody>
      </p:sp>
      <p:sp>
        <p:nvSpPr>
          <p:cNvPr id="3" name="Espace réservé du numéro de diapositive 2">
            <a:extLst>
              <a:ext uri="{FF2B5EF4-FFF2-40B4-BE49-F238E27FC236}">
                <a16:creationId xmlns:a16="http://schemas.microsoft.com/office/drawing/2014/main" id="{00581565-3C06-468A-8966-0E28288C7094}"/>
              </a:ext>
            </a:extLst>
          </p:cNvPr>
          <p:cNvSpPr>
            <a:spLocks noGrp="1"/>
          </p:cNvSpPr>
          <p:nvPr>
            <p:ph type="sldNum" sz="quarter" idx="12"/>
          </p:nvPr>
        </p:nvSpPr>
        <p:spPr/>
        <p:txBody>
          <a:bodyPr/>
          <a:lstStyle/>
          <a:p>
            <a:fld id="{A9F93E00-9820-4A13-B013-120E706B7187}" type="slidenum">
              <a:rPr lang="fr-FR" smtClean="0"/>
              <a:t>25</a:t>
            </a:fld>
            <a:endParaRPr lang="fr-FR"/>
          </a:p>
        </p:txBody>
      </p:sp>
    </p:spTree>
    <p:extLst>
      <p:ext uri="{BB962C8B-B14F-4D97-AF65-F5344CB8AC3E}">
        <p14:creationId xmlns:p14="http://schemas.microsoft.com/office/powerpoint/2010/main" val="49668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30E634-1398-4BBC-9E16-6043FB3B9CD0}"/>
              </a:ext>
            </a:extLst>
          </p:cNvPr>
          <p:cNvPicPr>
            <a:picLocks noChangeAspect="1"/>
          </p:cNvPicPr>
          <p:nvPr/>
        </p:nvPicPr>
        <p:blipFill>
          <a:blip r:embed="rId2"/>
          <a:stretch>
            <a:fillRect/>
          </a:stretch>
        </p:blipFill>
        <p:spPr>
          <a:xfrm>
            <a:off x="820292" y="102636"/>
            <a:ext cx="10551415" cy="6186196"/>
          </a:xfrm>
          <a:prstGeom prst="rect">
            <a:avLst/>
          </a:prstGeom>
        </p:spPr>
      </p:pic>
      <p:sp>
        <p:nvSpPr>
          <p:cNvPr id="9" name="ZoneTexte 8">
            <a:extLst>
              <a:ext uri="{FF2B5EF4-FFF2-40B4-BE49-F238E27FC236}">
                <a16:creationId xmlns:a16="http://schemas.microsoft.com/office/drawing/2014/main" id="{B2CEC744-640C-4F7F-9B1D-6CD457D5D5BA}"/>
              </a:ext>
            </a:extLst>
          </p:cNvPr>
          <p:cNvSpPr txBox="1"/>
          <p:nvPr/>
        </p:nvSpPr>
        <p:spPr>
          <a:xfrm>
            <a:off x="5640355" y="2971800"/>
            <a:ext cx="914400" cy="914400"/>
          </a:xfrm>
          <a:prstGeom prst="rect">
            <a:avLst/>
          </a:prstGeom>
          <a:noFill/>
        </p:spPr>
        <p:txBody>
          <a:bodyPr wrap="square" rtlCol="0">
            <a:spAutoFit/>
          </a:bodyPr>
          <a:lstStyle/>
          <a:p>
            <a:endParaRPr lang="fr-FR" dirty="0"/>
          </a:p>
        </p:txBody>
      </p:sp>
      <p:sp>
        <p:nvSpPr>
          <p:cNvPr id="10" name="ZoneTexte 9">
            <a:extLst>
              <a:ext uri="{FF2B5EF4-FFF2-40B4-BE49-F238E27FC236}">
                <a16:creationId xmlns:a16="http://schemas.microsoft.com/office/drawing/2014/main" id="{6ABFDF43-68C2-4BF4-9FDB-25AA697F7EF0}"/>
              </a:ext>
            </a:extLst>
          </p:cNvPr>
          <p:cNvSpPr txBox="1"/>
          <p:nvPr/>
        </p:nvSpPr>
        <p:spPr>
          <a:xfrm>
            <a:off x="7343192" y="6288832"/>
            <a:ext cx="4142792"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Del Piano M, J Clin </a:t>
            </a:r>
            <a:r>
              <a:rPr lang="fr-FR" sz="1400" i="1" dirty="0" err="1">
                <a:latin typeface="Arial" panose="020B0604020202020204" pitchFamily="34" charset="0"/>
                <a:cs typeface="Arial" panose="020B0604020202020204" pitchFamily="34" charset="0"/>
              </a:rPr>
              <a:t>Gastroenterol</a:t>
            </a:r>
            <a:r>
              <a:rPr lang="fr-FR" sz="1400" i="1" dirty="0">
                <a:latin typeface="Arial" panose="020B0604020202020204" pitchFamily="34" charset="0"/>
                <a:cs typeface="Arial" panose="020B0604020202020204" pitchFamily="34" charset="0"/>
              </a:rPr>
              <a:t>, 2016</a:t>
            </a:r>
          </a:p>
        </p:txBody>
      </p:sp>
      <p:sp>
        <p:nvSpPr>
          <p:cNvPr id="11" name="Rectangle 10">
            <a:extLst>
              <a:ext uri="{FF2B5EF4-FFF2-40B4-BE49-F238E27FC236}">
                <a16:creationId xmlns:a16="http://schemas.microsoft.com/office/drawing/2014/main" id="{C8793763-EE74-4CBC-B6E8-1E3D8C1FACC3}"/>
              </a:ext>
            </a:extLst>
          </p:cNvPr>
          <p:cNvSpPr/>
          <p:nvPr/>
        </p:nvSpPr>
        <p:spPr>
          <a:xfrm>
            <a:off x="1586204" y="2528595"/>
            <a:ext cx="9144000" cy="3405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200" dirty="0">
              <a:latin typeface="Arial" panose="020B0604020202020204" pitchFamily="34" charset="0"/>
              <a:cs typeface="Arial" panose="020B0604020202020204" pitchFamily="34" charset="0"/>
            </a:endParaRPr>
          </a:p>
          <a:p>
            <a:r>
              <a:rPr lang="fr-FR" sz="2200" dirty="0">
                <a:latin typeface="Arial" panose="020B0604020202020204" pitchFamily="34" charset="0"/>
                <a:cs typeface="Arial" panose="020B0604020202020204" pitchFamily="34" charset="0"/>
              </a:rPr>
              <a:t>Méthodologie</a:t>
            </a:r>
          </a:p>
          <a:p>
            <a:pPr marL="285750" indent="-285750">
              <a:buFont typeface="Arial" panose="020B0604020202020204" pitchFamily="34" charset="0"/>
              <a:buChar char="•"/>
            </a:pPr>
            <a:r>
              <a:rPr lang="fr-FR" sz="2200" dirty="0">
                <a:latin typeface="Arial" panose="020B0604020202020204" pitchFamily="34" charset="0"/>
                <a:cs typeface="Arial" panose="020B0604020202020204" pitchFamily="34" charset="0"/>
              </a:rPr>
              <a:t>Probiotique: </a:t>
            </a:r>
            <a:r>
              <a:rPr lang="fr-FR" sz="2200" i="1" dirty="0" err="1">
                <a:latin typeface="Arial" panose="020B0604020202020204" pitchFamily="34" charset="0"/>
                <a:cs typeface="Arial" panose="020B0604020202020204" pitchFamily="34" charset="0"/>
              </a:rPr>
              <a:t>Biﬁdobacterium</a:t>
            </a:r>
            <a:r>
              <a:rPr lang="fr-FR" sz="2200" i="1" dirty="0">
                <a:latin typeface="Arial" panose="020B0604020202020204" pitchFamily="34" charset="0"/>
                <a:cs typeface="Arial" panose="020B0604020202020204" pitchFamily="34" charset="0"/>
              </a:rPr>
              <a:t> </a:t>
            </a:r>
            <a:r>
              <a:rPr lang="fr-FR" sz="2200" i="1" dirty="0" err="1">
                <a:latin typeface="Arial" panose="020B0604020202020204" pitchFamily="34" charset="0"/>
                <a:cs typeface="Arial" panose="020B0604020202020204" pitchFamily="34" charset="0"/>
              </a:rPr>
              <a:t>breve</a:t>
            </a:r>
            <a:r>
              <a:rPr lang="fr-FR" sz="2200" i="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BR03 (DSM 16604), </a:t>
            </a:r>
            <a:r>
              <a:rPr lang="fr-FR" sz="2200" i="1" dirty="0">
                <a:latin typeface="Arial" panose="020B0604020202020204" pitchFamily="34" charset="0"/>
                <a:cs typeface="Arial" panose="020B0604020202020204" pitchFamily="34" charset="0"/>
              </a:rPr>
              <a:t>B. </a:t>
            </a:r>
            <a:r>
              <a:rPr lang="fr-FR" sz="2200" i="1" dirty="0" err="1">
                <a:latin typeface="Arial" panose="020B0604020202020204" pitchFamily="34" charset="0"/>
                <a:cs typeface="Arial" panose="020B0604020202020204" pitchFamily="34" charset="0"/>
              </a:rPr>
              <a:t>breve</a:t>
            </a:r>
            <a:r>
              <a:rPr lang="fr-FR" sz="2200" i="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B632 (DSM 24706), and </a:t>
            </a:r>
            <a:r>
              <a:rPr lang="fr-FR" sz="2200" i="1" dirty="0">
                <a:latin typeface="Arial" panose="020B0604020202020204" pitchFamily="34" charset="0"/>
                <a:cs typeface="Arial" panose="020B0604020202020204" pitchFamily="34" charset="0"/>
              </a:rPr>
              <a:t>Lactobacillus </a:t>
            </a:r>
            <a:r>
              <a:rPr lang="fr-FR" sz="2200" i="1" dirty="0" err="1">
                <a:latin typeface="Arial" panose="020B0604020202020204" pitchFamily="34" charset="0"/>
                <a:cs typeface="Arial" panose="020B0604020202020204" pitchFamily="34" charset="0"/>
              </a:rPr>
              <a:t>delbrueckii</a:t>
            </a:r>
            <a:r>
              <a:rPr lang="fr-FR" sz="2200" i="1" dirty="0">
                <a:latin typeface="Arial" panose="020B0604020202020204" pitchFamily="34" charset="0"/>
                <a:cs typeface="Arial" panose="020B0604020202020204" pitchFamily="34" charset="0"/>
              </a:rPr>
              <a:t> </a:t>
            </a:r>
            <a:r>
              <a:rPr lang="fr-FR" sz="2200" i="1" dirty="0" err="1">
                <a:latin typeface="Arial" panose="020B0604020202020204" pitchFamily="34" charset="0"/>
                <a:cs typeface="Arial" panose="020B0604020202020204" pitchFamily="34" charset="0"/>
              </a:rPr>
              <a:t>subsp</a:t>
            </a:r>
            <a:r>
              <a:rPr lang="fr-FR" sz="2200" i="1" dirty="0">
                <a:latin typeface="Arial" panose="020B0604020202020204" pitchFamily="34" charset="0"/>
                <a:cs typeface="Arial" panose="020B0604020202020204" pitchFamily="34" charset="0"/>
              </a:rPr>
              <a:t>. </a:t>
            </a:r>
            <a:r>
              <a:rPr lang="fr-FR" sz="2200" i="1" dirty="0" err="1">
                <a:latin typeface="Arial" panose="020B0604020202020204" pitchFamily="34" charset="0"/>
                <a:cs typeface="Arial" panose="020B0604020202020204" pitchFamily="34" charset="0"/>
              </a:rPr>
              <a:t>delbrueckii</a:t>
            </a:r>
            <a:r>
              <a:rPr lang="fr-FR" sz="2200" i="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LDD01 (DSM 22106). concentration des 3 bactéries10</a:t>
            </a:r>
            <a:r>
              <a:rPr lang="fr-FR" sz="2200" baseline="30000" dirty="0">
                <a:latin typeface="Arial" panose="020B0604020202020204" pitchFamily="34" charset="0"/>
                <a:cs typeface="Arial" panose="020B0604020202020204" pitchFamily="34" charset="0"/>
              </a:rPr>
              <a:t>8</a:t>
            </a:r>
            <a:r>
              <a:rPr lang="fr-FR" sz="2200" dirty="0">
                <a:latin typeface="Arial" panose="020B0604020202020204" pitchFamily="34" charset="0"/>
                <a:cs typeface="Arial" panose="020B0604020202020204" pitchFamily="34" charset="0"/>
              </a:rPr>
              <a:t> (5 gouttes /j).</a:t>
            </a:r>
          </a:p>
          <a:p>
            <a:endParaRPr lang="fr-FR"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200" dirty="0">
                <a:latin typeface="Arial" panose="020B0604020202020204" pitchFamily="34" charset="0"/>
                <a:cs typeface="Arial" panose="020B0604020202020204" pitchFamily="34" charset="0"/>
              </a:rPr>
              <a:t>4000 nouveau-nés (G. contrôle = 2000 et G. traitement = 2000)   </a:t>
            </a:r>
          </a:p>
          <a:p>
            <a:r>
              <a:rPr lang="fr-FR" sz="2200" dirty="0">
                <a:latin typeface="Arial" panose="020B0604020202020204" pitchFamily="34" charset="0"/>
                <a:cs typeface="Arial" panose="020B0604020202020204" pitchFamily="34" charset="0"/>
              </a:rPr>
              <a:t>    Age à l’inclusion: 6 – 21 jours</a:t>
            </a:r>
          </a:p>
          <a:p>
            <a:endParaRPr lang="fr-FR"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200" dirty="0">
                <a:latin typeface="Arial" panose="020B0604020202020204" pitchFamily="34" charset="0"/>
                <a:cs typeface="Arial" panose="020B0604020202020204" pitchFamily="34" charset="0"/>
              </a:rPr>
              <a:t>Suivi 1 an</a:t>
            </a:r>
          </a:p>
          <a:p>
            <a:endParaRPr lang="fr-FR" dirty="0"/>
          </a:p>
        </p:txBody>
      </p:sp>
      <p:sp>
        <p:nvSpPr>
          <p:cNvPr id="2" name="Espace réservé du numéro de diapositive 1">
            <a:extLst>
              <a:ext uri="{FF2B5EF4-FFF2-40B4-BE49-F238E27FC236}">
                <a16:creationId xmlns:a16="http://schemas.microsoft.com/office/drawing/2014/main" id="{72D1C21A-3BA8-431E-9E8A-ACDB5F0A386D}"/>
              </a:ext>
            </a:extLst>
          </p:cNvPr>
          <p:cNvSpPr>
            <a:spLocks noGrp="1"/>
          </p:cNvSpPr>
          <p:nvPr>
            <p:ph type="sldNum" sz="quarter" idx="12"/>
          </p:nvPr>
        </p:nvSpPr>
        <p:spPr/>
        <p:txBody>
          <a:bodyPr/>
          <a:lstStyle/>
          <a:p>
            <a:fld id="{A9F93E00-9820-4A13-B013-120E706B7187}" type="slidenum">
              <a:rPr lang="fr-FR" smtClean="0"/>
              <a:t>26</a:t>
            </a:fld>
            <a:endParaRPr lang="fr-FR"/>
          </a:p>
        </p:txBody>
      </p:sp>
    </p:spTree>
    <p:extLst>
      <p:ext uri="{BB962C8B-B14F-4D97-AF65-F5344CB8AC3E}">
        <p14:creationId xmlns:p14="http://schemas.microsoft.com/office/powerpoint/2010/main" val="8122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DD394BC-3953-4769-8F49-C500A309E0F0}"/>
              </a:ext>
            </a:extLst>
          </p:cNvPr>
          <p:cNvPicPr>
            <a:picLocks noChangeAspect="1"/>
          </p:cNvPicPr>
          <p:nvPr/>
        </p:nvPicPr>
        <p:blipFill>
          <a:blip r:embed="rId2"/>
          <a:stretch>
            <a:fillRect/>
          </a:stretch>
        </p:blipFill>
        <p:spPr>
          <a:xfrm>
            <a:off x="2031260" y="1780349"/>
            <a:ext cx="7403576" cy="5077652"/>
          </a:xfrm>
          <a:prstGeom prst="rect">
            <a:avLst/>
          </a:prstGeom>
        </p:spPr>
      </p:pic>
      <p:pic>
        <p:nvPicPr>
          <p:cNvPr id="9" name="Image 8">
            <a:extLst>
              <a:ext uri="{FF2B5EF4-FFF2-40B4-BE49-F238E27FC236}">
                <a16:creationId xmlns:a16="http://schemas.microsoft.com/office/drawing/2014/main" id="{FDE7247E-5036-4660-96E5-2E539111A480}"/>
              </a:ext>
            </a:extLst>
          </p:cNvPr>
          <p:cNvPicPr>
            <a:picLocks noChangeAspect="1"/>
          </p:cNvPicPr>
          <p:nvPr/>
        </p:nvPicPr>
        <p:blipFill>
          <a:blip r:embed="rId3"/>
          <a:stretch>
            <a:fillRect/>
          </a:stretch>
        </p:blipFill>
        <p:spPr>
          <a:xfrm>
            <a:off x="0" y="252824"/>
            <a:ext cx="12192000" cy="716662"/>
          </a:xfrm>
          <a:prstGeom prst="rect">
            <a:avLst/>
          </a:prstGeom>
        </p:spPr>
      </p:pic>
      <p:pic>
        <p:nvPicPr>
          <p:cNvPr id="10" name="Image 9">
            <a:extLst>
              <a:ext uri="{FF2B5EF4-FFF2-40B4-BE49-F238E27FC236}">
                <a16:creationId xmlns:a16="http://schemas.microsoft.com/office/drawing/2014/main" id="{9C873530-4B98-4BC7-906F-858D5D115318}"/>
              </a:ext>
            </a:extLst>
          </p:cNvPr>
          <p:cNvPicPr>
            <a:picLocks noChangeAspect="1"/>
          </p:cNvPicPr>
          <p:nvPr/>
        </p:nvPicPr>
        <p:blipFill>
          <a:blip r:embed="rId4"/>
          <a:stretch>
            <a:fillRect/>
          </a:stretch>
        </p:blipFill>
        <p:spPr>
          <a:xfrm>
            <a:off x="1266144" y="969486"/>
            <a:ext cx="9267825" cy="335004"/>
          </a:xfrm>
          <a:prstGeom prst="rect">
            <a:avLst/>
          </a:prstGeom>
        </p:spPr>
      </p:pic>
      <p:pic>
        <p:nvPicPr>
          <p:cNvPr id="11" name="Image 10">
            <a:extLst>
              <a:ext uri="{FF2B5EF4-FFF2-40B4-BE49-F238E27FC236}">
                <a16:creationId xmlns:a16="http://schemas.microsoft.com/office/drawing/2014/main" id="{07961B35-1F3B-4189-B986-6E7AF0B6CF3D}"/>
              </a:ext>
            </a:extLst>
          </p:cNvPr>
          <p:cNvPicPr>
            <a:picLocks noChangeAspect="1"/>
          </p:cNvPicPr>
          <p:nvPr/>
        </p:nvPicPr>
        <p:blipFill>
          <a:blip r:embed="rId5"/>
          <a:stretch>
            <a:fillRect/>
          </a:stretch>
        </p:blipFill>
        <p:spPr>
          <a:xfrm>
            <a:off x="0" y="1313819"/>
            <a:ext cx="12126686" cy="457200"/>
          </a:xfrm>
          <a:prstGeom prst="rect">
            <a:avLst/>
          </a:prstGeom>
        </p:spPr>
      </p:pic>
      <p:sp>
        <p:nvSpPr>
          <p:cNvPr id="12" name="ZoneTexte 11">
            <a:extLst>
              <a:ext uri="{FF2B5EF4-FFF2-40B4-BE49-F238E27FC236}">
                <a16:creationId xmlns:a16="http://schemas.microsoft.com/office/drawing/2014/main" id="{4DCAE7B5-2F69-4386-9B73-1B847FE2494F}"/>
              </a:ext>
            </a:extLst>
          </p:cNvPr>
          <p:cNvSpPr txBox="1"/>
          <p:nvPr/>
        </p:nvSpPr>
        <p:spPr>
          <a:xfrm>
            <a:off x="9283960" y="6279635"/>
            <a:ext cx="2276670"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Minto’O</a:t>
            </a:r>
            <a:r>
              <a:rPr lang="fr-FR" sz="1400" i="1" dirty="0">
                <a:latin typeface="Arial" panose="020B0604020202020204" pitchFamily="34" charset="0"/>
                <a:cs typeface="Arial" panose="020B0604020202020204" pitchFamily="34" charset="0"/>
              </a:rPr>
              <a:t> R. S, BMO 2014</a:t>
            </a:r>
          </a:p>
        </p:txBody>
      </p:sp>
      <p:sp>
        <p:nvSpPr>
          <p:cNvPr id="2" name="Espace réservé du numéro de diapositive 1">
            <a:extLst>
              <a:ext uri="{FF2B5EF4-FFF2-40B4-BE49-F238E27FC236}">
                <a16:creationId xmlns:a16="http://schemas.microsoft.com/office/drawing/2014/main" id="{03CD3390-162A-464A-9B46-5D32649B65CF}"/>
              </a:ext>
            </a:extLst>
          </p:cNvPr>
          <p:cNvSpPr>
            <a:spLocks noGrp="1"/>
          </p:cNvSpPr>
          <p:nvPr>
            <p:ph type="sldNum" sz="quarter" idx="12"/>
          </p:nvPr>
        </p:nvSpPr>
        <p:spPr/>
        <p:txBody>
          <a:bodyPr/>
          <a:lstStyle/>
          <a:p>
            <a:fld id="{A9F93E00-9820-4A13-B013-120E706B7187}" type="slidenum">
              <a:rPr lang="fr-FR" smtClean="0"/>
              <a:t>27</a:t>
            </a:fld>
            <a:endParaRPr lang="fr-FR"/>
          </a:p>
        </p:txBody>
      </p:sp>
    </p:spTree>
    <p:extLst>
      <p:ext uri="{BB962C8B-B14F-4D97-AF65-F5344CB8AC3E}">
        <p14:creationId xmlns:p14="http://schemas.microsoft.com/office/powerpoint/2010/main" val="199508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FB2DC6-FA74-49B9-A9B0-A769856C6FF0}"/>
              </a:ext>
            </a:extLst>
          </p:cNvPr>
          <p:cNvSpPr>
            <a:spLocks noGrp="1"/>
          </p:cNvSpPr>
          <p:nvPr>
            <p:ph idx="1"/>
          </p:nvPr>
        </p:nvSpPr>
        <p:spPr>
          <a:xfrm>
            <a:off x="405298" y="3105458"/>
            <a:ext cx="4171367" cy="2074669"/>
          </a:xfrm>
        </p:spPr>
        <p:txBody>
          <a:bodyPr>
            <a:normAutofit fontScale="92500" lnSpcReduction="10000"/>
          </a:bodyPr>
          <a:lstStyle/>
          <a:p>
            <a:r>
              <a:rPr lang="fr-FR" sz="2400" dirty="0">
                <a:latin typeface="Arial" panose="020B0604020202020204" pitchFamily="34" charset="0"/>
                <a:cs typeface="Arial" panose="020B0604020202020204" pitchFamily="34" charset="0"/>
              </a:rPr>
              <a:t>199 enfants &lt;5ans</a:t>
            </a:r>
          </a:p>
          <a:p>
            <a:r>
              <a:rPr lang="fr-FR" sz="2400" dirty="0">
                <a:latin typeface="Arial" panose="020B0604020202020204" pitchFamily="34" charset="0"/>
                <a:cs typeface="Arial" panose="020B0604020202020204" pitchFamily="34" charset="0"/>
              </a:rPr>
              <a:t>Analyse des selles:</a:t>
            </a:r>
          </a:p>
          <a:p>
            <a:pPr marL="0" indent="0">
              <a:buNone/>
            </a:pPr>
            <a:r>
              <a:rPr lang="fr-FR" sz="2400" dirty="0">
                <a:latin typeface="Arial" panose="020B0604020202020204" pitchFamily="34" charset="0"/>
                <a:cs typeface="Arial" panose="020B0604020202020204" pitchFamily="34" charset="0"/>
              </a:rPr>
              <a:t> 	92,1% Rotavirus; </a:t>
            </a:r>
          </a:p>
          <a:p>
            <a:pPr marL="0" indent="0">
              <a:buNone/>
            </a:pPr>
            <a:r>
              <a:rPr lang="fr-FR" sz="2400" dirty="0">
                <a:latin typeface="Arial" panose="020B0604020202020204" pitchFamily="34" charset="0"/>
                <a:cs typeface="Arial" panose="020B0604020202020204" pitchFamily="34" charset="0"/>
              </a:rPr>
              <a:t>	6,5% </a:t>
            </a:r>
            <a:r>
              <a:rPr lang="fr-FR" sz="2400" i="1" dirty="0" err="1">
                <a:latin typeface="Arial" panose="020B0604020202020204" pitchFamily="34" charset="0"/>
                <a:cs typeface="Arial" panose="020B0604020202020204" pitchFamily="34" charset="0"/>
              </a:rPr>
              <a:t>Cryptosporidium</a:t>
            </a:r>
            <a:r>
              <a:rPr lang="fr-FR" sz="2400" i="1" dirty="0">
                <a:latin typeface="Arial" panose="020B0604020202020204" pitchFamily="34" charset="0"/>
                <a:cs typeface="Arial" panose="020B0604020202020204" pitchFamily="34" charset="0"/>
              </a:rPr>
              <a:t> </a:t>
            </a:r>
            <a:endParaRPr lang="fr-FR" sz="900" i="1" dirty="0">
              <a:latin typeface="Arial" panose="020B0604020202020204" pitchFamily="34" charset="0"/>
              <a:cs typeface="Arial" panose="020B0604020202020204" pitchFamily="34" charset="0"/>
            </a:endParaRPr>
          </a:p>
          <a:p>
            <a:pPr marL="0" indent="0">
              <a:buNone/>
            </a:pPr>
            <a:r>
              <a:rPr lang="fr-FR" sz="2400" dirty="0">
                <a:latin typeface="Arial" panose="020B0604020202020204" pitchFamily="34" charset="0"/>
                <a:cs typeface="Arial" panose="020B0604020202020204" pitchFamily="34" charset="0"/>
              </a:rPr>
              <a:t>	Bactériologie: NA</a:t>
            </a:r>
          </a:p>
          <a:p>
            <a:pPr marL="0" indent="0">
              <a:buNone/>
            </a:pPr>
            <a:endParaRPr lang="fr-FR" sz="24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0217A44-50FB-4356-89E0-021A79F5C5BF}"/>
              </a:ext>
            </a:extLst>
          </p:cNvPr>
          <p:cNvPicPr>
            <a:picLocks noChangeAspect="1"/>
          </p:cNvPicPr>
          <p:nvPr/>
        </p:nvPicPr>
        <p:blipFill>
          <a:blip r:embed="rId2"/>
          <a:stretch>
            <a:fillRect/>
          </a:stretch>
        </p:blipFill>
        <p:spPr>
          <a:xfrm>
            <a:off x="112162" y="142713"/>
            <a:ext cx="7677150" cy="1947345"/>
          </a:xfrm>
          <a:prstGeom prst="rect">
            <a:avLst/>
          </a:prstGeom>
        </p:spPr>
      </p:pic>
      <p:pic>
        <p:nvPicPr>
          <p:cNvPr id="6" name="Image 5">
            <a:extLst>
              <a:ext uri="{FF2B5EF4-FFF2-40B4-BE49-F238E27FC236}">
                <a16:creationId xmlns:a16="http://schemas.microsoft.com/office/drawing/2014/main" id="{83BC8634-4C3F-4CF0-94B9-79A3B88E4634}"/>
              </a:ext>
            </a:extLst>
          </p:cNvPr>
          <p:cNvPicPr>
            <a:picLocks noChangeAspect="1"/>
          </p:cNvPicPr>
          <p:nvPr/>
        </p:nvPicPr>
        <p:blipFill>
          <a:blip r:embed="rId3"/>
          <a:stretch>
            <a:fillRect/>
          </a:stretch>
        </p:blipFill>
        <p:spPr>
          <a:xfrm>
            <a:off x="4711959" y="1836365"/>
            <a:ext cx="6515100" cy="4819650"/>
          </a:xfrm>
          <a:prstGeom prst="rect">
            <a:avLst/>
          </a:prstGeom>
        </p:spPr>
      </p:pic>
      <p:sp>
        <p:nvSpPr>
          <p:cNvPr id="7" name="ZoneTexte 6">
            <a:extLst>
              <a:ext uri="{FF2B5EF4-FFF2-40B4-BE49-F238E27FC236}">
                <a16:creationId xmlns:a16="http://schemas.microsoft.com/office/drawing/2014/main" id="{B8118683-C994-4154-AD00-64AC7DC06B78}"/>
              </a:ext>
            </a:extLst>
          </p:cNvPr>
          <p:cNvSpPr txBox="1"/>
          <p:nvPr/>
        </p:nvSpPr>
        <p:spPr>
          <a:xfrm>
            <a:off x="270006" y="6195527"/>
            <a:ext cx="4441953"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Efunshile</a:t>
            </a:r>
            <a:r>
              <a:rPr lang="fr-FR" sz="1400" i="1" dirty="0">
                <a:latin typeface="Arial" panose="020B0604020202020204" pitchFamily="34" charset="0"/>
                <a:cs typeface="Arial" panose="020B0604020202020204" pitchFamily="34" charset="0"/>
              </a:rPr>
              <a:t> et al BMC </a:t>
            </a:r>
            <a:r>
              <a:rPr lang="fr-FR" sz="1400" i="1" dirty="0" err="1">
                <a:latin typeface="Arial" panose="020B0604020202020204" pitchFamily="34" charset="0"/>
                <a:cs typeface="Arial" panose="020B0604020202020204" pitchFamily="34" charset="0"/>
              </a:rPr>
              <a:t>Infectious</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Diseases</a:t>
            </a:r>
            <a:r>
              <a:rPr lang="fr-FR" sz="1400" i="1" dirty="0">
                <a:latin typeface="Arial" panose="020B0604020202020204" pitchFamily="34" charset="0"/>
                <a:cs typeface="Arial" panose="020B0604020202020204" pitchFamily="34" charset="0"/>
              </a:rPr>
              <a:t>, 2019</a:t>
            </a:r>
          </a:p>
        </p:txBody>
      </p:sp>
      <p:cxnSp>
        <p:nvCxnSpPr>
          <p:cNvPr id="9" name="Connecteur droit 8">
            <a:extLst>
              <a:ext uri="{FF2B5EF4-FFF2-40B4-BE49-F238E27FC236}">
                <a16:creationId xmlns:a16="http://schemas.microsoft.com/office/drawing/2014/main" id="{D84D04CB-4DA8-4DE1-A226-367056A77FCD}"/>
              </a:ext>
            </a:extLst>
          </p:cNvPr>
          <p:cNvCxnSpPr>
            <a:cxnSpLocks/>
          </p:cNvCxnSpPr>
          <p:nvPr/>
        </p:nvCxnSpPr>
        <p:spPr>
          <a:xfrm>
            <a:off x="5025700" y="5402424"/>
            <a:ext cx="58876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a:extLst>
              <a:ext uri="{FF2B5EF4-FFF2-40B4-BE49-F238E27FC236}">
                <a16:creationId xmlns:a16="http://schemas.microsoft.com/office/drawing/2014/main" id="{240DB7C1-68A1-47A4-854B-75784F0575B8}"/>
              </a:ext>
            </a:extLst>
          </p:cNvPr>
          <p:cNvSpPr>
            <a:spLocks noGrp="1"/>
          </p:cNvSpPr>
          <p:nvPr>
            <p:ph type="sldNum" sz="quarter" idx="12"/>
          </p:nvPr>
        </p:nvSpPr>
        <p:spPr/>
        <p:txBody>
          <a:bodyPr/>
          <a:lstStyle/>
          <a:p>
            <a:fld id="{A9F93E00-9820-4A13-B013-120E706B7187}" type="slidenum">
              <a:rPr lang="fr-FR" smtClean="0"/>
              <a:t>28</a:t>
            </a:fld>
            <a:endParaRPr lang="fr-FR"/>
          </a:p>
        </p:txBody>
      </p:sp>
    </p:spTree>
    <p:extLst>
      <p:ext uri="{BB962C8B-B14F-4D97-AF65-F5344CB8AC3E}">
        <p14:creationId xmlns:p14="http://schemas.microsoft.com/office/powerpoint/2010/main" val="5316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7BA398-460B-4E55-85E6-7BFE0685C550}"/>
              </a:ext>
            </a:extLst>
          </p:cNvPr>
          <p:cNvPicPr>
            <a:picLocks noChangeAspect="1"/>
          </p:cNvPicPr>
          <p:nvPr/>
        </p:nvPicPr>
        <p:blipFill>
          <a:blip r:embed="rId2"/>
          <a:stretch>
            <a:fillRect/>
          </a:stretch>
        </p:blipFill>
        <p:spPr>
          <a:xfrm>
            <a:off x="197595" y="4007498"/>
            <a:ext cx="11572875" cy="2194735"/>
          </a:xfrm>
          <a:prstGeom prst="rect">
            <a:avLst/>
          </a:prstGeom>
        </p:spPr>
      </p:pic>
      <p:pic>
        <p:nvPicPr>
          <p:cNvPr id="7" name="Image 6">
            <a:extLst>
              <a:ext uri="{FF2B5EF4-FFF2-40B4-BE49-F238E27FC236}">
                <a16:creationId xmlns:a16="http://schemas.microsoft.com/office/drawing/2014/main" id="{01B0DD4D-E068-4E38-B22C-426B842FC6A0}"/>
              </a:ext>
            </a:extLst>
          </p:cNvPr>
          <p:cNvPicPr>
            <a:picLocks noChangeAspect="1"/>
          </p:cNvPicPr>
          <p:nvPr/>
        </p:nvPicPr>
        <p:blipFill>
          <a:blip r:embed="rId3"/>
          <a:stretch>
            <a:fillRect/>
          </a:stretch>
        </p:blipFill>
        <p:spPr>
          <a:xfrm>
            <a:off x="328225" y="0"/>
            <a:ext cx="10848975" cy="3457575"/>
          </a:xfrm>
          <a:prstGeom prst="rect">
            <a:avLst/>
          </a:prstGeom>
        </p:spPr>
      </p:pic>
      <p:sp>
        <p:nvSpPr>
          <p:cNvPr id="9" name="ZoneTexte 8">
            <a:extLst>
              <a:ext uri="{FF2B5EF4-FFF2-40B4-BE49-F238E27FC236}">
                <a16:creationId xmlns:a16="http://schemas.microsoft.com/office/drawing/2014/main" id="{285EC096-B9FC-4880-A264-076247B82FC6}"/>
              </a:ext>
            </a:extLst>
          </p:cNvPr>
          <p:cNvSpPr txBox="1"/>
          <p:nvPr/>
        </p:nvSpPr>
        <p:spPr>
          <a:xfrm>
            <a:off x="8834437" y="3380631"/>
            <a:ext cx="3159967"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Kang G et al,  </a:t>
            </a:r>
            <a:r>
              <a:rPr lang="fr-FR" sz="1400" i="1" dirty="0" err="1">
                <a:latin typeface="Arial" panose="020B0604020202020204" pitchFamily="34" charset="0"/>
                <a:cs typeface="Arial" panose="020B0604020202020204" pitchFamily="34" charset="0"/>
              </a:rPr>
              <a:t>Indian</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Pediatrics</a:t>
            </a:r>
            <a:r>
              <a:rPr lang="fr-FR" sz="1400" i="1" dirty="0">
                <a:latin typeface="Arial" panose="020B0604020202020204" pitchFamily="34" charset="0"/>
                <a:cs typeface="Arial" panose="020B0604020202020204" pitchFamily="34" charset="0"/>
              </a:rPr>
              <a:t> 2016 </a:t>
            </a:r>
          </a:p>
        </p:txBody>
      </p:sp>
      <p:sp>
        <p:nvSpPr>
          <p:cNvPr id="11" name="ZoneTexte 10">
            <a:extLst>
              <a:ext uri="{FF2B5EF4-FFF2-40B4-BE49-F238E27FC236}">
                <a16:creationId xmlns:a16="http://schemas.microsoft.com/office/drawing/2014/main" id="{42EE3174-C39B-4040-BB04-4D54ED1E3E1D}"/>
              </a:ext>
            </a:extLst>
          </p:cNvPr>
          <p:cNvSpPr txBox="1"/>
          <p:nvPr/>
        </p:nvSpPr>
        <p:spPr>
          <a:xfrm>
            <a:off x="8834438" y="6048344"/>
            <a:ext cx="3159967"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Ebelin</a:t>
            </a:r>
            <a:r>
              <a:rPr lang="fr-FR" sz="1400" i="1" dirty="0">
                <a:latin typeface="Arial" panose="020B0604020202020204" pitchFamily="34" charset="0"/>
                <a:cs typeface="Arial" panose="020B0604020202020204" pitchFamily="34" charset="0"/>
              </a:rPr>
              <a:t>  M et al  BMC </a:t>
            </a:r>
            <a:r>
              <a:rPr lang="fr-FR" sz="1400" i="1" dirty="0" err="1">
                <a:latin typeface="Arial" panose="020B0604020202020204" pitchFamily="34" charset="0"/>
                <a:cs typeface="Arial" panose="020B0604020202020204" pitchFamily="34" charset="0"/>
              </a:rPr>
              <a:t>Pediatrics</a:t>
            </a:r>
            <a:r>
              <a:rPr lang="fr-FR" sz="1400" i="1" dirty="0">
                <a:latin typeface="Arial" panose="020B0604020202020204" pitchFamily="34" charset="0"/>
                <a:cs typeface="Arial" panose="020B0604020202020204" pitchFamily="34" charset="0"/>
              </a:rPr>
              <a:t> 2018</a:t>
            </a:r>
          </a:p>
        </p:txBody>
      </p:sp>
      <p:sp>
        <p:nvSpPr>
          <p:cNvPr id="2" name="Espace réservé du numéro de diapositive 1">
            <a:extLst>
              <a:ext uri="{FF2B5EF4-FFF2-40B4-BE49-F238E27FC236}">
                <a16:creationId xmlns:a16="http://schemas.microsoft.com/office/drawing/2014/main" id="{D226B451-9221-45DD-AFDA-C9A15BD01758}"/>
              </a:ext>
            </a:extLst>
          </p:cNvPr>
          <p:cNvSpPr>
            <a:spLocks noGrp="1"/>
          </p:cNvSpPr>
          <p:nvPr>
            <p:ph type="sldNum" sz="quarter" idx="12"/>
          </p:nvPr>
        </p:nvSpPr>
        <p:spPr/>
        <p:txBody>
          <a:bodyPr/>
          <a:lstStyle/>
          <a:p>
            <a:fld id="{A9F93E00-9820-4A13-B013-120E706B7187}" type="slidenum">
              <a:rPr lang="fr-FR" smtClean="0"/>
              <a:t>29</a:t>
            </a:fld>
            <a:endParaRPr lang="fr-FR"/>
          </a:p>
        </p:txBody>
      </p:sp>
    </p:spTree>
    <p:extLst>
      <p:ext uri="{BB962C8B-B14F-4D97-AF65-F5344CB8AC3E}">
        <p14:creationId xmlns:p14="http://schemas.microsoft.com/office/powerpoint/2010/main" val="243980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64D01-E6CA-4793-BD73-A363B6118CB6}"/>
              </a:ext>
            </a:extLst>
          </p:cNvPr>
          <p:cNvSpPr>
            <a:spLocks noGrp="1"/>
          </p:cNvSpPr>
          <p:nvPr>
            <p:ph type="title"/>
          </p:nvPr>
        </p:nvSpPr>
        <p:spPr>
          <a:xfrm>
            <a:off x="648929" y="629266"/>
            <a:ext cx="5127031" cy="1676603"/>
          </a:xfrm>
        </p:spPr>
        <p:txBody>
          <a:bodyPr>
            <a:normAutofit/>
          </a:bodyPr>
          <a:lstStyle/>
          <a:p>
            <a:r>
              <a:rPr lang="fr-FR">
                <a:latin typeface="Arial" panose="020B0604020202020204" pitchFamily="34" charset="0"/>
                <a:cs typeface="Arial" panose="020B0604020202020204" pitchFamily="34" charset="0"/>
              </a:rPr>
              <a:t>Introduction</a:t>
            </a:r>
          </a:p>
        </p:txBody>
      </p:sp>
      <p:sp>
        <p:nvSpPr>
          <p:cNvPr id="4" name="Rectangle 3">
            <a:extLst>
              <a:ext uri="{FF2B5EF4-FFF2-40B4-BE49-F238E27FC236}">
                <a16:creationId xmlns:a16="http://schemas.microsoft.com/office/drawing/2014/main" id="{A09BC7A9-4094-414E-853A-EE006F0303AF}"/>
              </a:ext>
            </a:extLst>
          </p:cNvPr>
          <p:cNvSpPr>
            <a:spLocks noGrp="1" noChangeArrowheads="1"/>
          </p:cNvSpPr>
          <p:nvPr>
            <p:ph idx="1"/>
          </p:nvPr>
        </p:nvSpPr>
        <p:spPr>
          <a:xfrm>
            <a:off x="553680" y="2052735"/>
            <a:ext cx="6649553" cy="3517641"/>
          </a:xfrm>
        </p:spPr>
        <p:txBody>
          <a:bodyPr>
            <a:normAutofit/>
          </a:bodyPr>
          <a:lstStyle/>
          <a:p>
            <a:endParaRPr lang="fr-FR" altLang="fr-FR" baseline="16000" dirty="0">
              <a:latin typeface="Arial" panose="020B0604020202020204" pitchFamily="34" charset="0"/>
              <a:cs typeface="Arial" panose="020B0604020202020204" pitchFamily="34" charset="0"/>
            </a:endParaRPr>
          </a:p>
          <a:p>
            <a:r>
              <a:rPr lang="fr-FR" altLang="fr-FR" baseline="16000" dirty="0">
                <a:latin typeface="Arial" panose="020B0604020202020204" pitchFamily="34" charset="0"/>
                <a:cs typeface="Arial" panose="020B0604020202020204" pitchFamily="34" charset="0"/>
              </a:rPr>
              <a:t>Un enfant sur 8 en Afrique sub-Saharienne meure avant l’âge de 5 ans de maladies évitables ou facile à traiter. </a:t>
            </a:r>
          </a:p>
          <a:p>
            <a:pPr marL="0" indent="0">
              <a:buNone/>
            </a:pPr>
            <a:endParaRPr lang="fr-FR" altLang="fr-FR" sz="800" baseline="16000" dirty="0">
              <a:latin typeface="Arial" panose="020B0604020202020204" pitchFamily="34" charset="0"/>
              <a:cs typeface="Arial" panose="020B0604020202020204" pitchFamily="34" charset="0"/>
            </a:endParaRPr>
          </a:p>
          <a:p>
            <a:r>
              <a:rPr lang="fr-FR" altLang="fr-FR" baseline="16000" dirty="0">
                <a:latin typeface="Arial" panose="020B0604020202020204" pitchFamily="34" charset="0"/>
                <a:cs typeface="Arial" panose="020B0604020202020204" pitchFamily="34" charset="0"/>
              </a:rPr>
              <a:t>Le taux de mortalité des moins de 5 ans en Afrique demeure la plus élevée du monde (119 pour 1000 naissances vivantes)</a:t>
            </a:r>
          </a:p>
          <a:p>
            <a:pPr marL="0" indent="0">
              <a:buNone/>
            </a:pPr>
            <a:endParaRPr lang="fr-FR" altLang="fr-FR" sz="800" baseline="16000" dirty="0">
              <a:latin typeface="Arial" panose="020B0604020202020204" pitchFamily="34" charset="0"/>
              <a:cs typeface="Arial" panose="020B0604020202020204" pitchFamily="34" charset="0"/>
            </a:endParaRPr>
          </a:p>
          <a:p>
            <a:r>
              <a:rPr lang="fr-FR" altLang="fr-FR" baseline="16000" dirty="0">
                <a:latin typeface="Arial" panose="020B0604020202020204" pitchFamily="34" charset="0"/>
                <a:cs typeface="Arial" panose="020B0604020202020204" pitchFamily="34" charset="0"/>
              </a:rPr>
              <a:t>Des progrès ont été effectués en matière de réduction de mortalité infanto-juvénile (1.2% entre 1990 et 2000 à 2,4% entre 2000 et 2010) </a:t>
            </a:r>
          </a:p>
        </p:txBody>
      </p:sp>
      <p:pic>
        <p:nvPicPr>
          <p:cNvPr id="9" name="Image 8">
            <a:extLst>
              <a:ext uri="{FF2B5EF4-FFF2-40B4-BE49-F238E27FC236}">
                <a16:creationId xmlns:a16="http://schemas.microsoft.com/office/drawing/2014/main" id="{01513C82-1005-4407-9AD2-2AA874F6E933}"/>
              </a:ext>
            </a:extLst>
          </p:cNvPr>
          <p:cNvPicPr>
            <a:picLocks noChangeAspect="1"/>
          </p:cNvPicPr>
          <p:nvPr/>
        </p:nvPicPr>
        <p:blipFill>
          <a:blip r:embed="rId2"/>
          <a:stretch>
            <a:fillRect/>
          </a:stretch>
        </p:blipFill>
        <p:spPr>
          <a:xfrm>
            <a:off x="7371658" y="6227953"/>
            <a:ext cx="1134620" cy="294161"/>
          </a:xfrm>
          <a:prstGeom prst="rect">
            <a:avLst/>
          </a:prstGeom>
        </p:spPr>
      </p:pic>
      <p:pic>
        <p:nvPicPr>
          <p:cNvPr id="10" name="Image 9">
            <a:extLst>
              <a:ext uri="{FF2B5EF4-FFF2-40B4-BE49-F238E27FC236}">
                <a16:creationId xmlns:a16="http://schemas.microsoft.com/office/drawing/2014/main" id="{5716BC03-8AA8-4121-81AE-3DA853C7BA26}"/>
              </a:ext>
            </a:extLst>
          </p:cNvPr>
          <p:cNvPicPr>
            <a:picLocks noChangeAspect="1"/>
          </p:cNvPicPr>
          <p:nvPr/>
        </p:nvPicPr>
        <p:blipFill>
          <a:blip r:embed="rId3"/>
          <a:stretch>
            <a:fillRect/>
          </a:stretch>
        </p:blipFill>
        <p:spPr>
          <a:xfrm>
            <a:off x="11002214" y="6175091"/>
            <a:ext cx="1189786" cy="399887"/>
          </a:xfrm>
          <a:prstGeom prst="rect">
            <a:avLst/>
          </a:prstGeom>
        </p:spPr>
      </p:pic>
      <p:pic>
        <p:nvPicPr>
          <p:cNvPr id="3" name="Image 2">
            <a:extLst>
              <a:ext uri="{FF2B5EF4-FFF2-40B4-BE49-F238E27FC236}">
                <a16:creationId xmlns:a16="http://schemas.microsoft.com/office/drawing/2014/main" id="{2B202C3E-3E68-497D-B5F1-6321055E7C80}"/>
              </a:ext>
            </a:extLst>
          </p:cNvPr>
          <p:cNvPicPr>
            <a:picLocks noChangeAspect="1"/>
          </p:cNvPicPr>
          <p:nvPr/>
        </p:nvPicPr>
        <p:blipFill>
          <a:blip r:embed="rId4"/>
          <a:stretch>
            <a:fillRect/>
          </a:stretch>
        </p:blipFill>
        <p:spPr>
          <a:xfrm>
            <a:off x="7371658" y="0"/>
            <a:ext cx="4820342" cy="6106624"/>
          </a:xfrm>
          <a:prstGeom prst="rect">
            <a:avLst/>
          </a:prstGeom>
        </p:spPr>
      </p:pic>
      <p:sp>
        <p:nvSpPr>
          <p:cNvPr id="5" name="Espace réservé du numéro de diapositive 4">
            <a:extLst>
              <a:ext uri="{FF2B5EF4-FFF2-40B4-BE49-F238E27FC236}">
                <a16:creationId xmlns:a16="http://schemas.microsoft.com/office/drawing/2014/main" id="{8D9E3A2D-1F0C-4C5F-9B68-EE56666AC74F}"/>
              </a:ext>
            </a:extLst>
          </p:cNvPr>
          <p:cNvSpPr>
            <a:spLocks noGrp="1"/>
          </p:cNvSpPr>
          <p:nvPr>
            <p:ph type="sldNum" sz="quarter" idx="12"/>
          </p:nvPr>
        </p:nvSpPr>
        <p:spPr/>
        <p:txBody>
          <a:bodyPr/>
          <a:lstStyle/>
          <a:p>
            <a:fld id="{A9F93E00-9820-4A13-B013-120E706B7187}" type="slidenum">
              <a:rPr lang="fr-FR" smtClean="0"/>
              <a:t>3</a:t>
            </a:fld>
            <a:endParaRPr lang="fr-FR"/>
          </a:p>
        </p:txBody>
      </p:sp>
    </p:spTree>
    <p:extLst>
      <p:ext uri="{BB962C8B-B14F-4D97-AF65-F5344CB8AC3E}">
        <p14:creationId xmlns:p14="http://schemas.microsoft.com/office/powerpoint/2010/main" val="208745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DC35573-3144-4B60-B95F-026A3DE6187A}"/>
              </a:ext>
            </a:extLst>
          </p:cNvPr>
          <p:cNvPicPr>
            <a:picLocks noChangeAspect="1"/>
          </p:cNvPicPr>
          <p:nvPr/>
        </p:nvPicPr>
        <p:blipFill>
          <a:blip r:embed="rId3"/>
          <a:stretch>
            <a:fillRect/>
          </a:stretch>
        </p:blipFill>
        <p:spPr>
          <a:xfrm>
            <a:off x="0" y="83976"/>
            <a:ext cx="4776716" cy="6858000"/>
          </a:xfrm>
          <a:prstGeom prst="rect">
            <a:avLst/>
          </a:prstGeom>
        </p:spPr>
      </p:pic>
      <p:pic>
        <p:nvPicPr>
          <p:cNvPr id="3" name="Image 2">
            <a:extLst>
              <a:ext uri="{FF2B5EF4-FFF2-40B4-BE49-F238E27FC236}">
                <a16:creationId xmlns:a16="http://schemas.microsoft.com/office/drawing/2014/main" id="{50C0EA44-0823-4F65-A65F-5204455F73C1}"/>
              </a:ext>
            </a:extLst>
          </p:cNvPr>
          <p:cNvPicPr>
            <a:picLocks noChangeAspect="1"/>
          </p:cNvPicPr>
          <p:nvPr/>
        </p:nvPicPr>
        <p:blipFill>
          <a:blip r:embed="rId4"/>
          <a:stretch>
            <a:fillRect/>
          </a:stretch>
        </p:blipFill>
        <p:spPr>
          <a:xfrm>
            <a:off x="3622709" y="258973"/>
            <a:ext cx="8569291" cy="3405674"/>
          </a:xfrm>
          <a:prstGeom prst="rect">
            <a:avLst/>
          </a:prstGeom>
        </p:spPr>
      </p:pic>
      <p:pic>
        <p:nvPicPr>
          <p:cNvPr id="4" name="Image 3">
            <a:extLst>
              <a:ext uri="{FF2B5EF4-FFF2-40B4-BE49-F238E27FC236}">
                <a16:creationId xmlns:a16="http://schemas.microsoft.com/office/drawing/2014/main" id="{BC885AAB-1C97-47A0-9C48-C6B20FDC10F9}"/>
              </a:ext>
            </a:extLst>
          </p:cNvPr>
          <p:cNvPicPr>
            <a:picLocks noChangeAspect="1"/>
          </p:cNvPicPr>
          <p:nvPr/>
        </p:nvPicPr>
        <p:blipFill>
          <a:blip r:embed="rId5"/>
          <a:stretch>
            <a:fillRect/>
          </a:stretch>
        </p:blipFill>
        <p:spPr>
          <a:xfrm>
            <a:off x="4776716" y="3707874"/>
            <a:ext cx="4876800" cy="3190875"/>
          </a:xfrm>
          <a:prstGeom prst="rect">
            <a:avLst/>
          </a:prstGeom>
        </p:spPr>
      </p:pic>
      <p:sp>
        <p:nvSpPr>
          <p:cNvPr id="5" name="ZoneTexte 4">
            <a:extLst>
              <a:ext uri="{FF2B5EF4-FFF2-40B4-BE49-F238E27FC236}">
                <a16:creationId xmlns:a16="http://schemas.microsoft.com/office/drawing/2014/main" id="{C9D01668-B23A-49EF-B1DA-1A4CA4C3945A}"/>
              </a:ext>
            </a:extLst>
          </p:cNvPr>
          <p:cNvSpPr txBox="1"/>
          <p:nvPr/>
        </p:nvSpPr>
        <p:spPr>
          <a:xfrm>
            <a:off x="9466904" y="6098822"/>
            <a:ext cx="2725096"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Ebelin</a:t>
            </a:r>
            <a:r>
              <a:rPr lang="fr-FR" sz="1400" i="1" dirty="0">
                <a:latin typeface="Arial" panose="020B0604020202020204" pitchFamily="34" charset="0"/>
                <a:cs typeface="Arial" panose="020B0604020202020204" pitchFamily="34" charset="0"/>
              </a:rPr>
              <a:t>  M BMC </a:t>
            </a:r>
            <a:r>
              <a:rPr lang="fr-FR" sz="1400" i="1" dirty="0" err="1">
                <a:latin typeface="Arial" panose="020B0604020202020204" pitchFamily="34" charset="0"/>
                <a:cs typeface="Arial" panose="020B0604020202020204" pitchFamily="34" charset="0"/>
              </a:rPr>
              <a:t>Pediatrics</a:t>
            </a:r>
            <a:r>
              <a:rPr lang="fr-FR" sz="1400" i="1" dirty="0">
                <a:latin typeface="Arial" panose="020B0604020202020204" pitchFamily="34" charset="0"/>
                <a:cs typeface="Arial" panose="020B0604020202020204" pitchFamily="34" charset="0"/>
              </a:rPr>
              <a:t> 2018</a:t>
            </a:r>
          </a:p>
        </p:txBody>
      </p:sp>
      <p:sp>
        <p:nvSpPr>
          <p:cNvPr id="6" name="Espace réservé du numéro de diapositive 5">
            <a:extLst>
              <a:ext uri="{FF2B5EF4-FFF2-40B4-BE49-F238E27FC236}">
                <a16:creationId xmlns:a16="http://schemas.microsoft.com/office/drawing/2014/main" id="{4EA2379A-2113-41BA-9E94-E63D2B372FE7}"/>
              </a:ext>
            </a:extLst>
          </p:cNvPr>
          <p:cNvSpPr>
            <a:spLocks noGrp="1"/>
          </p:cNvSpPr>
          <p:nvPr>
            <p:ph type="sldNum" sz="quarter" idx="12"/>
          </p:nvPr>
        </p:nvSpPr>
        <p:spPr/>
        <p:txBody>
          <a:bodyPr/>
          <a:lstStyle/>
          <a:p>
            <a:fld id="{A9F93E00-9820-4A13-B013-120E706B7187}" type="slidenum">
              <a:rPr lang="fr-FR" smtClean="0"/>
              <a:t>30</a:t>
            </a:fld>
            <a:endParaRPr lang="fr-FR"/>
          </a:p>
        </p:txBody>
      </p:sp>
      <p:sp>
        <p:nvSpPr>
          <p:cNvPr id="7" name="ZoneTexte 6">
            <a:extLst>
              <a:ext uri="{FF2B5EF4-FFF2-40B4-BE49-F238E27FC236}">
                <a16:creationId xmlns:a16="http://schemas.microsoft.com/office/drawing/2014/main" id="{E86FF372-3181-4C1E-A8E5-AC37B57347A7}"/>
              </a:ext>
            </a:extLst>
          </p:cNvPr>
          <p:cNvSpPr txBox="1"/>
          <p:nvPr/>
        </p:nvSpPr>
        <p:spPr>
          <a:xfrm>
            <a:off x="1595535" y="2369976"/>
            <a:ext cx="8500187" cy="2954655"/>
          </a:xfrm>
          <a:prstGeom prst="rect">
            <a:avLst/>
          </a:prstGeom>
          <a:solidFill>
            <a:srgbClr val="0070C0"/>
          </a:solidFill>
        </p:spPr>
        <p:txBody>
          <a:bodyPr wrap="square" rtlCol="0">
            <a:spAutoFit/>
          </a:bodyPr>
          <a:lstStyle/>
          <a:p>
            <a:r>
              <a:rPr lang="fr-FR" sz="2800" dirty="0">
                <a:solidFill>
                  <a:schemeClr val="bg1"/>
                </a:solidFill>
                <a:latin typeface="Arial" panose="020B0604020202020204" pitchFamily="34" charset="0"/>
                <a:cs typeface="Arial" panose="020B0604020202020204" pitchFamily="34" charset="0"/>
              </a:rPr>
              <a:t>7 essais cliniques randomisés</a:t>
            </a:r>
          </a:p>
          <a:p>
            <a:r>
              <a:rPr lang="fr-FR" sz="2800" dirty="0">
                <a:solidFill>
                  <a:schemeClr val="bg1"/>
                </a:solidFill>
                <a:latin typeface="Arial" panose="020B0604020202020204" pitchFamily="34" charset="0"/>
                <a:cs typeface="Arial" panose="020B0604020202020204" pitchFamily="34" charset="0"/>
              </a:rPr>
              <a:t>Age: 1 – 10 ans</a:t>
            </a:r>
          </a:p>
          <a:p>
            <a:r>
              <a:rPr lang="fr-FR" sz="2800" dirty="0">
                <a:solidFill>
                  <a:schemeClr val="bg1"/>
                </a:solidFill>
                <a:latin typeface="Arial" panose="020B0604020202020204" pitchFamily="34" charset="0"/>
                <a:cs typeface="Arial" panose="020B0604020202020204" pitchFamily="34" charset="0"/>
              </a:rPr>
              <a:t>Posologie ; 1,5 mg/kg /prise</a:t>
            </a:r>
          </a:p>
          <a:p>
            <a:r>
              <a:rPr lang="fr-FR" sz="2800" dirty="0">
                <a:solidFill>
                  <a:schemeClr val="bg1"/>
                </a:solidFill>
                <a:latin typeface="Arial" panose="020B0604020202020204" pitchFamily="34" charset="0"/>
                <a:cs typeface="Arial" panose="020B0604020202020204" pitchFamily="34" charset="0"/>
              </a:rPr>
              <a:t>	Diminution de la durée de la diarrhée</a:t>
            </a:r>
          </a:p>
          <a:p>
            <a:r>
              <a:rPr lang="fr-FR" sz="2800" dirty="0">
                <a:solidFill>
                  <a:schemeClr val="bg1"/>
                </a:solidFill>
                <a:latin typeface="Arial" panose="020B0604020202020204" pitchFamily="34" charset="0"/>
                <a:cs typeface="Arial" panose="020B0604020202020204" pitchFamily="34" charset="0"/>
              </a:rPr>
              <a:t>	Diminution du nombre  et du volume de selles</a:t>
            </a:r>
          </a:p>
          <a:p>
            <a:endParaRPr lang="fr-FR" sz="1400" i="1" dirty="0">
              <a:solidFill>
                <a:schemeClr val="bg1"/>
              </a:solidFill>
              <a:latin typeface="Arial" panose="020B0604020202020204" pitchFamily="34" charset="0"/>
              <a:cs typeface="Arial" panose="020B0604020202020204" pitchFamily="34" charset="0"/>
            </a:endParaRPr>
          </a:p>
          <a:p>
            <a:r>
              <a:rPr lang="fr-FR" sz="1400" i="1" dirty="0">
                <a:solidFill>
                  <a:schemeClr val="bg1"/>
                </a:solidFill>
                <a:latin typeface="Arial" panose="020B0604020202020204" pitchFamily="34" charset="0"/>
                <a:cs typeface="Arial" panose="020B0604020202020204" pitchFamily="34" charset="0"/>
              </a:rPr>
              <a:t>						Gordon et al Arch Dis Child, 2016</a:t>
            </a:r>
          </a:p>
          <a:p>
            <a:endParaRPr lang="fr-FR" dirty="0"/>
          </a:p>
        </p:txBody>
      </p:sp>
    </p:spTree>
    <p:extLst>
      <p:ext uri="{BB962C8B-B14F-4D97-AF65-F5344CB8AC3E}">
        <p14:creationId xmlns:p14="http://schemas.microsoft.com/office/powerpoint/2010/main" val="16531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AE8BE68-08C9-4212-A5F8-78373FF025D8}"/>
              </a:ext>
            </a:extLst>
          </p:cNvPr>
          <p:cNvPicPr>
            <a:picLocks noChangeAspect="1"/>
          </p:cNvPicPr>
          <p:nvPr/>
        </p:nvPicPr>
        <p:blipFill>
          <a:blip r:embed="rId2"/>
          <a:stretch>
            <a:fillRect/>
          </a:stretch>
        </p:blipFill>
        <p:spPr>
          <a:xfrm>
            <a:off x="10091738" y="198527"/>
            <a:ext cx="2100262" cy="656645"/>
          </a:xfrm>
          <a:prstGeom prst="rect">
            <a:avLst/>
          </a:prstGeom>
        </p:spPr>
      </p:pic>
      <p:sp>
        <p:nvSpPr>
          <p:cNvPr id="9" name="ZoneTexte 8">
            <a:extLst>
              <a:ext uri="{FF2B5EF4-FFF2-40B4-BE49-F238E27FC236}">
                <a16:creationId xmlns:a16="http://schemas.microsoft.com/office/drawing/2014/main" id="{6BB73CC8-404F-446E-933E-A5B186D07E3D}"/>
              </a:ext>
            </a:extLst>
          </p:cNvPr>
          <p:cNvSpPr txBox="1"/>
          <p:nvPr/>
        </p:nvSpPr>
        <p:spPr>
          <a:xfrm>
            <a:off x="274425" y="1932068"/>
            <a:ext cx="11449456" cy="446276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18 essais (2616 enfants ). La plupart des études portaient sur des enfants atteints d'infections à rotavirus et la moitié sur des enfants allaités.</a:t>
            </a:r>
          </a:p>
          <a:p>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Réduction la durée de la diarrhée d'environ un jour (DM = - 24,38 heures, IC à 95% [-30,91 à -17,85]; </a:t>
            </a:r>
          </a:p>
          <a:p>
            <a:endParaRPr lang="fr-FR"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Augmentation de  la résolution clinique à J3 (rapport de risque (RR) 2,10, IC95% [1,30 à 3,39]; </a:t>
            </a:r>
          </a:p>
          <a:p>
            <a:r>
              <a:rPr lang="fr-FR" dirty="0">
                <a:latin typeface="Arial" panose="020B0604020202020204" pitchFamily="34" charset="0"/>
                <a:cs typeface="Arial" panose="020B0604020202020204" pitchFamily="34" charset="0"/>
              </a:rPr>
              <a:t>   </a:t>
            </a:r>
          </a:p>
          <a:p>
            <a:endParaRPr lang="fr-FR"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Réduit la fréquence des selles (DM -1,33, IC à 95%: [-2,8 à -0,38]; </a:t>
            </a:r>
          </a:p>
          <a:p>
            <a:pPr marL="28575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a:p>
            <a:endParaRPr lang="fr-FR"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Pas d’effet sur le besoin d'hospitalisation (RR 0,93, IC 95% [0,75 à 1,15]; et de nécessité d'une réhydratation par voie intraveineuse (RR 0,77, IC 95% [0,54 à 1,11]; </a:t>
            </a:r>
          </a:p>
          <a:p>
            <a:endParaRPr lang="fr-FR" sz="800" dirty="0">
              <a:latin typeface="Arial" panose="020B0604020202020204" pitchFamily="34" charset="0"/>
              <a:cs typeface="Arial" panose="020B0604020202020204" pitchFamily="34" charset="0"/>
            </a:endParaRPr>
          </a:p>
          <a:p>
            <a:endParaRPr lang="fr-FR"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L'effet indésirable signalé :  constipation, (RR 4,71, IC à 95% [0,56 à 39,19];). </a:t>
            </a:r>
          </a:p>
          <a:p>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Aucun décès ni effet indésirable grave n'a été signalé</a:t>
            </a:r>
          </a:p>
        </p:txBody>
      </p:sp>
      <p:sp>
        <p:nvSpPr>
          <p:cNvPr id="11" name="Rectangle 10">
            <a:extLst>
              <a:ext uri="{FF2B5EF4-FFF2-40B4-BE49-F238E27FC236}">
                <a16:creationId xmlns:a16="http://schemas.microsoft.com/office/drawing/2014/main" id="{CF373C81-2FC4-4921-BA8B-56ADB376E246}"/>
              </a:ext>
            </a:extLst>
          </p:cNvPr>
          <p:cNvSpPr/>
          <p:nvPr/>
        </p:nvSpPr>
        <p:spPr>
          <a:xfrm>
            <a:off x="7250349" y="6384433"/>
            <a:ext cx="4747957" cy="307777"/>
          </a:xfrm>
          <a:prstGeom prst="rect">
            <a:avLst/>
          </a:prstGeom>
        </p:spPr>
        <p:txBody>
          <a:bodyPr wrap="square">
            <a:spAutoFit/>
          </a:bodyPr>
          <a:lstStyle/>
          <a:p>
            <a:r>
              <a:rPr lang="fr-FR" sz="1400" i="1">
                <a:solidFill>
                  <a:srgbClr val="000000"/>
                </a:solidFill>
                <a:latin typeface="Arial" panose="020B0604020202020204" pitchFamily="34" charset="0"/>
                <a:cs typeface="Arial" panose="020B0604020202020204" pitchFamily="34" charset="0"/>
              </a:rPr>
              <a:t>Pérez-Gaxiola G et al Cochrane Database Syst Rev. 2018</a:t>
            </a:r>
            <a:endParaRPr lang="fr-FR" sz="1400" i="1"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57DA1CFF-463B-45FC-916F-0E88D59BE7C0}"/>
              </a:ext>
            </a:extLst>
          </p:cNvPr>
          <p:cNvPicPr>
            <a:picLocks noChangeAspect="1"/>
          </p:cNvPicPr>
          <p:nvPr/>
        </p:nvPicPr>
        <p:blipFill>
          <a:blip r:embed="rId3"/>
          <a:stretch>
            <a:fillRect/>
          </a:stretch>
        </p:blipFill>
        <p:spPr>
          <a:xfrm>
            <a:off x="0" y="640568"/>
            <a:ext cx="10549084" cy="1371803"/>
          </a:xfrm>
          <a:prstGeom prst="rect">
            <a:avLst/>
          </a:prstGeom>
        </p:spPr>
      </p:pic>
      <p:sp>
        <p:nvSpPr>
          <p:cNvPr id="2" name="Espace réservé du numéro de diapositive 1">
            <a:extLst>
              <a:ext uri="{FF2B5EF4-FFF2-40B4-BE49-F238E27FC236}">
                <a16:creationId xmlns:a16="http://schemas.microsoft.com/office/drawing/2014/main" id="{5460071F-4373-4556-A9E4-8E08A1D36A2A}"/>
              </a:ext>
            </a:extLst>
          </p:cNvPr>
          <p:cNvSpPr>
            <a:spLocks noGrp="1"/>
          </p:cNvSpPr>
          <p:nvPr>
            <p:ph type="sldNum" sz="quarter" idx="12"/>
          </p:nvPr>
        </p:nvSpPr>
        <p:spPr/>
        <p:txBody>
          <a:bodyPr/>
          <a:lstStyle/>
          <a:p>
            <a:fld id="{A9F93E00-9820-4A13-B013-120E706B7187}" type="slidenum">
              <a:rPr lang="fr-FR" smtClean="0"/>
              <a:t>31</a:t>
            </a:fld>
            <a:endParaRPr lang="fr-FR"/>
          </a:p>
        </p:txBody>
      </p:sp>
      <p:sp>
        <p:nvSpPr>
          <p:cNvPr id="3" name="ZoneTexte 2">
            <a:extLst>
              <a:ext uri="{FF2B5EF4-FFF2-40B4-BE49-F238E27FC236}">
                <a16:creationId xmlns:a16="http://schemas.microsoft.com/office/drawing/2014/main" id="{9683ED30-1DED-4B28-A0AD-908193A1D4E8}"/>
              </a:ext>
            </a:extLst>
          </p:cNvPr>
          <p:cNvSpPr txBox="1"/>
          <p:nvPr/>
        </p:nvSpPr>
        <p:spPr>
          <a:xfrm>
            <a:off x="2707565" y="6394828"/>
            <a:ext cx="4405571" cy="307777"/>
          </a:xfrm>
          <a:prstGeom prst="rect">
            <a:avLst/>
          </a:prstGeom>
          <a:noFill/>
        </p:spPr>
        <p:txBody>
          <a:bodyPr wrap="square" rtlCol="0">
            <a:spAutoFit/>
          </a:bodyPr>
          <a:lstStyle/>
          <a:p>
            <a:r>
              <a:rPr lang="fr-FR" sz="1400" i="1" dirty="0" err="1">
                <a:latin typeface="Arial" panose="020B0604020202020204" pitchFamily="34" charset="0"/>
                <a:cs typeface="Arial" panose="020B0604020202020204" pitchFamily="34" charset="0"/>
              </a:rPr>
              <a:t>Das</a:t>
            </a:r>
            <a:r>
              <a:rPr lang="fr-FR" sz="1400" i="1" dirty="0">
                <a:latin typeface="Arial" panose="020B0604020202020204" pitchFamily="34" charset="0"/>
                <a:cs typeface="Arial" panose="020B0604020202020204" pitchFamily="34" charset="0"/>
              </a:rPr>
              <a:t> RR et al, Arch Dis Child, 2015 (méta-analyse)</a:t>
            </a:r>
          </a:p>
        </p:txBody>
      </p:sp>
    </p:spTree>
    <p:extLst>
      <p:ext uri="{BB962C8B-B14F-4D97-AF65-F5344CB8AC3E}">
        <p14:creationId xmlns:p14="http://schemas.microsoft.com/office/powerpoint/2010/main" val="1875530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C3AD0-7224-4E35-A091-2E1ECB1043AA}"/>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BA9DF1E6-53A2-42FD-BEF0-D36B7E633D33}"/>
              </a:ext>
            </a:extLst>
          </p:cNvPr>
          <p:cNvSpPr>
            <a:spLocks noGrp="1"/>
          </p:cNvSpPr>
          <p:nvPr>
            <p:ph idx="1"/>
          </p:nvPr>
        </p:nvSpPr>
        <p:spPr/>
        <p:txBody>
          <a:bodyPr>
            <a:normAutofit/>
          </a:bodyPr>
          <a:lstStyle/>
          <a:p>
            <a:r>
              <a:rPr lang="fr-FR" sz="2400" dirty="0">
                <a:latin typeface="Arial" panose="020B0604020202020204" pitchFamily="34" charset="0"/>
                <a:cs typeface="Arial" panose="020B0604020202020204" pitchFamily="34" charset="0"/>
              </a:rPr>
              <a:t>Diarrhée: symptôme fréquents en pédiatrie</a:t>
            </a:r>
          </a:p>
          <a:p>
            <a:r>
              <a:rPr lang="fr-FR" sz="2400" dirty="0">
                <a:latin typeface="Arial" panose="020B0604020202020204" pitchFamily="34" charset="0"/>
                <a:cs typeface="Arial" panose="020B0604020202020204" pitchFamily="34" charset="0"/>
              </a:rPr>
              <a:t>Complications à type de déshydratation</a:t>
            </a:r>
          </a:p>
          <a:p>
            <a:r>
              <a:rPr lang="fr-FR" sz="2400" dirty="0">
                <a:latin typeface="Arial" panose="020B0604020202020204" pitchFamily="34" charset="0"/>
                <a:cs typeface="Arial" panose="020B0604020202020204" pitchFamily="34" charset="0"/>
              </a:rPr>
              <a:t>Réhydratation et réalimentation précoce « pierre angulaire du traitement »</a:t>
            </a:r>
          </a:p>
          <a:p>
            <a:r>
              <a:rPr lang="fr-FR" sz="2400" dirty="0">
                <a:latin typeface="Arial" panose="020B0604020202020204" pitchFamily="34" charset="0"/>
                <a:cs typeface="Arial" panose="020B0604020202020204" pitchFamily="34" charset="0"/>
              </a:rPr>
              <a:t>La place des traitements médicamenteux est secondaire</a:t>
            </a:r>
          </a:p>
          <a:p>
            <a:r>
              <a:rPr lang="fr-FR" sz="2400" dirty="0">
                <a:latin typeface="Arial" panose="020B0604020202020204" pitchFamily="34" charset="0"/>
                <a:cs typeface="Arial" panose="020B0604020202020204" pitchFamily="34" charset="0"/>
              </a:rPr>
              <a:t>Existence de directives simples de prise en charge</a:t>
            </a:r>
          </a:p>
          <a:p>
            <a:r>
              <a:rPr lang="fr-FR" sz="2400" dirty="0">
                <a:latin typeface="Arial" panose="020B0604020202020204" pitchFamily="34" charset="0"/>
                <a:cs typeface="Arial" panose="020B0604020202020204" pitchFamily="34" charset="0"/>
              </a:rPr>
              <a:t>Défis: mise en application au niveau communautaire et dans les structures de soins (intrants, diffusion, supervision, …)</a:t>
            </a:r>
          </a:p>
          <a:p>
            <a:r>
              <a:rPr lang="fr-FR" sz="2400" dirty="0">
                <a:latin typeface="Arial" panose="020B0604020202020204" pitchFamily="34" charset="0"/>
                <a:cs typeface="Arial" panose="020B0604020202020204" pitchFamily="34" charset="0"/>
              </a:rPr>
              <a:t>Accentuation des mesures préventives (allaitement maternel, vaccination, mesures d’hygiène, …)</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3C258E2-A00F-438D-A3AA-435CCE2A1990}"/>
              </a:ext>
            </a:extLst>
          </p:cNvPr>
          <p:cNvSpPr>
            <a:spLocks noGrp="1"/>
          </p:cNvSpPr>
          <p:nvPr>
            <p:ph type="sldNum" sz="quarter" idx="12"/>
          </p:nvPr>
        </p:nvSpPr>
        <p:spPr/>
        <p:txBody>
          <a:bodyPr/>
          <a:lstStyle/>
          <a:p>
            <a:fld id="{A9F93E00-9820-4A13-B013-120E706B7187}" type="slidenum">
              <a:rPr lang="fr-FR" smtClean="0"/>
              <a:t>32</a:t>
            </a:fld>
            <a:endParaRPr lang="fr-FR"/>
          </a:p>
        </p:txBody>
      </p:sp>
    </p:spTree>
    <p:extLst>
      <p:ext uri="{BB962C8B-B14F-4D97-AF65-F5344CB8AC3E}">
        <p14:creationId xmlns:p14="http://schemas.microsoft.com/office/powerpoint/2010/main" val="109972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95F04A5-C036-4606-A895-836E73143F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546" b="10499"/>
          <a:stretch/>
        </p:blipFill>
        <p:spPr>
          <a:xfrm>
            <a:off x="20" y="10"/>
            <a:ext cx="12191980" cy="6857990"/>
          </a:xfrm>
          <a:prstGeom prst="rect">
            <a:avLst/>
          </a:prstGeom>
        </p:spPr>
      </p:pic>
      <p:sp>
        <p:nvSpPr>
          <p:cNvPr id="2" name="Titre 1">
            <a:extLst>
              <a:ext uri="{FF2B5EF4-FFF2-40B4-BE49-F238E27FC236}">
                <a16:creationId xmlns:a16="http://schemas.microsoft.com/office/drawing/2014/main" id="{912D7BB0-A7B7-4569-9088-DDA0B94B2175}"/>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800">
                <a:solidFill>
                  <a:srgbClr val="FFFFFF"/>
                </a:solidFill>
              </a:rPr>
              <a:t>Merci pour votre attention</a:t>
            </a:r>
          </a:p>
        </p:txBody>
      </p:sp>
    </p:spTree>
    <p:extLst>
      <p:ext uri="{BB962C8B-B14F-4D97-AF65-F5344CB8AC3E}">
        <p14:creationId xmlns:p14="http://schemas.microsoft.com/office/powerpoint/2010/main" val="53842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3EFD7C-8EEC-486A-AECE-B2C979A44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85" t="35683" r="49655" b="6250"/>
          <a:stretch>
            <a:fillRect/>
          </a:stretch>
        </p:blipFill>
        <p:spPr bwMode="auto">
          <a:xfrm>
            <a:off x="568358" y="1666240"/>
            <a:ext cx="6141888" cy="46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
            <a:extLst>
              <a:ext uri="{FF2B5EF4-FFF2-40B4-BE49-F238E27FC236}">
                <a16:creationId xmlns:a16="http://schemas.microsoft.com/office/drawing/2014/main" id="{975B4BDB-F9C4-4362-8343-7B90BAEE3D24}"/>
              </a:ext>
            </a:extLst>
          </p:cNvPr>
          <p:cNvSpPr>
            <a:spLocks noChangeArrowheads="1"/>
          </p:cNvSpPr>
          <p:nvPr/>
        </p:nvSpPr>
        <p:spPr bwMode="auto">
          <a:xfrm>
            <a:off x="1668880" y="1610254"/>
            <a:ext cx="3482217" cy="111760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lvl1pPr defTabSz="1041400">
              <a:spcBef>
                <a:spcPct val="80000"/>
              </a:spcBef>
              <a:buClr>
                <a:srgbClr val="1E7FB8"/>
              </a:buClr>
              <a:buFont typeface="Wingdings" panose="05000000000000000000" pitchFamily="2" charset="2"/>
              <a:buChar char="§"/>
              <a:defRPr sz="2100">
                <a:solidFill>
                  <a:srgbClr val="000066"/>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defTabSz="1041400">
              <a:spcBef>
                <a:spcPct val="20000"/>
              </a:spcBef>
              <a:buClr>
                <a:srgbClr val="1E7FB8"/>
              </a:buClr>
              <a:buFont typeface="Arial" panose="020B0604020202020204" pitchFamily="34" charset="0"/>
              <a:buChar char="–"/>
              <a:defRPr sz="2100">
                <a:solidFill>
                  <a:srgbClr val="000066"/>
                </a:solidFill>
                <a:latin typeface="Calibri" panose="020F0502020204030204" pitchFamily="34" charset="0"/>
                <a:ea typeface="Arial" panose="020B0604020202020204" pitchFamily="34" charset="0"/>
                <a:cs typeface="Arial" panose="020B0604020202020204" pitchFamily="34" charset="0"/>
              </a:defRPr>
            </a:lvl2pPr>
            <a:lvl3pPr marL="1143000" indent="-228600" defTabSz="1041400">
              <a:spcBef>
                <a:spcPct val="20000"/>
              </a:spcBef>
              <a:buClr>
                <a:srgbClr val="1E7FB8"/>
              </a:buClr>
              <a:buChar char="•"/>
              <a:defRPr>
                <a:solidFill>
                  <a:srgbClr val="000066"/>
                </a:solidFill>
                <a:latin typeface="Calibri" panose="020F0502020204030204" pitchFamily="34" charset="0"/>
                <a:ea typeface="Arial" panose="020B0604020202020204" pitchFamily="34" charset="0"/>
                <a:cs typeface="Arial" panose="020B0604020202020204" pitchFamily="34" charset="0"/>
              </a:defRPr>
            </a:lvl3pPr>
            <a:lvl4pPr marL="1600200" indent="-228600" defTabSz="1041400">
              <a:spcBef>
                <a:spcPct val="20000"/>
              </a:spcBef>
              <a:buClr>
                <a:srgbClr val="1E7FB8"/>
              </a:buClr>
              <a:buChar char="–"/>
              <a:defRPr sz="1600">
                <a:solidFill>
                  <a:srgbClr val="000066"/>
                </a:solidFill>
                <a:latin typeface="Calibri" panose="020F0502020204030204" pitchFamily="34"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fontAlgn="base">
              <a:spcBef>
                <a:spcPct val="0"/>
              </a:spcBef>
              <a:spcAft>
                <a:spcPct val="0"/>
              </a:spcAft>
              <a:buClrTx/>
              <a:buFontTx/>
              <a:buNone/>
            </a:pPr>
            <a:endParaRPr lang="en-US" altLang="fr-FR" sz="3900" b="1">
              <a:latin typeface="Arial" panose="020B0604020202020204" pitchFamily="34" charset="0"/>
            </a:endParaRPr>
          </a:p>
        </p:txBody>
      </p:sp>
      <p:sp>
        <p:nvSpPr>
          <p:cNvPr id="6" name="Oval 8">
            <a:extLst>
              <a:ext uri="{FF2B5EF4-FFF2-40B4-BE49-F238E27FC236}">
                <a16:creationId xmlns:a16="http://schemas.microsoft.com/office/drawing/2014/main" id="{464B8F01-FC1E-407B-9BC1-5682E1338D7C}"/>
              </a:ext>
            </a:extLst>
          </p:cNvPr>
          <p:cNvSpPr>
            <a:spLocks noChangeArrowheads="1"/>
          </p:cNvSpPr>
          <p:nvPr/>
        </p:nvSpPr>
        <p:spPr bwMode="auto">
          <a:xfrm>
            <a:off x="3639302" y="5426625"/>
            <a:ext cx="2131578" cy="95292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lvl1pPr defTabSz="1041400">
              <a:spcBef>
                <a:spcPct val="80000"/>
              </a:spcBef>
              <a:buClr>
                <a:srgbClr val="1E7FB8"/>
              </a:buClr>
              <a:buFont typeface="Wingdings" panose="05000000000000000000" pitchFamily="2" charset="2"/>
              <a:buChar char="§"/>
              <a:defRPr sz="2100">
                <a:solidFill>
                  <a:srgbClr val="000066"/>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defTabSz="1041400">
              <a:spcBef>
                <a:spcPct val="20000"/>
              </a:spcBef>
              <a:buClr>
                <a:srgbClr val="1E7FB8"/>
              </a:buClr>
              <a:buFont typeface="Arial" panose="020B0604020202020204" pitchFamily="34" charset="0"/>
              <a:buChar char="–"/>
              <a:defRPr sz="2100">
                <a:solidFill>
                  <a:srgbClr val="000066"/>
                </a:solidFill>
                <a:latin typeface="Calibri" panose="020F0502020204030204" pitchFamily="34" charset="0"/>
                <a:ea typeface="Arial" panose="020B0604020202020204" pitchFamily="34" charset="0"/>
                <a:cs typeface="Arial" panose="020B0604020202020204" pitchFamily="34" charset="0"/>
              </a:defRPr>
            </a:lvl2pPr>
            <a:lvl3pPr marL="1143000" indent="-228600" defTabSz="1041400">
              <a:spcBef>
                <a:spcPct val="20000"/>
              </a:spcBef>
              <a:buClr>
                <a:srgbClr val="1E7FB8"/>
              </a:buClr>
              <a:buChar char="•"/>
              <a:defRPr>
                <a:solidFill>
                  <a:srgbClr val="000066"/>
                </a:solidFill>
                <a:latin typeface="Calibri" panose="020F0502020204030204" pitchFamily="34" charset="0"/>
                <a:ea typeface="Arial" panose="020B0604020202020204" pitchFamily="34" charset="0"/>
                <a:cs typeface="Arial" panose="020B0604020202020204" pitchFamily="34" charset="0"/>
              </a:defRPr>
            </a:lvl3pPr>
            <a:lvl4pPr marL="1600200" indent="-228600" defTabSz="1041400">
              <a:spcBef>
                <a:spcPct val="20000"/>
              </a:spcBef>
              <a:buClr>
                <a:srgbClr val="1E7FB8"/>
              </a:buClr>
              <a:buChar char="–"/>
              <a:defRPr sz="1600">
                <a:solidFill>
                  <a:srgbClr val="000066"/>
                </a:solidFill>
                <a:latin typeface="Calibri" panose="020F0502020204030204" pitchFamily="34"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fontAlgn="base">
              <a:spcBef>
                <a:spcPct val="0"/>
              </a:spcBef>
              <a:spcAft>
                <a:spcPct val="0"/>
              </a:spcAft>
              <a:buClrTx/>
              <a:buFontTx/>
              <a:buNone/>
            </a:pPr>
            <a:endParaRPr lang="en-US" altLang="fr-FR" sz="3900" b="1">
              <a:latin typeface="Arial" panose="020B0604020202020204" pitchFamily="34" charset="0"/>
            </a:endParaRPr>
          </a:p>
        </p:txBody>
      </p:sp>
      <p:pic>
        <p:nvPicPr>
          <p:cNvPr id="7" name="Image 6">
            <a:extLst>
              <a:ext uri="{FF2B5EF4-FFF2-40B4-BE49-F238E27FC236}">
                <a16:creationId xmlns:a16="http://schemas.microsoft.com/office/drawing/2014/main" id="{EEC148CE-EBC6-47F5-89F5-25F554C91568}"/>
              </a:ext>
            </a:extLst>
          </p:cNvPr>
          <p:cNvPicPr>
            <a:picLocks noChangeAspect="1"/>
          </p:cNvPicPr>
          <p:nvPr/>
        </p:nvPicPr>
        <p:blipFill>
          <a:blip r:embed="rId3"/>
          <a:stretch>
            <a:fillRect/>
          </a:stretch>
        </p:blipFill>
        <p:spPr>
          <a:xfrm>
            <a:off x="2661883" y="3439788"/>
            <a:ext cx="1792379" cy="1176630"/>
          </a:xfrm>
          <a:prstGeom prst="rect">
            <a:avLst/>
          </a:prstGeom>
        </p:spPr>
      </p:pic>
      <p:sp>
        <p:nvSpPr>
          <p:cNvPr id="8" name="Rectangle 3">
            <a:extLst>
              <a:ext uri="{FF2B5EF4-FFF2-40B4-BE49-F238E27FC236}">
                <a16:creationId xmlns:a16="http://schemas.microsoft.com/office/drawing/2014/main" id="{C5F3CC3E-414A-43C3-8EA6-27324F0F2D89}"/>
              </a:ext>
            </a:extLst>
          </p:cNvPr>
          <p:cNvSpPr txBox="1">
            <a:spLocks noChangeArrowheads="1"/>
          </p:cNvSpPr>
          <p:nvPr/>
        </p:nvSpPr>
        <p:spPr bwMode="auto">
          <a:xfrm>
            <a:off x="6608333" y="2727855"/>
            <a:ext cx="5545137" cy="22070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33" tIns="40067" rIns="80133" bIns="40067"/>
          <a:lstStyle>
            <a:lvl1pPr marL="182563" indent="-182563">
              <a:spcBef>
                <a:spcPct val="80000"/>
              </a:spcBef>
              <a:buClr>
                <a:srgbClr val="1E7FB8"/>
              </a:buClr>
              <a:buFont typeface="Wingdings" panose="05000000000000000000" pitchFamily="2" charset="2"/>
              <a:buChar char="§"/>
              <a:defRPr sz="2100">
                <a:solidFill>
                  <a:srgbClr val="000066"/>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a:solidFill>
                  <a:srgbClr val="000066"/>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1600">
                <a:solidFill>
                  <a:srgbClr val="000066"/>
                </a:solidFill>
                <a:latin typeface="Calibri" panose="020F0502020204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marL="0" indent="0" eaLnBrk="1" hangingPunct="1">
              <a:buNone/>
            </a:pPr>
            <a:r>
              <a:rPr lang="en-GB" altLang="fr-FR" sz="2000" b="1" u="none" dirty="0" err="1">
                <a:solidFill>
                  <a:srgbClr val="0070C0"/>
                </a:solidFill>
                <a:latin typeface="Arial" panose="020B0604020202020204" pitchFamily="34" charset="0"/>
              </a:rPr>
              <a:t>Mortalité</a:t>
            </a:r>
            <a:r>
              <a:rPr lang="en-GB" altLang="fr-FR" sz="2000" b="1" u="none" dirty="0">
                <a:solidFill>
                  <a:srgbClr val="0070C0"/>
                </a:solidFill>
                <a:latin typeface="Arial" panose="020B0604020202020204" pitchFamily="34" charset="0"/>
              </a:rPr>
              <a:t> due à la </a:t>
            </a:r>
            <a:r>
              <a:rPr lang="en-GB" altLang="fr-FR" sz="2000" b="1" u="none" dirty="0" err="1">
                <a:solidFill>
                  <a:srgbClr val="0070C0"/>
                </a:solidFill>
                <a:latin typeface="Arial" panose="020B0604020202020204" pitchFamily="34" charset="0"/>
              </a:rPr>
              <a:t>diarrhée</a:t>
            </a:r>
            <a:r>
              <a:rPr lang="en-GB" altLang="fr-FR" sz="2000" b="1" u="none" dirty="0">
                <a:solidFill>
                  <a:srgbClr val="0070C0"/>
                </a:solidFill>
                <a:latin typeface="Arial" panose="020B0604020202020204" pitchFamily="34" charset="0"/>
              </a:rPr>
              <a:t> et la </a:t>
            </a:r>
            <a:r>
              <a:rPr lang="en-GB" altLang="fr-FR" sz="2000" b="1" u="none" dirty="0" err="1">
                <a:solidFill>
                  <a:srgbClr val="0070C0"/>
                </a:solidFill>
                <a:latin typeface="Arial" panose="020B0604020202020204" pitchFamily="34" charset="0"/>
              </a:rPr>
              <a:t>pneumonie</a:t>
            </a:r>
            <a:endParaRPr lang="en-GB" altLang="fr-FR" sz="2000" b="1" u="none" dirty="0">
              <a:solidFill>
                <a:srgbClr val="0070C0"/>
              </a:solidFill>
              <a:latin typeface="Arial" panose="020B0604020202020204" pitchFamily="34" charset="0"/>
            </a:endParaRPr>
          </a:p>
          <a:p>
            <a:pPr eaLnBrk="1" hangingPunct="1"/>
            <a:r>
              <a:rPr lang="en-GB" altLang="fr-FR" sz="2000" u="none" dirty="0">
                <a:solidFill>
                  <a:schemeClr val="tx1"/>
                </a:solidFill>
                <a:latin typeface="Arial" panose="020B0604020202020204" pitchFamily="34" charset="0"/>
              </a:rPr>
              <a:t>Environ 2 millions de </a:t>
            </a:r>
            <a:r>
              <a:rPr lang="en-GB" altLang="fr-FR" sz="2000" u="none" dirty="0" err="1">
                <a:solidFill>
                  <a:schemeClr val="tx1"/>
                </a:solidFill>
                <a:latin typeface="Arial" panose="020B0604020202020204" pitchFamily="34" charset="0"/>
              </a:rPr>
              <a:t>décès</a:t>
            </a:r>
            <a:r>
              <a:rPr lang="en-GB" altLang="fr-FR" sz="2000" u="none" dirty="0">
                <a:solidFill>
                  <a:schemeClr val="tx1"/>
                </a:solidFill>
                <a:latin typeface="Arial" panose="020B0604020202020204" pitchFamily="34" charset="0"/>
              </a:rPr>
              <a:t> / an</a:t>
            </a:r>
          </a:p>
          <a:p>
            <a:pPr eaLnBrk="1" hangingPunct="1"/>
            <a:r>
              <a:rPr lang="en-GB" altLang="fr-FR" sz="2000" u="none" dirty="0">
                <a:solidFill>
                  <a:schemeClr val="tx1"/>
                </a:solidFill>
                <a:latin typeface="Arial" panose="020B0604020202020204" pitchFamily="34" charset="0"/>
              </a:rPr>
              <a:t>1.24 millions de </a:t>
            </a:r>
            <a:r>
              <a:rPr lang="en-GB" altLang="fr-FR" sz="2000" u="none" dirty="0" err="1">
                <a:solidFill>
                  <a:schemeClr val="tx1"/>
                </a:solidFill>
                <a:latin typeface="Arial" panose="020B0604020202020204" pitchFamily="34" charset="0"/>
              </a:rPr>
              <a:t>décès</a:t>
            </a:r>
            <a:r>
              <a:rPr lang="en-GB" altLang="fr-FR" sz="2000" u="none" dirty="0">
                <a:solidFill>
                  <a:schemeClr val="tx1"/>
                </a:solidFill>
                <a:latin typeface="Arial" panose="020B0604020202020204" pitchFamily="34" charset="0"/>
              </a:rPr>
              <a:t> par </a:t>
            </a:r>
            <a:r>
              <a:rPr lang="en-GB" altLang="fr-FR" sz="2000" u="none" dirty="0" err="1">
                <a:solidFill>
                  <a:schemeClr val="tx1"/>
                </a:solidFill>
                <a:latin typeface="Arial" panose="020B0604020202020204" pitchFamily="34" charset="0"/>
              </a:rPr>
              <a:t>pneumonie</a:t>
            </a:r>
            <a:r>
              <a:rPr lang="en-GB" altLang="fr-FR" sz="2000" u="none" dirty="0">
                <a:solidFill>
                  <a:schemeClr val="tx1"/>
                </a:solidFill>
                <a:latin typeface="Arial" panose="020B0604020202020204" pitchFamily="34" charset="0"/>
              </a:rPr>
              <a:t> </a:t>
            </a:r>
          </a:p>
          <a:p>
            <a:pPr eaLnBrk="1" hangingPunct="1"/>
            <a:r>
              <a:rPr lang="en-US" altLang="fr-FR" sz="2000" u="none" dirty="0">
                <a:solidFill>
                  <a:schemeClr val="tx1"/>
                </a:solidFill>
                <a:latin typeface="Arial" panose="020B0604020202020204" pitchFamily="34" charset="0"/>
              </a:rPr>
              <a:t>760.000 </a:t>
            </a:r>
            <a:r>
              <a:rPr lang="en-US" altLang="fr-FR" sz="2000" u="none" dirty="0" err="1">
                <a:solidFill>
                  <a:schemeClr val="tx1"/>
                </a:solidFill>
                <a:latin typeface="Arial" panose="020B0604020202020204" pitchFamily="34" charset="0"/>
              </a:rPr>
              <a:t>décès</a:t>
            </a:r>
            <a:r>
              <a:rPr lang="en-US" altLang="fr-FR" sz="2000" u="none" dirty="0">
                <a:solidFill>
                  <a:schemeClr val="tx1"/>
                </a:solidFill>
                <a:latin typeface="Arial" panose="020B0604020202020204" pitchFamily="34" charset="0"/>
              </a:rPr>
              <a:t> par </a:t>
            </a:r>
            <a:r>
              <a:rPr lang="en-US" altLang="fr-FR" sz="2000" u="none" dirty="0" err="1">
                <a:solidFill>
                  <a:schemeClr val="tx1"/>
                </a:solidFill>
                <a:latin typeface="Arial" panose="020B0604020202020204" pitchFamily="34" charset="0"/>
              </a:rPr>
              <a:t>diarrhée</a:t>
            </a:r>
            <a:endParaRPr lang="en-US" altLang="fr-FR" sz="2000" u="none" dirty="0">
              <a:solidFill>
                <a:schemeClr val="tx1"/>
              </a:solidFill>
              <a:latin typeface="Arial" panose="020B0604020202020204" pitchFamily="34" charset="0"/>
            </a:endParaRPr>
          </a:p>
        </p:txBody>
      </p:sp>
      <p:sp>
        <p:nvSpPr>
          <p:cNvPr id="9" name="Rectangle 10">
            <a:extLst>
              <a:ext uri="{FF2B5EF4-FFF2-40B4-BE49-F238E27FC236}">
                <a16:creationId xmlns:a16="http://schemas.microsoft.com/office/drawing/2014/main" id="{207452FA-0FAA-4CF4-A69E-302DDE66D16E}"/>
              </a:ext>
            </a:extLst>
          </p:cNvPr>
          <p:cNvSpPr>
            <a:spLocks noChangeArrowheads="1"/>
          </p:cNvSpPr>
          <p:nvPr/>
        </p:nvSpPr>
        <p:spPr bwMode="auto">
          <a:xfrm>
            <a:off x="6506418" y="5923513"/>
            <a:ext cx="554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defTabSz="800100">
              <a:spcBef>
                <a:spcPct val="80000"/>
              </a:spcBef>
              <a:buClr>
                <a:srgbClr val="1E7FB8"/>
              </a:buClr>
              <a:buFont typeface="Wingdings" panose="05000000000000000000" pitchFamily="2" charset="2"/>
              <a:buChar char="§"/>
              <a:tabLst>
                <a:tab pos="450850" algn="l"/>
              </a:tabLst>
              <a:defRPr sz="2100">
                <a:solidFill>
                  <a:srgbClr val="000066"/>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defTabSz="800100">
              <a:spcBef>
                <a:spcPct val="20000"/>
              </a:spcBef>
              <a:buClr>
                <a:srgbClr val="1E7FB8"/>
              </a:buClr>
              <a:buFont typeface="Arial" panose="020B0604020202020204" pitchFamily="34" charset="0"/>
              <a:buChar char="–"/>
              <a:tabLst>
                <a:tab pos="450850" algn="l"/>
              </a:tabLst>
              <a:defRPr sz="2100">
                <a:solidFill>
                  <a:srgbClr val="000066"/>
                </a:solidFill>
                <a:latin typeface="Calibri" panose="020F0502020204030204" pitchFamily="34" charset="0"/>
                <a:ea typeface="Arial" panose="020B0604020202020204" pitchFamily="34" charset="0"/>
                <a:cs typeface="Arial" panose="020B0604020202020204" pitchFamily="34" charset="0"/>
              </a:defRPr>
            </a:lvl2pPr>
            <a:lvl3pPr marL="1143000" indent="-228600" defTabSz="800100">
              <a:spcBef>
                <a:spcPct val="20000"/>
              </a:spcBef>
              <a:buClr>
                <a:srgbClr val="1E7FB8"/>
              </a:buClr>
              <a:buChar char="•"/>
              <a:tabLst>
                <a:tab pos="450850" algn="l"/>
              </a:tabLst>
              <a:defRPr>
                <a:solidFill>
                  <a:srgbClr val="000066"/>
                </a:solidFill>
                <a:latin typeface="Calibri" panose="020F0502020204030204" pitchFamily="34" charset="0"/>
                <a:ea typeface="Arial" panose="020B0604020202020204" pitchFamily="34" charset="0"/>
                <a:cs typeface="Arial" panose="020B0604020202020204" pitchFamily="34" charset="0"/>
              </a:defRPr>
            </a:lvl3pPr>
            <a:lvl4pPr marL="1600200" indent="-228600" defTabSz="800100">
              <a:spcBef>
                <a:spcPct val="20000"/>
              </a:spcBef>
              <a:buClr>
                <a:srgbClr val="1E7FB8"/>
              </a:buClr>
              <a:buChar char="–"/>
              <a:tabLst>
                <a:tab pos="450850" algn="l"/>
              </a:tabLst>
              <a:defRPr sz="1600">
                <a:solidFill>
                  <a:srgbClr val="000066"/>
                </a:solidFill>
                <a:latin typeface="Calibri" panose="020F0502020204030204" pitchFamily="34" charset="0"/>
                <a:ea typeface="Arial" panose="020B0604020202020204" pitchFamily="34" charset="0"/>
                <a:cs typeface="Arial" panose="020B0604020202020204" pitchFamily="34" charset="0"/>
              </a:defRPr>
            </a:lvl4pPr>
            <a:lvl5pPr marL="2057400" indent="-228600" algn="r" defTabSz="800100" rtl="1">
              <a:spcBef>
                <a:spcPct val="20000"/>
              </a:spcBef>
              <a:buChar char="»"/>
              <a:tabLst>
                <a:tab pos="450850" algn="l"/>
              </a:tabLst>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800100" rtl="1" eaLnBrk="0" fontAlgn="base" hangingPunct="0">
              <a:spcBef>
                <a:spcPct val="20000"/>
              </a:spcBef>
              <a:spcAft>
                <a:spcPct val="0"/>
              </a:spcAft>
              <a:buChar char="»"/>
              <a:tabLst>
                <a:tab pos="450850" algn="l"/>
              </a:tabLst>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800100" rtl="1" eaLnBrk="0" fontAlgn="base" hangingPunct="0">
              <a:spcBef>
                <a:spcPct val="20000"/>
              </a:spcBef>
              <a:spcAft>
                <a:spcPct val="0"/>
              </a:spcAft>
              <a:buChar char="»"/>
              <a:tabLst>
                <a:tab pos="450850" algn="l"/>
              </a:tabLst>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800100" rtl="1" eaLnBrk="0" fontAlgn="base" hangingPunct="0">
              <a:spcBef>
                <a:spcPct val="20000"/>
              </a:spcBef>
              <a:spcAft>
                <a:spcPct val="0"/>
              </a:spcAft>
              <a:buChar char="»"/>
              <a:tabLst>
                <a:tab pos="450850" algn="l"/>
              </a:tabLst>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800100" rtl="1" eaLnBrk="0" fontAlgn="base" hangingPunct="0">
              <a:spcBef>
                <a:spcPct val="20000"/>
              </a:spcBef>
              <a:spcAft>
                <a:spcPct val="0"/>
              </a:spcAft>
              <a:buChar char="»"/>
              <a:tabLst>
                <a:tab pos="450850" algn="l"/>
              </a:tabLst>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GB" altLang="fr-FR" sz="1000" b="0" i="1" u="none" dirty="0">
                <a:solidFill>
                  <a:schemeClr val="tx1"/>
                </a:solidFill>
              </a:rPr>
              <a:t>Sources:	(1) WHO. Global Health Observatory (</a:t>
            </a:r>
            <a:r>
              <a:rPr lang="en-US" altLang="fr-FR" sz="1000" i="1" dirty="0">
                <a:solidFill>
                  <a:srgbClr val="0000FF"/>
                </a:solidFill>
                <a:hlinkClick r:id="rId4"/>
              </a:rPr>
              <a:t>http://www.who.int/gho/child_health/en/index.html</a:t>
            </a:r>
            <a:r>
              <a:rPr lang="en-GB" altLang="fr-FR" sz="1000" b="0" i="1" u="none" dirty="0">
                <a:solidFill>
                  <a:schemeClr val="tx1"/>
                </a:solidFill>
              </a:rPr>
              <a:t>) </a:t>
            </a:r>
          </a:p>
          <a:p>
            <a:pPr>
              <a:spcBef>
                <a:spcPct val="0"/>
              </a:spcBef>
              <a:buClrTx/>
              <a:buFontTx/>
              <a:buNone/>
            </a:pPr>
            <a:r>
              <a:rPr lang="en-GB" altLang="fr-FR" sz="1000" b="0" i="1" u="none" dirty="0">
                <a:solidFill>
                  <a:schemeClr val="tx1"/>
                </a:solidFill>
              </a:rPr>
              <a:t> 	(2) *For undernutrition: Black et al. Lancet, 2008 </a:t>
            </a:r>
            <a:endParaRPr lang="en-US" altLang="fr-FR" sz="1000" b="0" i="1" u="none" dirty="0">
              <a:solidFill>
                <a:schemeClr val="tx1"/>
              </a:solidFill>
            </a:endParaRPr>
          </a:p>
        </p:txBody>
      </p:sp>
      <p:sp>
        <p:nvSpPr>
          <p:cNvPr id="10" name="Title 1">
            <a:extLst>
              <a:ext uri="{FF2B5EF4-FFF2-40B4-BE49-F238E27FC236}">
                <a16:creationId xmlns:a16="http://schemas.microsoft.com/office/drawing/2014/main" id="{AC61D93F-5DB0-430D-9CC9-FD483D1C6EDE}"/>
              </a:ext>
            </a:extLst>
          </p:cNvPr>
          <p:cNvSpPr>
            <a:spLocks/>
          </p:cNvSpPr>
          <p:nvPr/>
        </p:nvSpPr>
        <p:spPr bwMode="auto">
          <a:xfrm>
            <a:off x="309076" y="157195"/>
            <a:ext cx="11573847" cy="965200"/>
          </a:xfrm>
          <a:prstGeom prst="rect">
            <a:avLst/>
          </a:prstGeom>
          <a:noFill/>
          <a:ln>
            <a:noFill/>
          </a:ln>
          <a:effectLst>
            <a:outerShdw blurRad="63500" dist="17961" dir="2700000" algn="ctr" rotWithShape="0">
              <a:srgbClr val="96CCEE">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90000"/>
              </a:lnSpc>
              <a:defRPr/>
            </a:pPr>
            <a:r>
              <a:rPr lang="en-GB" sz="3000" u="none" dirty="0" err="1">
                <a:solidFill>
                  <a:schemeClr val="tx1">
                    <a:lumMod val="95000"/>
                    <a:lumOff val="5000"/>
                  </a:schemeClr>
                </a:solidFill>
                <a:latin typeface="Arial" panose="020B0604020202020204" pitchFamily="34" charset="0"/>
                <a:cs typeface="Arial" panose="020B0604020202020204" pitchFamily="34" charset="0"/>
              </a:rPr>
              <a:t>Répartition</a:t>
            </a:r>
            <a:r>
              <a:rPr lang="en-GB" sz="3000" u="none" dirty="0">
                <a:solidFill>
                  <a:schemeClr val="tx1">
                    <a:lumMod val="95000"/>
                    <a:lumOff val="5000"/>
                  </a:schemeClr>
                </a:solidFill>
                <a:latin typeface="Arial" panose="020B0604020202020204" pitchFamily="34" charset="0"/>
                <a:cs typeface="Arial" panose="020B0604020202020204" pitchFamily="34" charset="0"/>
              </a:rPr>
              <a:t> des </a:t>
            </a:r>
            <a:r>
              <a:rPr lang="en-GB" sz="3000" u="none" dirty="0" err="1">
                <a:solidFill>
                  <a:schemeClr val="tx1">
                    <a:lumMod val="95000"/>
                    <a:lumOff val="5000"/>
                  </a:schemeClr>
                </a:solidFill>
                <a:latin typeface="Arial" panose="020B0604020202020204" pitchFamily="34" charset="0"/>
                <a:cs typeface="Arial" panose="020B0604020202020204" pitchFamily="34" charset="0"/>
              </a:rPr>
              <a:t>décès</a:t>
            </a:r>
            <a:r>
              <a:rPr lang="en-GB" sz="3000" u="none" dirty="0">
                <a:solidFill>
                  <a:schemeClr val="tx1">
                    <a:lumMod val="95000"/>
                    <a:lumOff val="5000"/>
                  </a:schemeClr>
                </a:solidFill>
                <a:latin typeface="Arial" panose="020B0604020202020204" pitchFamily="34" charset="0"/>
                <a:cs typeface="Arial" panose="020B0604020202020204" pitchFamily="34" charset="0"/>
              </a:rPr>
              <a:t> </a:t>
            </a:r>
            <a:r>
              <a:rPr lang="en-GB" sz="3000" u="none" dirty="0" err="1">
                <a:solidFill>
                  <a:schemeClr val="tx1">
                    <a:lumMod val="95000"/>
                    <a:lumOff val="5000"/>
                  </a:schemeClr>
                </a:solidFill>
                <a:latin typeface="Arial" panose="020B0604020202020204" pitchFamily="34" charset="0"/>
                <a:cs typeface="Arial" panose="020B0604020202020204" pitchFamily="34" charset="0"/>
              </a:rPr>
              <a:t>d'enfants</a:t>
            </a:r>
            <a:r>
              <a:rPr lang="en-GB" sz="3000" u="none" dirty="0">
                <a:solidFill>
                  <a:schemeClr val="tx1">
                    <a:lumMod val="95000"/>
                    <a:lumOff val="5000"/>
                  </a:schemeClr>
                </a:solidFill>
                <a:latin typeface="Arial" panose="020B0604020202020204" pitchFamily="34" charset="0"/>
                <a:cs typeface="Arial" panose="020B0604020202020204" pitchFamily="34" charset="0"/>
              </a:rPr>
              <a:t> de </a:t>
            </a:r>
            <a:r>
              <a:rPr lang="en-GB" sz="3000" u="none" dirty="0" err="1">
                <a:solidFill>
                  <a:schemeClr val="tx1">
                    <a:lumMod val="95000"/>
                    <a:lumOff val="5000"/>
                  </a:schemeClr>
                </a:solidFill>
                <a:latin typeface="Arial" panose="020B0604020202020204" pitchFamily="34" charset="0"/>
                <a:cs typeface="Arial" panose="020B0604020202020204" pitchFamily="34" charset="0"/>
              </a:rPr>
              <a:t>moins</a:t>
            </a:r>
            <a:r>
              <a:rPr lang="en-GB" sz="3000" u="none" dirty="0">
                <a:solidFill>
                  <a:schemeClr val="tx1">
                    <a:lumMod val="95000"/>
                    <a:lumOff val="5000"/>
                  </a:schemeClr>
                </a:solidFill>
                <a:latin typeface="Arial" panose="020B0604020202020204" pitchFamily="34" charset="0"/>
                <a:cs typeface="Arial" panose="020B0604020202020204" pitchFamily="34" charset="0"/>
              </a:rPr>
              <a:t> de 5 </a:t>
            </a:r>
            <a:r>
              <a:rPr lang="en-GB" sz="3000" u="none" dirty="0" err="1">
                <a:solidFill>
                  <a:schemeClr val="tx1">
                    <a:lumMod val="95000"/>
                    <a:lumOff val="5000"/>
                  </a:schemeClr>
                </a:solidFill>
                <a:latin typeface="Arial" panose="020B0604020202020204" pitchFamily="34" charset="0"/>
                <a:cs typeface="Arial" panose="020B0604020202020204" pitchFamily="34" charset="0"/>
              </a:rPr>
              <a:t>ans</a:t>
            </a:r>
            <a:r>
              <a:rPr lang="en-GB" sz="3000" u="none" dirty="0">
                <a:solidFill>
                  <a:schemeClr val="tx1">
                    <a:lumMod val="95000"/>
                    <a:lumOff val="5000"/>
                  </a:schemeClr>
                </a:solidFill>
                <a:latin typeface="Arial" panose="020B0604020202020204" pitchFamily="34" charset="0"/>
                <a:cs typeface="Arial" panose="020B0604020202020204" pitchFamily="34" charset="0"/>
              </a:rPr>
              <a:t> </a:t>
            </a:r>
            <a:r>
              <a:rPr lang="en-GB" sz="3000" u="none" dirty="0" err="1">
                <a:solidFill>
                  <a:schemeClr val="tx1">
                    <a:lumMod val="95000"/>
                    <a:lumOff val="5000"/>
                  </a:schemeClr>
                </a:solidFill>
                <a:latin typeface="Arial" panose="020B0604020202020204" pitchFamily="34" charset="0"/>
                <a:cs typeface="Arial" panose="020B0604020202020204" pitchFamily="34" charset="0"/>
              </a:rPr>
              <a:t>dans</a:t>
            </a:r>
            <a:r>
              <a:rPr lang="en-GB" sz="3000" u="none" dirty="0">
                <a:solidFill>
                  <a:schemeClr val="tx1">
                    <a:lumMod val="95000"/>
                    <a:lumOff val="5000"/>
                  </a:schemeClr>
                </a:solidFill>
                <a:latin typeface="Arial" panose="020B0604020202020204" pitchFamily="34" charset="0"/>
                <a:cs typeface="Arial" panose="020B0604020202020204" pitchFamily="34" charset="0"/>
              </a:rPr>
              <a:t> le monde, par cause de </a:t>
            </a:r>
            <a:r>
              <a:rPr lang="en-GB" sz="3000" u="none" dirty="0" err="1">
                <a:solidFill>
                  <a:schemeClr val="tx1">
                    <a:lumMod val="95000"/>
                    <a:lumOff val="5000"/>
                  </a:schemeClr>
                </a:solidFill>
                <a:latin typeface="Arial" panose="020B0604020202020204" pitchFamily="34" charset="0"/>
                <a:cs typeface="Arial" panose="020B0604020202020204" pitchFamily="34" charset="0"/>
              </a:rPr>
              <a:t>décès</a:t>
            </a:r>
            <a:r>
              <a:rPr lang="en-GB" sz="3000" u="none" dirty="0">
                <a:solidFill>
                  <a:schemeClr val="tx1">
                    <a:lumMod val="95000"/>
                    <a:lumOff val="5000"/>
                  </a:schemeClr>
                </a:solidFill>
                <a:latin typeface="Arial" panose="020B0604020202020204" pitchFamily="34" charset="0"/>
                <a:cs typeface="Arial" panose="020B0604020202020204" pitchFamily="34" charset="0"/>
              </a:rPr>
              <a:t>, 2010</a:t>
            </a:r>
            <a:endParaRPr lang="en-US" sz="3000" u="none"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22A4908E-8D34-48D9-9865-6B9A81318A80}"/>
              </a:ext>
            </a:extLst>
          </p:cNvPr>
          <p:cNvSpPr>
            <a:spLocks noGrp="1"/>
          </p:cNvSpPr>
          <p:nvPr>
            <p:ph type="sldNum" sz="quarter" idx="12"/>
          </p:nvPr>
        </p:nvSpPr>
        <p:spPr/>
        <p:txBody>
          <a:bodyPr/>
          <a:lstStyle/>
          <a:p>
            <a:fld id="{A9F93E00-9820-4A13-B013-120E706B7187}" type="slidenum">
              <a:rPr lang="fr-FR" smtClean="0"/>
              <a:t>4</a:t>
            </a:fld>
            <a:endParaRPr lang="fr-FR"/>
          </a:p>
        </p:txBody>
      </p:sp>
    </p:spTree>
    <p:extLst>
      <p:ext uri="{BB962C8B-B14F-4D97-AF65-F5344CB8AC3E}">
        <p14:creationId xmlns:p14="http://schemas.microsoft.com/office/powerpoint/2010/main" val="11086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00FB3-9D0F-4285-94A2-78AB503C50C5}"/>
              </a:ext>
            </a:extLst>
          </p:cNvPr>
          <p:cNvSpPr>
            <a:spLocks noGrp="1"/>
          </p:cNvSpPr>
          <p:nvPr>
            <p:ph type="title"/>
          </p:nvPr>
        </p:nvSpPr>
        <p:spPr>
          <a:xfrm>
            <a:off x="838200" y="365126"/>
            <a:ext cx="10515600" cy="1099102"/>
          </a:xfrm>
        </p:spPr>
        <p:txBody>
          <a:bodyPr>
            <a:normAutofit/>
          </a:bodyPr>
          <a:lstStyle/>
          <a:p>
            <a:r>
              <a:rPr lang="fr-FR" sz="3600" dirty="0">
                <a:latin typeface="Arial" panose="020B0604020202020204" pitchFamily="34" charset="0"/>
                <a:cs typeface="Arial" panose="020B0604020202020204" pitchFamily="34" charset="0"/>
              </a:rPr>
              <a:t>Epidémiologie</a:t>
            </a:r>
          </a:p>
        </p:txBody>
      </p:sp>
      <p:grpSp>
        <p:nvGrpSpPr>
          <p:cNvPr id="4" name="Group 18">
            <a:extLst>
              <a:ext uri="{FF2B5EF4-FFF2-40B4-BE49-F238E27FC236}">
                <a16:creationId xmlns:a16="http://schemas.microsoft.com/office/drawing/2014/main" id="{5A69E5AE-C418-441B-89AC-E561E4C27A3D}"/>
              </a:ext>
            </a:extLst>
          </p:cNvPr>
          <p:cNvGrpSpPr>
            <a:grpSpLocks noChangeAspect="1"/>
          </p:cNvGrpSpPr>
          <p:nvPr/>
        </p:nvGrpSpPr>
        <p:grpSpPr bwMode="auto">
          <a:xfrm>
            <a:off x="2905006" y="2151919"/>
            <a:ext cx="7890239" cy="3849387"/>
            <a:chOff x="821" y="1190"/>
            <a:chExt cx="5301" cy="2300"/>
          </a:xfrm>
          <a:solidFill>
            <a:schemeClr val="bg1">
              <a:lumMod val="85000"/>
            </a:schemeClr>
          </a:solidFill>
        </p:grpSpPr>
        <p:grpSp>
          <p:nvGrpSpPr>
            <p:cNvPr id="5" name="Group 219">
              <a:extLst>
                <a:ext uri="{FF2B5EF4-FFF2-40B4-BE49-F238E27FC236}">
                  <a16:creationId xmlns:a16="http://schemas.microsoft.com/office/drawing/2014/main" id="{883E2766-F723-44C7-A899-288D5A583928}"/>
                </a:ext>
              </a:extLst>
            </p:cNvPr>
            <p:cNvGrpSpPr>
              <a:grpSpLocks/>
            </p:cNvGrpSpPr>
            <p:nvPr/>
          </p:nvGrpSpPr>
          <p:grpSpPr bwMode="auto">
            <a:xfrm>
              <a:off x="821" y="1190"/>
              <a:ext cx="5301" cy="2300"/>
              <a:chOff x="821" y="1190"/>
              <a:chExt cx="5301" cy="2300"/>
            </a:xfrm>
            <a:grpFill/>
          </p:grpSpPr>
          <p:sp>
            <p:nvSpPr>
              <p:cNvPr id="166" name="Freeform 19">
                <a:extLst>
                  <a:ext uri="{FF2B5EF4-FFF2-40B4-BE49-F238E27FC236}">
                    <a16:creationId xmlns:a16="http://schemas.microsoft.com/office/drawing/2014/main" id="{8CF0225D-7406-4B98-BA65-27F74D87EDDC}"/>
                  </a:ext>
                </a:extLst>
              </p:cNvPr>
              <p:cNvSpPr>
                <a:spLocks/>
              </p:cNvSpPr>
              <p:nvPr/>
            </p:nvSpPr>
            <p:spPr bwMode="auto">
              <a:xfrm>
                <a:off x="3785" y="2000"/>
                <a:ext cx="21" cy="72"/>
              </a:xfrm>
              <a:custGeom>
                <a:avLst/>
                <a:gdLst>
                  <a:gd name="T0" fmla="*/ 10 w 21"/>
                  <a:gd name="T1" fmla="*/ 5 h 72"/>
                  <a:gd name="T2" fmla="*/ 17 w 21"/>
                  <a:gd name="T3" fmla="*/ 5 h 72"/>
                  <a:gd name="T4" fmla="*/ 20 w 21"/>
                  <a:gd name="T5" fmla="*/ 0 h 72"/>
                  <a:gd name="T6" fmla="*/ 20 w 21"/>
                  <a:gd name="T7" fmla="*/ 9 h 72"/>
                  <a:gd name="T8" fmla="*/ 20 w 21"/>
                  <a:gd name="T9" fmla="*/ 13 h 72"/>
                  <a:gd name="T10" fmla="*/ 20 w 21"/>
                  <a:gd name="T11" fmla="*/ 18 h 72"/>
                  <a:gd name="T12" fmla="*/ 13 w 21"/>
                  <a:gd name="T13" fmla="*/ 15 h 72"/>
                  <a:gd name="T14" fmla="*/ 10 w 21"/>
                  <a:gd name="T15" fmla="*/ 19 h 72"/>
                  <a:gd name="T16" fmla="*/ 10 w 21"/>
                  <a:gd name="T17" fmla="*/ 24 h 72"/>
                  <a:gd name="T18" fmla="*/ 11 w 21"/>
                  <a:gd name="T19" fmla="*/ 28 h 72"/>
                  <a:gd name="T20" fmla="*/ 13 w 21"/>
                  <a:gd name="T21" fmla="*/ 28 h 72"/>
                  <a:gd name="T22" fmla="*/ 15 w 21"/>
                  <a:gd name="T23" fmla="*/ 30 h 72"/>
                  <a:gd name="T24" fmla="*/ 11 w 21"/>
                  <a:gd name="T25" fmla="*/ 32 h 72"/>
                  <a:gd name="T26" fmla="*/ 10 w 21"/>
                  <a:gd name="T27" fmla="*/ 36 h 72"/>
                  <a:gd name="T28" fmla="*/ 11 w 21"/>
                  <a:gd name="T29" fmla="*/ 37 h 72"/>
                  <a:gd name="T30" fmla="*/ 15 w 21"/>
                  <a:gd name="T31" fmla="*/ 36 h 72"/>
                  <a:gd name="T32" fmla="*/ 20 w 21"/>
                  <a:gd name="T33" fmla="*/ 35 h 72"/>
                  <a:gd name="T34" fmla="*/ 20 w 21"/>
                  <a:gd name="T35" fmla="*/ 36 h 72"/>
                  <a:gd name="T36" fmla="*/ 21 w 21"/>
                  <a:gd name="T37" fmla="*/ 40 h 72"/>
                  <a:gd name="T38" fmla="*/ 17 w 21"/>
                  <a:gd name="T39" fmla="*/ 51 h 72"/>
                  <a:gd name="T40" fmla="*/ 17 w 21"/>
                  <a:gd name="T41" fmla="*/ 59 h 72"/>
                  <a:gd name="T42" fmla="*/ 15 w 21"/>
                  <a:gd name="T43" fmla="*/ 71 h 72"/>
                  <a:gd name="T44" fmla="*/ 14 w 21"/>
                  <a:gd name="T45" fmla="*/ 72 h 72"/>
                  <a:gd name="T46" fmla="*/ 7 w 21"/>
                  <a:gd name="T47" fmla="*/ 55 h 72"/>
                  <a:gd name="T48" fmla="*/ 0 w 21"/>
                  <a:gd name="T49" fmla="*/ 40 h 72"/>
                  <a:gd name="T50" fmla="*/ 4 w 21"/>
                  <a:gd name="T51" fmla="*/ 33 h 72"/>
                  <a:gd name="T52" fmla="*/ 3 w 21"/>
                  <a:gd name="T53" fmla="*/ 32 h 72"/>
                  <a:gd name="T54" fmla="*/ 7 w 21"/>
                  <a:gd name="T55" fmla="*/ 12 h 72"/>
                  <a:gd name="T56" fmla="*/ 10 w 21"/>
                  <a:gd name="T57" fmla="*/ 5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72"/>
                  <a:gd name="T89" fmla="*/ 21 w 2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72">
                    <a:moveTo>
                      <a:pt x="10" y="5"/>
                    </a:moveTo>
                    <a:lnTo>
                      <a:pt x="17" y="5"/>
                    </a:lnTo>
                    <a:lnTo>
                      <a:pt x="20" y="0"/>
                    </a:lnTo>
                    <a:lnTo>
                      <a:pt x="20" y="9"/>
                    </a:lnTo>
                    <a:lnTo>
                      <a:pt x="20" y="13"/>
                    </a:lnTo>
                    <a:lnTo>
                      <a:pt x="20" y="18"/>
                    </a:lnTo>
                    <a:lnTo>
                      <a:pt x="13" y="15"/>
                    </a:lnTo>
                    <a:lnTo>
                      <a:pt x="10" y="19"/>
                    </a:lnTo>
                    <a:lnTo>
                      <a:pt x="10" y="24"/>
                    </a:lnTo>
                    <a:lnTo>
                      <a:pt x="11" y="28"/>
                    </a:lnTo>
                    <a:lnTo>
                      <a:pt x="13" y="28"/>
                    </a:lnTo>
                    <a:lnTo>
                      <a:pt x="15" y="30"/>
                    </a:lnTo>
                    <a:lnTo>
                      <a:pt x="11" y="32"/>
                    </a:lnTo>
                    <a:lnTo>
                      <a:pt x="10" y="36"/>
                    </a:lnTo>
                    <a:lnTo>
                      <a:pt x="11" y="37"/>
                    </a:lnTo>
                    <a:lnTo>
                      <a:pt x="15" y="36"/>
                    </a:lnTo>
                    <a:lnTo>
                      <a:pt x="20" y="35"/>
                    </a:lnTo>
                    <a:lnTo>
                      <a:pt x="20" y="36"/>
                    </a:lnTo>
                    <a:lnTo>
                      <a:pt x="21" y="40"/>
                    </a:lnTo>
                    <a:lnTo>
                      <a:pt x="17" y="51"/>
                    </a:lnTo>
                    <a:lnTo>
                      <a:pt x="17" y="59"/>
                    </a:lnTo>
                    <a:lnTo>
                      <a:pt x="15" y="71"/>
                    </a:lnTo>
                    <a:lnTo>
                      <a:pt x="14" y="72"/>
                    </a:lnTo>
                    <a:lnTo>
                      <a:pt x="7" y="55"/>
                    </a:lnTo>
                    <a:lnTo>
                      <a:pt x="0" y="40"/>
                    </a:lnTo>
                    <a:lnTo>
                      <a:pt x="4" y="33"/>
                    </a:lnTo>
                    <a:lnTo>
                      <a:pt x="3" y="32"/>
                    </a:lnTo>
                    <a:lnTo>
                      <a:pt x="7" y="12"/>
                    </a:lnTo>
                    <a:lnTo>
                      <a:pt x="10"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7" name="Freeform 20">
                <a:extLst>
                  <a:ext uri="{FF2B5EF4-FFF2-40B4-BE49-F238E27FC236}">
                    <a16:creationId xmlns:a16="http://schemas.microsoft.com/office/drawing/2014/main" id="{EC047578-10DE-4438-B55F-3D9F36366706}"/>
                  </a:ext>
                </a:extLst>
              </p:cNvPr>
              <p:cNvSpPr>
                <a:spLocks/>
              </p:cNvSpPr>
              <p:nvPr/>
            </p:nvSpPr>
            <p:spPr bwMode="auto">
              <a:xfrm>
                <a:off x="3796" y="2023"/>
                <a:ext cx="370" cy="294"/>
              </a:xfrm>
              <a:custGeom>
                <a:avLst/>
                <a:gdLst>
                  <a:gd name="T0" fmla="*/ 46 w 370"/>
                  <a:gd name="T1" fmla="*/ 40 h 294"/>
                  <a:gd name="T2" fmla="*/ 54 w 370"/>
                  <a:gd name="T3" fmla="*/ 30 h 294"/>
                  <a:gd name="T4" fmla="*/ 35 w 370"/>
                  <a:gd name="T5" fmla="*/ 10 h 294"/>
                  <a:gd name="T6" fmla="*/ 70 w 370"/>
                  <a:gd name="T7" fmla="*/ 0 h 294"/>
                  <a:gd name="T8" fmla="*/ 91 w 370"/>
                  <a:gd name="T9" fmla="*/ 1 h 294"/>
                  <a:gd name="T10" fmla="*/ 169 w 370"/>
                  <a:gd name="T11" fmla="*/ 53 h 294"/>
                  <a:gd name="T12" fmla="*/ 200 w 370"/>
                  <a:gd name="T13" fmla="*/ 57 h 294"/>
                  <a:gd name="T14" fmla="*/ 214 w 370"/>
                  <a:gd name="T15" fmla="*/ 58 h 294"/>
                  <a:gd name="T16" fmla="*/ 233 w 370"/>
                  <a:gd name="T17" fmla="*/ 66 h 294"/>
                  <a:gd name="T18" fmla="*/ 247 w 370"/>
                  <a:gd name="T19" fmla="*/ 84 h 294"/>
                  <a:gd name="T20" fmla="*/ 267 w 370"/>
                  <a:gd name="T21" fmla="*/ 101 h 294"/>
                  <a:gd name="T22" fmla="*/ 267 w 370"/>
                  <a:gd name="T23" fmla="*/ 117 h 294"/>
                  <a:gd name="T24" fmla="*/ 280 w 370"/>
                  <a:gd name="T25" fmla="*/ 130 h 294"/>
                  <a:gd name="T26" fmla="*/ 282 w 370"/>
                  <a:gd name="T27" fmla="*/ 137 h 294"/>
                  <a:gd name="T28" fmla="*/ 292 w 370"/>
                  <a:gd name="T29" fmla="*/ 139 h 294"/>
                  <a:gd name="T30" fmla="*/ 293 w 370"/>
                  <a:gd name="T31" fmla="*/ 145 h 294"/>
                  <a:gd name="T32" fmla="*/ 295 w 370"/>
                  <a:gd name="T33" fmla="*/ 148 h 294"/>
                  <a:gd name="T34" fmla="*/ 314 w 370"/>
                  <a:gd name="T35" fmla="*/ 172 h 294"/>
                  <a:gd name="T36" fmla="*/ 359 w 370"/>
                  <a:gd name="T37" fmla="*/ 177 h 294"/>
                  <a:gd name="T38" fmla="*/ 370 w 370"/>
                  <a:gd name="T39" fmla="*/ 186 h 294"/>
                  <a:gd name="T40" fmla="*/ 362 w 370"/>
                  <a:gd name="T41" fmla="*/ 226 h 294"/>
                  <a:gd name="T42" fmla="*/ 311 w 370"/>
                  <a:gd name="T43" fmla="*/ 244 h 294"/>
                  <a:gd name="T44" fmla="*/ 247 w 370"/>
                  <a:gd name="T45" fmla="*/ 257 h 294"/>
                  <a:gd name="T46" fmla="*/ 230 w 370"/>
                  <a:gd name="T47" fmla="*/ 280 h 294"/>
                  <a:gd name="T48" fmla="*/ 196 w 370"/>
                  <a:gd name="T49" fmla="*/ 279 h 294"/>
                  <a:gd name="T50" fmla="*/ 163 w 370"/>
                  <a:gd name="T51" fmla="*/ 272 h 294"/>
                  <a:gd name="T52" fmla="*/ 158 w 370"/>
                  <a:gd name="T53" fmla="*/ 294 h 294"/>
                  <a:gd name="T54" fmla="*/ 104 w 370"/>
                  <a:gd name="T55" fmla="*/ 222 h 294"/>
                  <a:gd name="T56" fmla="*/ 87 w 370"/>
                  <a:gd name="T57" fmla="*/ 205 h 294"/>
                  <a:gd name="T58" fmla="*/ 87 w 370"/>
                  <a:gd name="T59" fmla="*/ 182 h 294"/>
                  <a:gd name="T60" fmla="*/ 73 w 370"/>
                  <a:gd name="T61" fmla="*/ 155 h 294"/>
                  <a:gd name="T62" fmla="*/ 56 w 370"/>
                  <a:gd name="T63" fmla="*/ 146 h 294"/>
                  <a:gd name="T64" fmla="*/ 9 w 370"/>
                  <a:gd name="T65" fmla="*/ 74 h 294"/>
                  <a:gd name="T66" fmla="*/ 0 w 370"/>
                  <a:gd name="T67" fmla="*/ 75 h 294"/>
                  <a:gd name="T68" fmla="*/ 3 w 370"/>
                  <a:gd name="T69" fmla="*/ 49 h 294"/>
                  <a:gd name="T70" fmla="*/ 24 w 370"/>
                  <a:gd name="T71" fmla="*/ 54 h 294"/>
                  <a:gd name="T72" fmla="*/ 32 w 370"/>
                  <a:gd name="T73" fmla="*/ 44 h 294"/>
                  <a:gd name="T74" fmla="*/ 46 w 370"/>
                  <a:gd name="T75" fmla="*/ 40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0"/>
                  <a:gd name="T115" fmla="*/ 0 h 294"/>
                  <a:gd name="T116" fmla="*/ 370 w 370"/>
                  <a:gd name="T117" fmla="*/ 294 h 2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0" h="294">
                    <a:moveTo>
                      <a:pt x="46" y="40"/>
                    </a:moveTo>
                    <a:lnTo>
                      <a:pt x="54" y="30"/>
                    </a:lnTo>
                    <a:lnTo>
                      <a:pt x="35" y="10"/>
                    </a:lnTo>
                    <a:lnTo>
                      <a:pt x="70" y="0"/>
                    </a:lnTo>
                    <a:lnTo>
                      <a:pt x="91" y="1"/>
                    </a:lnTo>
                    <a:lnTo>
                      <a:pt x="169" y="53"/>
                    </a:lnTo>
                    <a:lnTo>
                      <a:pt x="200" y="57"/>
                    </a:lnTo>
                    <a:lnTo>
                      <a:pt x="214" y="58"/>
                    </a:lnTo>
                    <a:lnTo>
                      <a:pt x="233" y="66"/>
                    </a:lnTo>
                    <a:lnTo>
                      <a:pt x="247" y="84"/>
                    </a:lnTo>
                    <a:lnTo>
                      <a:pt x="267" y="101"/>
                    </a:lnTo>
                    <a:lnTo>
                      <a:pt x="267" y="117"/>
                    </a:lnTo>
                    <a:lnTo>
                      <a:pt x="280" y="130"/>
                    </a:lnTo>
                    <a:lnTo>
                      <a:pt x="282" y="137"/>
                    </a:lnTo>
                    <a:lnTo>
                      <a:pt x="292" y="139"/>
                    </a:lnTo>
                    <a:lnTo>
                      <a:pt x="293" y="145"/>
                    </a:lnTo>
                    <a:lnTo>
                      <a:pt x="295" y="148"/>
                    </a:lnTo>
                    <a:lnTo>
                      <a:pt x="314" y="172"/>
                    </a:lnTo>
                    <a:lnTo>
                      <a:pt x="359" y="177"/>
                    </a:lnTo>
                    <a:lnTo>
                      <a:pt x="370" y="186"/>
                    </a:lnTo>
                    <a:lnTo>
                      <a:pt x="362" y="226"/>
                    </a:lnTo>
                    <a:lnTo>
                      <a:pt x="311" y="244"/>
                    </a:lnTo>
                    <a:lnTo>
                      <a:pt x="247" y="257"/>
                    </a:lnTo>
                    <a:lnTo>
                      <a:pt x="230" y="280"/>
                    </a:lnTo>
                    <a:lnTo>
                      <a:pt x="196" y="279"/>
                    </a:lnTo>
                    <a:lnTo>
                      <a:pt x="163" y="272"/>
                    </a:lnTo>
                    <a:lnTo>
                      <a:pt x="158" y="294"/>
                    </a:lnTo>
                    <a:lnTo>
                      <a:pt x="104" y="222"/>
                    </a:lnTo>
                    <a:lnTo>
                      <a:pt x="87" y="205"/>
                    </a:lnTo>
                    <a:lnTo>
                      <a:pt x="87" y="182"/>
                    </a:lnTo>
                    <a:lnTo>
                      <a:pt x="73" y="155"/>
                    </a:lnTo>
                    <a:lnTo>
                      <a:pt x="56" y="146"/>
                    </a:lnTo>
                    <a:lnTo>
                      <a:pt x="9" y="74"/>
                    </a:lnTo>
                    <a:lnTo>
                      <a:pt x="0" y="75"/>
                    </a:lnTo>
                    <a:lnTo>
                      <a:pt x="3" y="49"/>
                    </a:lnTo>
                    <a:lnTo>
                      <a:pt x="24" y="54"/>
                    </a:lnTo>
                    <a:lnTo>
                      <a:pt x="32" y="44"/>
                    </a:lnTo>
                    <a:lnTo>
                      <a:pt x="46" y="4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8" name="Freeform 21">
                <a:extLst>
                  <a:ext uri="{FF2B5EF4-FFF2-40B4-BE49-F238E27FC236}">
                    <a16:creationId xmlns:a16="http://schemas.microsoft.com/office/drawing/2014/main" id="{12F3B94A-E0D7-4160-A257-E969612D0ACD}"/>
                  </a:ext>
                </a:extLst>
              </p:cNvPr>
              <p:cNvSpPr>
                <a:spLocks/>
              </p:cNvSpPr>
              <p:nvPr/>
            </p:nvSpPr>
            <p:spPr bwMode="auto">
              <a:xfrm>
                <a:off x="3799" y="1999"/>
                <a:ext cx="67" cy="78"/>
              </a:xfrm>
              <a:custGeom>
                <a:avLst/>
                <a:gdLst>
                  <a:gd name="T0" fmla="*/ 27 w 67"/>
                  <a:gd name="T1" fmla="*/ 20 h 78"/>
                  <a:gd name="T2" fmla="*/ 56 w 67"/>
                  <a:gd name="T3" fmla="*/ 0 h 78"/>
                  <a:gd name="T4" fmla="*/ 67 w 67"/>
                  <a:gd name="T5" fmla="*/ 24 h 78"/>
                  <a:gd name="T6" fmla="*/ 32 w 67"/>
                  <a:gd name="T7" fmla="*/ 34 h 78"/>
                  <a:gd name="T8" fmla="*/ 51 w 67"/>
                  <a:gd name="T9" fmla="*/ 54 h 78"/>
                  <a:gd name="T10" fmla="*/ 43 w 67"/>
                  <a:gd name="T11" fmla="*/ 64 h 78"/>
                  <a:gd name="T12" fmla="*/ 29 w 67"/>
                  <a:gd name="T13" fmla="*/ 68 h 78"/>
                  <a:gd name="T14" fmla="*/ 21 w 67"/>
                  <a:gd name="T15" fmla="*/ 78 h 78"/>
                  <a:gd name="T16" fmla="*/ 0 w 67"/>
                  <a:gd name="T17" fmla="*/ 73 h 78"/>
                  <a:gd name="T18" fmla="*/ 1 w 67"/>
                  <a:gd name="T19" fmla="*/ 72 h 78"/>
                  <a:gd name="T20" fmla="*/ 3 w 67"/>
                  <a:gd name="T21" fmla="*/ 60 h 78"/>
                  <a:gd name="T22" fmla="*/ 3 w 67"/>
                  <a:gd name="T23" fmla="*/ 52 h 78"/>
                  <a:gd name="T24" fmla="*/ 7 w 67"/>
                  <a:gd name="T25" fmla="*/ 41 h 78"/>
                  <a:gd name="T26" fmla="*/ 6 w 67"/>
                  <a:gd name="T27" fmla="*/ 37 h 78"/>
                  <a:gd name="T28" fmla="*/ 6 w 67"/>
                  <a:gd name="T29" fmla="*/ 36 h 78"/>
                  <a:gd name="T30" fmla="*/ 7 w 67"/>
                  <a:gd name="T31" fmla="*/ 29 h 78"/>
                  <a:gd name="T32" fmla="*/ 6 w 67"/>
                  <a:gd name="T33" fmla="*/ 24 h 78"/>
                  <a:gd name="T34" fmla="*/ 6 w 67"/>
                  <a:gd name="T35" fmla="*/ 19 h 78"/>
                  <a:gd name="T36" fmla="*/ 6 w 67"/>
                  <a:gd name="T37" fmla="*/ 14 h 78"/>
                  <a:gd name="T38" fmla="*/ 10 w 67"/>
                  <a:gd name="T39" fmla="*/ 13 h 78"/>
                  <a:gd name="T40" fmla="*/ 14 w 67"/>
                  <a:gd name="T41" fmla="*/ 16 h 78"/>
                  <a:gd name="T42" fmla="*/ 27 w 67"/>
                  <a:gd name="T43" fmla="*/ 2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78"/>
                  <a:gd name="T68" fmla="*/ 67 w 67"/>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78">
                    <a:moveTo>
                      <a:pt x="27" y="20"/>
                    </a:moveTo>
                    <a:lnTo>
                      <a:pt x="56" y="0"/>
                    </a:lnTo>
                    <a:lnTo>
                      <a:pt x="67" y="24"/>
                    </a:lnTo>
                    <a:lnTo>
                      <a:pt x="32" y="34"/>
                    </a:lnTo>
                    <a:lnTo>
                      <a:pt x="51" y="54"/>
                    </a:lnTo>
                    <a:lnTo>
                      <a:pt x="43" y="64"/>
                    </a:lnTo>
                    <a:lnTo>
                      <a:pt x="29" y="68"/>
                    </a:lnTo>
                    <a:lnTo>
                      <a:pt x="21" y="78"/>
                    </a:lnTo>
                    <a:lnTo>
                      <a:pt x="0" y="73"/>
                    </a:lnTo>
                    <a:lnTo>
                      <a:pt x="1" y="72"/>
                    </a:lnTo>
                    <a:lnTo>
                      <a:pt x="3" y="60"/>
                    </a:lnTo>
                    <a:lnTo>
                      <a:pt x="3" y="52"/>
                    </a:lnTo>
                    <a:lnTo>
                      <a:pt x="7" y="41"/>
                    </a:lnTo>
                    <a:lnTo>
                      <a:pt x="6" y="37"/>
                    </a:lnTo>
                    <a:lnTo>
                      <a:pt x="6" y="36"/>
                    </a:lnTo>
                    <a:lnTo>
                      <a:pt x="7" y="29"/>
                    </a:lnTo>
                    <a:lnTo>
                      <a:pt x="6" y="24"/>
                    </a:lnTo>
                    <a:lnTo>
                      <a:pt x="6" y="19"/>
                    </a:lnTo>
                    <a:lnTo>
                      <a:pt x="6" y="14"/>
                    </a:lnTo>
                    <a:lnTo>
                      <a:pt x="10" y="13"/>
                    </a:lnTo>
                    <a:lnTo>
                      <a:pt x="14" y="16"/>
                    </a:lnTo>
                    <a:lnTo>
                      <a:pt x="27" y="2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9" name="Freeform 22">
                <a:extLst>
                  <a:ext uri="{FF2B5EF4-FFF2-40B4-BE49-F238E27FC236}">
                    <a16:creationId xmlns:a16="http://schemas.microsoft.com/office/drawing/2014/main" id="{B5771007-F02C-4F60-915A-DAC51A6F9716}"/>
                  </a:ext>
                </a:extLst>
              </p:cNvPr>
              <p:cNvSpPr>
                <a:spLocks/>
              </p:cNvSpPr>
              <p:nvPr/>
            </p:nvSpPr>
            <p:spPr bwMode="auto">
              <a:xfrm>
                <a:off x="4089" y="2137"/>
                <a:ext cx="81" cy="63"/>
              </a:xfrm>
              <a:custGeom>
                <a:avLst/>
                <a:gdLst>
                  <a:gd name="T0" fmla="*/ 0 w 81"/>
                  <a:gd name="T1" fmla="*/ 31 h 63"/>
                  <a:gd name="T2" fmla="*/ 41 w 81"/>
                  <a:gd name="T3" fmla="*/ 36 h 63"/>
                  <a:gd name="T4" fmla="*/ 67 w 81"/>
                  <a:gd name="T5" fmla="*/ 9 h 63"/>
                  <a:gd name="T6" fmla="*/ 75 w 81"/>
                  <a:gd name="T7" fmla="*/ 0 h 63"/>
                  <a:gd name="T8" fmla="*/ 80 w 81"/>
                  <a:gd name="T9" fmla="*/ 2 h 63"/>
                  <a:gd name="T10" fmla="*/ 81 w 81"/>
                  <a:gd name="T11" fmla="*/ 10 h 63"/>
                  <a:gd name="T12" fmla="*/ 73 w 81"/>
                  <a:gd name="T13" fmla="*/ 20 h 63"/>
                  <a:gd name="T14" fmla="*/ 77 w 81"/>
                  <a:gd name="T15" fmla="*/ 36 h 63"/>
                  <a:gd name="T16" fmla="*/ 71 w 81"/>
                  <a:gd name="T17" fmla="*/ 42 h 63"/>
                  <a:gd name="T18" fmla="*/ 66 w 81"/>
                  <a:gd name="T19" fmla="*/ 63 h 63"/>
                  <a:gd name="T20" fmla="*/ 21 w 81"/>
                  <a:gd name="T21" fmla="*/ 58 h 63"/>
                  <a:gd name="T22" fmla="*/ 2 w 81"/>
                  <a:gd name="T23" fmla="*/ 34 h 63"/>
                  <a:gd name="T24" fmla="*/ 0 w 81"/>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63"/>
                  <a:gd name="T41" fmla="*/ 81 w 81"/>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63">
                    <a:moveTo>
                      <a:pt x="0" y="31"/>
                    </a:moveTo>
                    <a:lnTo>
                      <a:pt x="41" y="36"/>
                    </a:lnTo>
                    <a:lnTo>
                      <a:pt x="67" y="9"/>
                    </a:lnTo>
                    <a:lnTo>
                      <a:pt x="75" y="0"/>
                    </a:lnTo>
                    <a:lnTo>
                      <a:pt x="80" y="2"/>
                    </a:lnTo>
                    <a:lnTo>
                      <a:pt x="81" y="10"/>
                    </a:lnTo>
                    <a:lnTo>
                      <a:pt x="73" y="20"/>
                    </a:lnTo>
                    <a:lnTo>
                      <a:pt x="77" y="36"/>
                    </a:lnTo>
                    <a:lnTo>
                      <a:pt x="71" y="42"/>
                    </a:lnTo>
                    <a:lnTo>
                      <a:pt x="66" y="63"/>
                    </a:lnTo>
                    <a:lnTo>
                      <a:pt x="21" y="58"/>
                    </a:lnTo>
                    <a:lnTo>
                      <a:pt x="2" y="34"/>
                    </a:lnTo>
                    <a:lnTo>
                      <a:pt x="0" y="3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0" name="Freeform 23">
                <a:extLst>
                  <a:ext uri="{FF2B5EF4-FFF2-40B4-BE49-F238E27FC236}">
                    <a16:creationId xmlns:a16="http://schemas.microsoft.com/office/drawing/2014/main" id="{869F8E01-10A2-456E-A4BB-27C02F462AA6}"/>
                  </a:ext>
                </a:extLst>
              </p:cNvPr>
              <p:cNvSpPr>
                <a:spLocks/>
              </p:cNvSpPr>
              <p:nvPr/>
            </p:nvSpPr>
            <p:spPr bwMode="auto">
              <a:xfrm>
                <a:off x="3951" y="2267"/>
                <a:ext cx="177" cy="120"/>
              </a:xfrm>
              <a:custGeom>
                <a:avLst/>
                <a:gdLst>
                  <a:gd name="T0" fmla="*/ 3 w 177"/>
                  <a:gd name="T1" fmla="*/ 50 h 120"/>
                  <a:gd name="T2" fmla="*/ 8 w 177"/>
                  <a:gd name="T3" fmla="*/ 28 h 120"/>
                  <a:gd name="T4" fmla="*/ 41 w 177"/>
                  <a:gd name="T5" fmla="*/ 35 h 120"/>
                  <a:gd name="T6" fmla="*/ 75 w 177"/>
                  <a:gd name="T7" fmla="*/ 36 h 120"/>
                  <a:gd name="T8" fmla="*/ 92 w 177"/>
                  <a:gd name="T9" fmla="*/ 13 h 120"/>
                  <a:gd name="T10" fmla="*/ 156 w 177"/>
                  <a:gd name="T11" fmla="*/ 0 h 120"/>
                  <a:gd name="T12" fmla="*/ 164 w 177"/>
                  <a:gd name="T13" fmla="*/ 14 h 120"/>
                  <a:gd name="T14" fmla="*/ 177 w 177"/>
                  <a:gd name="T15" fmla="*/ 42 h 120"/>
                  <a:gd name="T16" fmla="*/ 163 w 177"/>
                  <a:gd name="T17" fmla="*/ 63 h 120"/>
                  <a:gd name="T18" fmla="*/ 112 w 177"/>
                  <a:gd name="T19" fmla="*/ 87 h 120"/>
                  <a:gd name="T20" fmla="*/ 47 w 177"/>
                  <a:gd name="T21" fmla="*/ 112 h 120"/>
                  <a:gd name="T22" fmla="*/ 33 w 177"/>
                  <a:gd name="T23" fmla="*/ 120 h 120"/>
                  <a:gd name="T24" fmla="*/ 16 w 177"/>
                  <a:gd name="T25" fmla="*/ 118 h 120"/>
                  <a:gd name="T26" fmla="*/ 11 w 177"/>
                  <a:gd name="T27" fmla="*/ 108 h 120"/>
                  <a:gd name="T28" fmla="*/ 11 w 177"/>
                  <a:gd name="T29" fmla="*/ 99 h 120"/>
                  <a:gd name="T30" fmla="*/ 0 w 177"/>
                  <a:gd name="T31" fmla="*/ 71 h 120"/>
                  <a:gd name="T32" fmla="*/ 3 w 177"/>
                  <a:gd name="T33" fmla="*/ 5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120"/>
                  <a:gd name="T53" fmla="*/ 177 w 177"/>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120">
                    <a:moveTo>
                      <a:pt x="3" y="50"/>
                    </a:moveTo>
                    <a:lnTo>
                      <a:pt x="8" y="28"/>
                    </a:lnTo>
                    <a:lnTo>
                      <a:pt x="41" y="35"/>
                    </a:lnTo>
                    <a:lnTo>
                      <a:pt x="75" y="36"/>
                    </a:lnTo>
                    <a:lnTo>
                      <a:pt x="92" y="13"/>
                    </a:lnTo>
                    <a:lnTo>
                      <a:pt x="156" y="0"/>
                    </a:lnTo>
                    <a:lnTo>
                      <a:pt x="164" y="14"/>
                    </a:lnTo>
                    <a:lnTo>
                      <a:pt x="177" y="42"/>
                    </a:lnTo>
                    <a:lnTo>
                      <a:pt x="163" y="63"/>
                    </a:lnTo>
                    <a:lnTo>
                      <a:pt x="112" y="87"/>
                    </a:lnTo>
                    <a:lnTo>
                      <a:pt x="47" y="112"/>
                    </a:lnTo>
                    <a:lnTo>
                      <a:pt x="33" y="120"/>
                    </a:lnTo>
                    <a:lnTo>
                      <a:pt x="16" y="118"/>
                    </a:lnTo>
                    <a:lnTo>
                      <a:pt x="11" y="108"/>
                    </a:lnTo>
                    <a:lnTo>
                      <a:pt x="11" y="99"/>
                    </a:lnTo>
                    <a:lnTo>
                      <a:pt x="0" y="71"/>
                    </a:lnTo>
                    <a:lnTo>
                      <a:pt x="3" y="5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1" name="Freeform 24">
                <a:extLst>
                  <a:ext uri="{FF2B5EF4-FFF2-40B4-BE49-F238E27FC236}">
                    <a16:creationId xmlns:a16="http://schemas.microsoft.com/office/drawing/2014/main" id="{8A466CBA-0D57-4ECF-89D3-1F1F9D02F543}"/>
                  </a:ext>
                </a:extLst>
              </p:cNvPr>
              <p:cNvSpPr>
                <a:spLocks/>
              </p:cNvSpPr>
              <p:nvPr/>
            </p:nvSpPr>
            <p:spPr bwMode="auto">
              <a:xfrm>
                <a:off x="4368" y="1960"/>
                <a:ext cx="488" cy="514"/>
              </a:xfrm>
              <a:custGeom>
                <a:avLst/>
                <a:gdLst>
                  <a:gd name="T0" fmla="*/ 166 w 488"/>
                  <a:gd name="T1" fmla="*/ 55 h 514"/>
                  <a:gd name="T2" fmla="*/ 166 w 488"/>
                  <a:gd name="T3" fmla="*/ 77 h 514"/>
                  <a:gd name="T4" fmla="*/ 193 w 488"/>
                  <a:gd name="T5" fmla="*/ 124 h 514"/>
                  <a:gd name="T6" fmla="*/ 271 w 488"/>
                  <a:gd name="T7" fmla="*/ 150 h 514"/>
                  <a:gd name="T8" fmla="*/ 304 w 488"/>
                  <a:gd name="T9" fmla="*/ 168 h 514"/>
                  <a:gd name="T10" fmla="*/ 337 w 488"/>
                  <a:gd name="T11" fmla="*/ 164 h 514"/>
                  <a:gd name="T12" fmla="*/ 344 w 488"/>
                  <a:gd name="T13" fmla="*/ 142 h 514"/>
                  <a:gd name="T14" fmla="*/ 351 w 488"/>
                  <a:gd name="T15" fmla="*/ 148 h 514"/>
                  <a:gd name="T16" fmla="*/ 364 w 488"/>
                  <a:gd name="T17" fmla="*/ 165 h 514"/>
                  <a:gd name="T18" fmla="*/ 404 w 488"/>
                  <a:gd name="T19" fmla="*/ 161 h 514"/>
                  <a:gd name="T20" fmla="*/ 411 w 488"/>
                  <a:gd name="T21" fmla="*/ 138 h 514"/>
                  <a:gd name="T22" fmla="*/ 438 w 488"/>
                  <a:gd name="T23" fmla="*/ 115 h 514"/>
                  <a:gd name="T24" fmla="*/ 475 w 488"/>
                  <a:gd name="T25" fmla="*/ 133 h 514"/>
                  <a:gd name="T26" fmla="*/ 485 w 488"/>
                  <a:gd name="T27" fmla="*/ 152 h 514"/>
                  <a:gd name="T28" fmla="*/ 451 w 488"/>
                  <a:gd name="T29" fmla="*/ 217 h 514"/>
                  <a:gd name="T30" fmla="*/ 438 w 488"/>
                  <a:gd name="T31" fmla="*/ 249 h 514"/>
                  <a:gd name="T32" fmla="*/ 418 w 488"/>
                  <a:gd name="T33" fmla="*/ 218 h 514"/>
                  <a:gd name="T34" fmla="*/ 399 w 488"/>
                  <a:gd name="T35" fmla="*/ 214 h 514"/>
                  <a:gd name="T36" fmla="*/ 416 w 488"/>
                  <a:gd name="T37" fmla="*/ 193 h 514"/>
                  <a:gd name="T38" fmla="*/ 366 w 488"/>
                  <a:gd name="T39" fmla="*/ 173 h 514"/>
                  <a:gd name="T40" fmla="*/ 337 w 488"/>
                  <a:gd name="T41" fmla="*/ 179 h 514"/>
                  <a:gd name="T42" fmla="*/ 344 w 488"/>
                  <a:gd name="T43" fmla="*/ 202 h 514"/>
                  <a:gd name="T44" fmla="*/ 363 w 488"/>
                  <a:gd name="T45" fmla="*/ 229 h 514"/>
                  <a:gd name="T46" fmla="*/ 337 w 488"/>
                  <a:gd name="T47" fmla="*/ 260 h 514"/>
                  <a:gd name="T48" fmla="*/ 328 w 488"/>
                  <a:gd name="T49" fmla="*/ 287 h 514"/>
                  <a:gd name="T50" fmla="*/ 266 w 488"/>
                  <a:gd name="T51" fmla="*/ 344 h 514"/>
                  <a:gd name="T52" fmla="*/ 250 w 488"/>
                  <a:gd name="T53" fmla="*/ 357 h 514"/>
                  <a:gd name="T54" fmla="*/ 234 w 488"/>
                  <a:gd name="T55" fmla="*/ 389 h 514"/>
                  <a:gd name="T56" fmla="*/ 225 w 488"/>
                  <a:gd name="T57" fmla="*/ 478 h 514"/>
                  <a:gd name="T58" fmla="*/ 207 w 488"/>
                  <a:gd name="T59" fmla="*/ 502 h 514"/>
                  <a:gd name="T60" fmla="*/ 181 w 488"/>
                  <a:gd name="T61" fmla="*/ 499 h 514"/>
                  <a:gd name="T62" fmla="*/ 114 w 488"/>
                  <a:gd name="T63" fmla="*/ 362 h 514"/>
                  <a:gd name="T64" fmla="*/ 95 w 488"/>
                  <a:gd name="T65" fmla="*/ 273 h 514"/>
                  <a:gd name="T66" fmla="*/ 80 w 488"/>
                  <a:gd name="T67" fmla="*/ 268 h 514"/>
                  <a:gd name="T68" fmla="*/ 21 w 488"/>
                  <a:gd name="T69" fmla="*/ 245 h 514"/>
                  <a:gd name="T70" fmla="*/ 50 w 488"/>
                  <a:gd name="T71" fmla="*/ 232 h 514"/>
                  <a:gd name="T72" fmla="*/ 0 w 488"/>
                  <a:gd name="T73" fmla="*/ 219 h 514"/>
                  <a:gd name="T74" fmla="*/ 20 w 488"/>
                  <a:gd name="T75" fmla="*/ 157 h 514"/>
                  <a:gd name="T76" fmla="*/ 57 w 488"/>
                  <a:gd name="T77" fmla="*/ 142 h 514"/>
                  <a:gd name="T78" fmla="*/ 87 w 488"/>
                  <a:gd name="T79" fmla="*/ 67 h 514"/>
                  <a:gd name="T80" fmla="*/ 74 w 488"/>
                  <a:gd name="T81" fmla="*/ 42 h 514"/>
                  <a:gd name="T82" fmla="*/ 111 w 488"/>
                  <a:gd name="T83" fmla="*/ 15 h 514"/>
                  <a:gd name="T84" fmla="*/ 151 w 488"/>
                  <a:gd name="T85" fmla="*/ 22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8"/>
                  <a:gd name="T130" fmla="*/ 0 h 514"/>
                  <a:gd name="T131" fmla="*/ 488 w 488"/>
                  <a:gd name="T132" fmla="*/ 514 h 5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8" h="514">
                    <a:moveTo>
                      <a:pt x="151" y="22"/>
                    </a:moveTo>
                    <a:lnTo>
                      <a:pt x="166" y="55"/>
                    </a:lnTo>
                    <a:lnTo>
                      <a:pt x="151" y="54"/>
                    </a:lnTo>
                    <a:lnTo>
                      <a:pt x="166" y="77"/>
                    </a:lnTo>
                    <a:lnTo>
                      <a:pt x="202" y="95"/>
                    </a:lnTo>
                    <a:lnTo>
                      <a:pt x="193" y="124"/>
                    </a:lnTo>
                    <a:lnTo>
                      <a:pt x="254" y="152"/>
                    </a:lnTo>
                    <a:lnTo>
                      <a:pt x="271" y="150"/>
                    </a:lnTo>
                    <a:lnTo>
                      <a:pt x="280" y="157"/>
                    </a:lnTo>
                    <a:lnTo>
                      <a:pt x="304" y="168"/>
                    </a:lnTo>
                    <a:lnTo>
                      <a:pt x="337" y="169"/>
                    </a:lnTo>
                    <a:lnTo>
                      <a:pt x="337" y="164"/>
                    </a:lnTo>
                    <a:lnTo>
                      <a:pt x="334" y="140"/>
                    </a:lnTo>
                    <a:lnTo>
                      <a:pt x="344" y="142"/>
                    </a:lnTo>
                    <a:lnTo>
                      <a:pt x="359" y="134"/>
                    </a:lnTo>
                    <a:lnTo>
                      <a:pt x="351" y="148"/>
                    </a:lnTo>
                    <a:lnTo>
                      <a:pt x="348" y="157"/>
                    </a:lnTo>
                    <a:lnTo>
                      <a:pt x="364" y="165"/>
                    </a:lnTo>
                    <a:lnTo>
                      <a:pt x="384" y="160"/>
                    </a:lnTo>
                    <a:lnTo>
                      <a:pt x="404" y="161"/>
                    </a:lnTo>
                    <a:lnTo>
                      <a:pt x="395" y="142"/>
                    </a:lnTo>
                    <a:lnTo>
                      <a:pt x="411" y="138"/>
                    </a:lnTo>
                    <a:lnTo>
                      <a:pt x="432" y="117"/>
                    </a:lnTo>
                    <a:lnTo>
                      <a:pt x="438" y="115"/>
                    </a:lnTo>
                    <a:lnTo>
                      <a:pt x="466" y="113"/>
                    </a:lnTo>
                    <a:lnTo>
                      <a:pt x="475" y="133"/>
                    </a:lnTo>
                    <a:lnTo>
                      <a:pt x="488" y="135"/>
                    </a:lnTo>
                    <a:lnTo>
                      <a:pt x="485" y="152"/>
                    </a:lnTo>
                    <a:lnTo>
                      <a:pt x="458" y="165"/>
                    </a:lnTo>
                    <a:lnTo>
                      <a:pt x="451" y="217"/>
                    </a:lnTo>
                    <a:lnTo>
                      <a:pt x="434" y="213"/>
                    </a:lnTo>
                    <a:lnTo>
                      <a:pt x="438" y="249"/>
                    </a:lnTo>
                    <a:lnTo>
                      <a:pt x="430" y="254"/>
                    </a:lnTo>
                    <a:lnTo>
                      <a:pt x="418" y="218"/>
                    </a:lnTo>
                    <a:lnTo>
                      <a:pt x="410" y="233"/>
                    </a:lnTo>
                    <a:lnTo>
                      <a:pt x="399" y="214"/>
                    </a:lnTo>
                    <a:lnTo>
                      <a:pt x="412" y="210"/>
                    </a:lnTo>
                    <a:lnTo>
                      <a:pt x="416" y="193"/>
                    </a:lnTo>
                    <a:lnTo>
                      <a:pt x="373" y="189"/>
                    </a:lnTo>
                    <a:lnTo>
                      <a:pt x="366" y="173"/>
                    </a:lnTo>
                    <a:lnTo>
                      <a:pt x="345" y="169"/>
                    </a:lnTo>
                    <a:lnTo>
                      <a:pt x="337" y="179"/>
                    </a:lnTo>
                    <a:lnTo>
                      <a:pt x="352" y="189"/>
                    </a:lnTo>
                    <a:lnTo>
                      <a:pt x="344" y="202"/>
                    </a:lnTo>
                    <a:lnTo>
                      <a:pt x="355" y="211"/>
                    </a:lnTo>
                    <a:lnTo>
                      <a:pt x="363" y="229"/>
                    </a:lnTo>
                    <a:lnTo>
                      <a:pt x="371" y="258"/>
                    </a:lnTo>
                    <a:lnTo>
                      <a:pt x="337" y="260"/>
                    </a:lnTo>
                    <a:lnTo>
                      <a:pt x="337" y="276"/>
                    </a:lnTo>
                    <a:lnTo>
                      <a:pt x="328" y="287"/>
                    </a:lnTo>
                    <a:lnTo>
                      <a:pt x="293" y="321"/>
                    </a:lnTo>
                    <a:lnTo>
                      <a:pt x="266" y="344"/>
                    </a:lnTo>
                    <a:lnTo>
                      <a:pt x="267" y="352"/>
                    </a:lnTo>
                    <a:lnTo>
                      <a:pt x="250" y="357"/>
                    </a:lnTo>
                    <a:lnTo>
                      <a:pt x="239" y="364"/>
                    </a:lnTo>
                    <a:lnTo>
                      <a:pt x="234" y="389"/>
                    </a:lnTo>
                    <a:lnTo>
                      <a:pt x="233" y="469"/>
                    </a:lnTo>
                    <a:lnTo>
                      <a:pt x="225" y="478"/>
                    </a:lnTo>
                    <a:lnTo>
                      <a:pt x="223" y="489"/>
                    </a:lnTo>
                    <a:lnTo>
                      <a:pt x="207" y="502"/>
                    </a:lnTo>
                    <a:lnTo>
                      <a:pt x="195" y="514"/>
                    </a:lnTo>
                    <a:lnTo>
                      <a:pt x="181" y="499"/>
                    </a:lnTo>
                    <a:lnTo>
                      <a:pt x="152" y="445"/>
                    </a:lnTo>
                    <a:lnTo>
                      <a:pt x="114" y="362"/>
                    </a:lnTo>
                    <a:lnTo>
                      <a:pt x="93" y="293"/>
                    </a:lnTo>
                    <a:lnTo>
                      <a:pt x="95" y="273"/>
                    </a:lnTo>
                    <a:lnTo>
                      <a:pt x="83" y="245"/>
                    </a:lnTo>
                    <a:lnTo>
                      <a:pt x="80" y="268"/>
                    </a:lnTo>
                    <a:lnTo>
                      <a:pt x="58" y="276"/>
                    </a:lnTo>
                    <a:lnTo>
                      <a:pt x="21" y="245"/>
                    </a:lnTo>
                    <a:lnTo>
                      <a:pt x="40" y="241"/>
                    </a:lnTo>
                    <a:lnTo>
                      <a:pt x="50" y="232"/>
                    </a:lnTo>
                    <a:lnTo>
                      <a:pt x="29" y="237"/>
                    </a:lnTo>
                    <a:lnTo>
                      <a:pt x="0" y="219"/>
                    </a:lnTo>
                    <a:lnTo>
                      <a:pt x="57" y="206"/>
                    </a:lnTo>
                    <a:lnTo>
                      <a:pt x="20" y="157"/>
                    </a:lnTo>
                    <a:lnTo>
                      <a:pt x="41" y="143"/>
                    </a:lnTo>
                    <a:lnTo>
                      <a:pt x="57" y="142"/>
                    </a:lnTo>
                    <a:lnTo>
                      <a:pt x="93" y="80"/>
                    </a:lnTo>
                    <a:lnTo>
                      <a:pt x="87" y="67"/>
                    </a:lnTo>
                    <a:lnTo>
                      <a:pt x="100" y="61"/>
                    </a:lnTo>
                    <a:lnTo>
                      <a:pt x="74" y="42"/>
                    </a:lnTo>
                    <a:lnTo>
                      <a:pt x="65" y="17"/>
                    </a:lnTo>
                    <a:lnTo>
                      <a:pt x="111" y="15"/>
                    </a:lnTo>
                    <a:lnTo>
                      <a:pt x="124" y="0"/>
                    </a:lnTo>
                    <a:lnTo>
                      <a:pt x="151" y="2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2" name="Freeform 25">
                <a:extLst>
                  <a:ext uri="{FF2B5EF4-FFF2-40B4-BE49-F238E27FC236}">
                    <a16:creationId xmlns:a16="http://schemas.microsoft.com/office/drawing/2014/main" id="{F2D2A467-FB57-42D8-873A-97E2FE5343AC}"/>
                  </a:ext>
                </a:extLst>
              </p:cNvPr>
              <p:cNvSpPr>
                <a:spLocks/>
              </p:cNvSpPr>
              <p:nvPr/>
            </p:nvSpPr>
            <p:spPr bwMode="auto">
              <a:xfrm>
                <a:off x="3926" y="1595"/>
                <a:ext cx="615" cy="267"/>
              </a:xfrm>
              <a:custGeom>
                <a:avLst/>
                <a:gdLst>
                  <a:gd name="T0" fmla="*/ 78 w 615"/>
                  <a:gd name="T1" fmla="*/ 150 h 267"/>
                  <a:gd name="T2" fmla="*/ 54 w 615"/>
                  <a:gd name="T3" fmla="*/ 165 h 267"/>
                  <a:gd name="T4" fmla="*/ 29 w 615"/>
                  <a:gd name="T5" fmla="*/ 138 h 267"/>
                  <a:gd name="T6" fmla="*/ 0 w 615"/>
                  <a:gd name="T7" fmla="*/ 126 h 267"/>
                  <a:gd name="T8" fmla="*/ 3 w 615"/>
                  <a:gd name="T9" fmla="*/ 93 h 267"/>
                  <a:gd name="T10" fmla="*/ 26 w 615"/>
                  <a:gd name="T11" fmla="*/ 98 h 267"/>
                  <a:gd name="T12" fmla="*/ 47 w 615"/>
                  <a:gd name="T13" fmla="*/ 67 h 267"/>
                  <a:gd name="T14" fmla="*/ 92 w 615"/>
                  <a:gd name="T15" fmla="*/ 72 h 267"/>
                  <a:gd name="T16" fmla="*/ 132 w 615"/>
                  <a:gd name="T17" fmla="*/ 89 h 267"/>
                  <a:gd name="T18" fmla="*/ 169 w 615"/>
                  <a:gd name="T19" fmla="*/ 79 h 267"/>
                  <a:gd name="T20" fmla="*/ 214 w 615"/>
                  <a:gd name="T21" fmla="*/ 84 h 267"/>
                  <a:gd name="T22" fmla="*/ 186 w 615"/>
                  <a:gd name="T23" fmla="*/ 62 h 267"/>
                  <a:gd name="T24" fmla="*/ 200 w 615"/>
                  <a:gd name="T25" fmla="*/ 44 h 267"/>
                  <a:gd name="T26" fmla="*/ 188 w 615"/>
                  <a:gd name="T27" fmla="*/ 26 h 267"/>
                  <a:gd name="T28" fmla="*/ 285 w 615"/>
                  <a:gd name="T29" fmla="*/ 0 h 267"/>
                  <a:gd name="T30" fmla="*/ 318 w 615"/>
                  <a:gd name="T31" fmla="*/ 3 h 267"/>
                  <a:gd name="T32" fmla="*/ 381 w 615"/>
                  <a:gd name="T33" fmla="*/ 32 h 267"/>
                  <a:gd name="T34" fmla="*/ 410 w 615"/>
                  <a:gd name="T35" fmla="*/ 22 h 267"/>
                  <a:gd name="T36" fmla="*/ 493 w 615"/>
                  <a:gd name="T37" fmla="*/ 80 h 267"/>
                  <a:gd name="T38" fmla="*/ 545 w 615"/>
                  <a:gd name="T39" fmla="*/ 79 h 267"/>
                  <a:gd name="T40" fmla="*/ 585 w 615"/>
                  <a:gd name="T41" fmla="*/ 104 h 267"/>
                  <a:gd name="T42" fmla="*/ 615 w 615"/>
                  <a:gd name="T43" fmla="*/ 115 h 267"/>
                  <a:gd name="T44" fmla="*/ 603 w 615"/>
                  <a:gd name="T45" fmla="*/ 137 h 267"/>
                  <a:gd name="T46" fmla="*/ 571 w 615"/>
                  <a:gd name="T47" fmla="*/ 150 h 267"/>
                  <a:gd name="T48" fmla="*/ 549 w 615"/>
                  <a:gd name="T49" fmla="*/ 196 h 267"/>
                  <a:gd name="T50" fmla="*/ 566 w 615"/>
                  <a:gd name="T51" fmla="*/ 241 h 267"/>
                  <a:gd name="T52" fmla="*/ 544 w 615"/>
                  <a:gd name="T53" fmla="*/ 231 h 267"/>
                  <a:gd name="T54" fmla="*/ 509 w 615"/>
                  <a:gd name="T55" fmla="*/ 227 h 267"/>
                  <a:gd name="T56" fmla="*/ 479 w 615"/>
                  <a:gd name="T57" fmla="*/ 226 h 267"/>
                  <a:gd name="T58" fmla="*/ 477 w 615"/>
                  <a:gd name="T59" fmla="*/ 226 h 267"/>
                  <a:gd name="T60" fmla="*/ 455 w 615"/>
                  <a:gd name="T61" fmla="*/ 222 h 267"/>
                  <a:gd name="T62" fmla="*/ 455 w 615"/>
                  <a:gd name="T63" fmla="*/ 235 h 267"/>
                  <a:gd name="T64" fmla="*/ 434 w 615"/>
                  <a:gd name="T65" fmla="*/ 230 h 267"/>
                  <a:gd name="T66" fmla="*/ 418 w 615"/>
                  <a:gd name="T67" fmla="*/ 228 h 267"/>
                  <a:gd name="T68" fmla="*/ 404 w 615"/>
                  <a:gd name="T69" fmla="*/ 244 h 267"/>
                  <a:gd name="T70" fmla="*/ 385 w 615"/>
                  <a:gd name="T71" fmla="*/ 267 h 267"/>
                  <a:gd name="T72" fmla="*/ 356 w 615"/>
                  <a:gd name="T73" fmla="*/ 259 h 267"/>
                  <a:gd name="T74" fmla="*/ 333 w 615"/>
                  <a:gd name="T75" fmla="*/ 223 h 267"/>
                  <a:gd name="T76" fmla="*/ 311 w 615"/>
                  <a:gd name="T77" fmla="*/ 212 h 267"/>
                  <a:gd name="T78" fmla="*/ 304 w 615"/>
                  <a:gd name="T79" fmla="*/ 214 h 267"/>
                  <a:gd name="T80" fmla="*/ 282 w 615"/>
                  <a:gd name="T81" fmla="*/ 215 h 267"/>
                  <a:gd name="T82" fmla="*/ 252 w 615"/>
                  <a:gd name="T83" fmla="*/ 205 h 267"/>
                  <a:gd name="T84" fmla="*/ 202 w 615"/>
                  <a:gd name="T85" fmla="*/ 178 h 267"/>
                  <a:gd name="T86" fmla="*/ 165 w 615"/>
                  <a:gd name="T87" fmla="*/ 188 h 267"/>
                  <a:gd name="T88" fmla="*/ 182 w 615"/>
                  <a:gd name="T89" fmla="*/ 246 h 267"/>
                  <a:gd name="T90" fmla="*/ 182 w 615"/>
                  <a:gd name="T91" fmla="*/ 257 h 267"/>
                  <a:gd name="T92" fmla="*/ 177 w 615"/>
                  <a:gd name="T93" fmla="*/ 258 h 267"/>
                  <a:gd name="T94" fmla="*/ 147 w 615"/>
                  <a:gd name="T95" fmla="*/ 237 h 267"/>
                  <a:gd name="T96" fmla="*/ 124 w 615"/>
                  <a:gd name="T97" fmla="*/ 246 h 267"/>
                  <a:gd name="T98" fmla="*/ 72 w 615"/>
                  <a:gd name="T99" fmla="*/ 192 h 267"/>
                  <a:gd name="T100" fmla="*/ 91 w 615"/>
                  <a:gd name="T101" fmla="*/ 181 h 267"/>
                  <a:gd name="T102" fmla="*/ 110 w 615"/>
                  <a:gd name="T103" fmla="*/ 181 h 267"/>
                  <a:gd name="T104" fmla="*/ 108 w 615"/>
                  <a:gd name="T105" fmla="*/ 155 h 267"/>
                  <a:gd name="T106" fmla="*/ 78 w 615"/>
                  <a:gd name="T107" fmla="*/ 150 h 2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5"/>
                  <a:gd name="T163" fmla="*/ 0 h 267"/>
                  <a:gd name="T164" fmla="*/ 615 w 615"/>
                  <a:gd name="T165" fmla="*/ 267 h 2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5" h="267">
                    <a:moveTo>
                      <a:pt x="78" y="150"/>
                    </a:moveTo>
                    <a:lnTo>
                      <a:pt x="54" y="165"/>
                    </a:lnTo>
                    <a:lnTo>
                      <a:pt x="29" y="138"/>
                    </a:lnTo>
                    <a:lnTo>
                      <a:pt x="0" y="126"/>
                    </a:lnTo>
                    <a:lnTo>
                      <a:pt x="3" y="93"/>
                    </a:lnTo>
                    <a:lnTo>
                      <a:pt x="26" y="98"/>
                    </a:lnTo>
                    <a:lnTo>
                      <a:pt x="47" y="67"/>
                    </a:lnTo>
                    <a:lnTo>
                      <a:pt x="92" y="72"/>
                    </a:lnTo>
                    <a:lnTo>
                      <a:pt x="132" y="89"/>
                    </a:lnTo>
                    <a:lnTo>
                      <a:pt x="169" y="79"/>
                    </a:lnTo>
                    <a:lnTo>
                      <a:pt x="214" y="84"/>
                    </a:lnTo>
                    <a:lnTo>
                      <a:pt x="186" y="62"/>
                    </a:lnTo>
                    <a:lnTo>
                      <a:pt x="200" y="44"/>
                    </a:lnTo>
                    <a:lnTo>
                      <a:pt x="188" y="26"/>
                    </a:lnTo>
                    <a:lnTo>
                      <a:pt x="285" y="0"/>
                    </a:lnTo>
                    <a:lnTo>
                      <a:pt x="318" y="3"/>
                    </a:lnTo>
                    <a:lnTo>
                      <a:pt x="381" y="32"/>
                    </a:lnTo>
                    <a:lnTo>
                      <a:pt x="410" y="22"/>
                    </a:lnTo>
                    <a:lnTo>
                      <a:pt x="493" y="80"/>
                    </a:lnTo>
                    <a:lnTo>
                      <a:pt x="545" y="79"/>
                    </a:lnTo>
                    <a:lnTo>
                      <a:pt x="585" y="104"/>
                    </a:lnTo>
                    <a:lnTo>
                      <a:pt x="615" y="115"/>
                    </a:lnTo>
                    <a:lnTo>
                      <a:pt x="603" y="137"/>
                    </a:lnTo>
                    <a:lnTo>
                      <a:pt x="571" y="150"/>
                    </a:lnTo>
                    <a:lnTo>
                      <a:pt x="549" y="196"/>
                    </a:lnTo>
                    <a:lnTo>
                      <a:pt x="566" y="241"/>
                    </a:lnTo>
                    <a:lnTo>
                      <a:pt x="544" y="231"/>
                    </a:lnTo>
                    <a:lnTo>
                      <a:pt x="509" y="227"/>
                    </a:lnTo>
                    <a:lnTo>
                      <a:pt x="479" y="226"/>
                    </a:lnTo>
                    <a:lnTo>
                      <a:pt x="477" y="226"/>
                    </a:lnTo>
                    <a:lnTo>
                      <a:pt x="455" y="222"/>
                    </a:lnTo>
                    <a:lnTo>
                      <a:pt x="455" y="235"/>
                    </a:lnTo>
                    <a:lnTo>
                      <a:pt x="434" y="230"/>
                    </a:lnTo>
                    <a:lnTo>
                      <a:pt x="418" y="228"/>
                    </a:lnTo>
                    <a:lnTo>
                      <a:pt x="404" y="244"/>
                    </a:lnTo>
                    <a:lnTo>
                      <a:pt x="385" y="267"/>
                    </a:lnTo>
                    <a:lnTo>
                      <a:pt x="356" y="259"/>
                    </a:lnTo>
                    <a:lnTo>
                      <a:pt x="333" y="223"/>
                    </a:lnTo>
                    <a:lnTo>
                      <a:pt x="311" y="212"/>
                    </a:lnTo>
                    <a:lnTo>
                      <a:pt x="304" y="214"/>
                    </a:lnTo>
                    <a:lnTo>
                      <a:pt x="282" y="215"/>
                    </a:lnTo>
                    <a:lnTo>
                      <a:pt x="252" y="205"/>
                    </a:lnTo>
                    <a:lnTo>
                      <a:pt x="202" y="178"/>
                    </a:lnTo>
                    <a:lnTo>
                      <a:pt x="165" y="188"/>
                    </a:lnTo>
                    <a:lnTo>
                      <a:pt x="182" y="246"/>
                    </a:lnTo>
                    <a:lnTo>
                      <a:pt x="182" y="257"/>
                    </a:lnTo>
                    <a:lnTo>
                      <a:pt x="177" y="258"/>
                    </a:lnTo>
                    <a:lnTo>
                      <a:pt x="147" y="237"/>
                    </a:lnTo>
                    <a:lnTo>
                      <a:pt x="124" y="246"/>
                    </a:lnTo>
                    <a:lnTo>
                      <a:pt x="72" y="192"/>
                    </a:lnTo>
                    <a:lnTo>
                      <a:pt x="91" y="181"/>
                    </a:lnTo>
                    <a:lnTo>
                      <a:pt x="110" y="181"/>
                    </a:lnTo>
                    <a:lnTo>
                      <a:pt x="108" y="155"/>
                    </a:lnTo>
                    <a:lnTo>
                      <a:pt x="78" y="15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3" name="Freeform 27">
                <a:extLst>
                  <a:ext uri="{FF2B5EF4-FFF2-40B4-BE49-F238E27FC236}">
                    <a16:creationId xmlns:a16="http://schemas.microsoft.com/office/drawing/2014/main" id="{5525F373-307B-4CA6-A04E-5B534789EF35}"/>
                  </a:ext>
                </a:extLst>
              </p:cNvPr>
              <p:cNvSpPr>
                <a:spLocks/>
              </p:cNvSpPr>
              <p:nvPr/>
            </p:nvSpPr>
            <p:spPr bwMode="auto">
              <a:xfrm>
                <a:off x="3632" y="2031"/>
                <a:ext cx="189" cy="187"/>
              </a:xfrm>
              <a:custGeom>
                <a:avLst/>
                <a:gdLst>
                  <a:gd name="T0" fmla="*/ 0 w 189"/>
                  <a:gd name="T1" fmla="*/ 0 h 187"/>
                  <a:gd name="T2" fmla="*/ 67 w 189"/>
                  <a:gd name="T3" fmla="*/ 17 h 187"/>
                  <a:gd name="T4" fmla="*/ 96 w 189"/>
                  <a:gd name="T5" fmla="*/ 1 h 187"/>
                  <a:gd name="T6" fmla="*/ 126 w 189"/>
                  <a:gd name="T7" fmla="*/ 10 h 187"/>
                  <a:gd name="T8" fmla="*/ 152 w 189"/>
                  <a:gd name="T9" fmla="*/ 6 h 187"/>
                  <a:gd name="T10" fmla="*/ 160 w 189"/>
                  <a:gd name="T11" fmla="*/ 24 h 187"/>
                  <a:gd name="T12" fmla="*/ 167 w 189"/>
                  <a:gd name="T13" fmla="*/ 41 h 187"/>
                  <a:gd name="T14" fmla="*/ 159 w 189"/>
                  <a:gd name="T15" fmla="*/ 73 h 187"/>
                  <a:gd name="T16" fmla="*/ 126 w 189"/>
                  <a:gd name="T17" fmla="*/ 31 h 187"/>
                  <a:gd name="T18" fmla="*/ 130 w 189"/>
                  <a:gd name="T19" fmla="*/ 51 h 187"/>
                  <a:gd name="T20" fmla="*/ 188 w 189"/>
                  <a:gd name="T21" fmla="*/ 144 h 187"/>
                  <a:gd name="T22" fmla="*/ 189 w 189"/>
                  <a:gd name="T23" fmla="*/ 158 h 187"/>
                  <a:gd name="T24" fmla="*/ 163 w 189"/>
                  <a:gd name="T25" fmla="*/ 183 h 187"/>
                  <a:gd name="T26" fmla="*/ 156 w 189"/>
                  <a:gd name="T27" fmla="*/ 187 h 187"/>
                  <a:gd name="T28" fmla="*/ 148 w 189"/>
                  <a:gd name="T29" fmla="*/ 180 h 187"/>
                  <a:gd name="T30" fmla="*/ 8 w 189"/>
                  <a:gd name="T31" fmla="*/ 180 h 187"/>
                  <a:gd name="T32" fmla="*/ 0 w 189"/>
                  <a:gd name="T33" fmla="*/ 0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87"/>
                  <a:gd name="T53" fmla="*/ 189 w 189"/>
                  <a:gd name="T54" fmla="*/ 187 h 1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87">
                    <a:moveTo>
                      <a:pt x="0" y="0"/>
                    </a:moveTo>
                    <a:lnTo>
                      <a:pt x="67" y="17"/>
                    </a:lnTo>
                    <a:lnTo>
                      <a:pt x="96" y="1"/>
                    </a:lnTo>
                    <a:lnTo>
                      <a:pt x="126" y="10"/>
                    </a:lnTo>
                    <a:lnTo>
                      <a:pt x="152" y="6"/>
                    </a:lnTo>
                    <a:lnTo>
                      <a:pt x="160" y="24"/>
                    </a:lnTo>
                    <a:lnTo>
                      <a:pt x="167" y="41"/>
                    </a:lnTo>
                    <a:lnTo>
                      <a:pt x="159" y="73"/>
                    </a:lnTo>
                    <a:lnTo>
                      <a:pt x="126" y="31"/>
                    </a:lnTo>
                    <a:lnTo>
                      <a:pt x="130" y="51"/>
                    </a:lnTo>
                    <a:lnTo>
                      <a:pt x="188" y="144"/>
                    </a:lnTo>
                    <a:lnTo>
                      <a:pt x="189" y="158"/>
                    </a:lnTo>
                    <a:lnTo>
                      <a:pt x="163" y="183"/>
                    </a:lnTo>
                    <a:lnTo>
                      <a:pt x="156" y="187"/>
                    </a:lnTo>
                    <a:lnTo>
                      <a:pt x="148" y="180"/>
                    </a:lnTo>
                    <a:lnTo>
                      <a:pt x="8" y="180"/>
                    </a:lnTo>
                    <a:lnTo>
                      <a:pt x="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4" name="Freeform 31">
                <a:extLst>
                  <a:ext uri="{FF2B5EF4-FFF2-40B4-BE49-F238E27FC236}">
                    <a16:creationId xmlns:a16="http://schemas.microsoft.com/office/drawing/2014/main" id="{9EFE2031-84BB-43EE-A94E-931DB1240D7B}"/>
                  </a:ext>
                </a:extLst>
              </p:cNvPr>
              <p:cNvSpPr>
                <a:spLocks/>
              </p:cNvSpPr>
              <p:nvPr/>
            </p:nvSpPr>
            <p:spPr bwMode="auto">
              <a:xfrm>
                <a:off x="3224" y="2389"/>
                <a:ext cx="52" cy="118"/>
              </a:xfrm>
              <a:custGeom>
                <a:avLst/>
                <a:gdLst>
                  <a:gd name="T0" fmla="*/ 3 w 52"/>
                  <a:gd name="T1" fmla="*/ 27 h 118"/>
                  <a:gd name="T2" fmla="*/ 13 w 52"/>
                  <a:gd name="T3" fmla="*/ 20 h 118"/>
                  <a:gd name="T4" fmla="*/ 29 w 52"/>
                  <a:gd name="T5" fmla="*/ 11 h 118"/>
                  <a:gd name="T6" fmla="*/ 37 w 52"/>
                  <a:gd name="T7" fmla="*/ 0 h 118"/>
                  <a:gd name="T8" fmla="*/ 51 w 52"/>
                  <a:gd name="T9" fmla="*/ 14 h 118"/>
                  <a:gd name="T10" fmla="*/ 52 w 52"/>
                  <a:gd name="T11" fmla="*/ 47 h 118"/>
                  <a:gd name="T12" fmla="*/ 36 w 52"/>
                  <a:gd name="T13" fmla="*/ 63 h 118"/>
                  <a:gd name="T14" fmla="*/ 36 w 52"/>
                  <a:gd name="T15" fmla="*/ 114 h 118"/>
                  <a:gd name="T16" fmla="*/ 17 w 52"/>
                  <a:gd name="T17" fmla="*/ 118 h 118"/>
                  <a:gd name="T18" fmla="*/ 15 w 52"/>
                  <a:gd name="T19" fmla="*/ 65 h 118"/>
                  <a:gd name="T20" fmla="*/ 8 w 52"/>
                  <a:gd name="T21" fmla="*/ 45 h 118"/>
                  <a:gd name="T22" fmla="*/ 0 w 52"/>
                  <a:gd name="T23" fmla="*/ 39 h 118"/>
                  <a:gd name="T24" fmla="*/ 3 w 52"/>
                  <a:gd name="T25" fmla="*/ 2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18"/>
                  <a:gd name="T41" fmla="*/ 52 w 5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18">
                    <a:moveTo>
                      <a:pt x="3" y="27"/>
                    </a:moveTo>
                    <a:lnTo>
                      <a:pt x="13" y="20"/>
                    </a:lnTo>
                    <a:lnTo>
                      <a:pt x="29" y="11"/>
                    </a:lnTo>
                    <a:lnTo>
                      <a:pt x="37" y="0"/>
                    </a:lnTo>
                    <a:lnTo>
                      <a:pt x="51" y="14"/>
                    </a:lnTo>
                    <a:lnTo>
                      <a:pt x="52" y="47"/>
                    </a:lnTo>
                    <a:lnTo>
                      <a:pt x="36" y="63"/>
                    </a:lnTo>
                    <a:lnTo>
                      <a:pt x="36" y="114"/>
                    </a:lnTo>
                    <a:lnTo>
                      <a:pt x="17" y="118"/>
                    </a:lnTo>
                    <a:lnTo>
                      <a:pt x="15" y="65"/>
                    </a:lnTo>
                    <a:lnTo>
                      <a:pt x="8" y="45"/>
                    </a:lnTo>
                    <a:lnTo>
                      <a:pt x="0" y="39"/>
                    </a:lnTo>
                    <a:lnTo>
                      <a:pt x="3" y="2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5" name="Freeform 32">
                <a:extLst>
                  <a:ext uri="{FF2B5EF4-FFF2-40B4-BE49-F238E27FC236}">
                    <a16:creationId xmlns:a16="http://schemas.microsoft.com/office/drawing/2014/main" id="{728368C8-CDD4-4444-B165-73108BE001A7}"/>
                  </a:ext>
                </a:extLst>
              </p:cNvPr>
              <p:cNvSpPr>
                <a:spLocks/>
              </p:cNvSpPr>
              <p:nvPr/>
            </p:nvSpPr>
            <p:spPr bwMode="auto">
              <a:xfrm>
                <a:off x="3736" y="2817"/>
                <a:ext cx="182" cy="306"/>
              </a:xfrm>
              <a:custGeom>
                <a:avLst/>
                <a:gdLst>
                  <a:gd name="T0" fmla="*/ 126 w 182"/>
                  <a:gd name="T1" fmla="*/ 24 h 306"/>
                  <a:gd name="T2" fmla="*/ 145 w 182"/>
                  <a:gd name="T3" fmla="*/ 17 h 306"/>
                  <a:gd name="T4" fmla="*/ 179 w 182"/>
                  <a:gd name="T5" fmla="*/ 0 h 306"/>
                  <a:gd name="T6" fmla="*/ 179 w 182"/>
                  <a:gd name="T7" fmla="*/ 21 h 306"/>
                  <a:gd name="T8" fmla="*/ 182 w 182"/>
                  <a:gd name="T9" fmla="*/ 44 h 306"/>
                  <a:gd name="T10" fmla="*/ 182 w 182"/>
                  <a:gd name="T11" fmla="*/ 87 h 306"/>
                  <a:gd name="T12" fmla="*/ 166 w 182"/>
                  <a:gd name="T13" fmla="*/ 110 h 306"/>
                  <a:gd name="T14" fmla="*/ 151 w 182"/>
                  <a:gd name="T15" fmla="*/ 122 h 306"/>
                  <a:gd name="T16" fmla="*/ 118 w 182"/>
                  <a:gd name="T17" fmla="*/ 136 h 306"/>
                  <a:gd name="T18" fmla="*/ 99 w 182"/>
                  <a:gd name="T19" fmla="*/ 158 h 306"/>
                  <a:gd name="T20" fmla="*/ 95 w 182"/>
                  <a:gd name="T21" fmla="*/ 158 h 306"/>
                  <a:gd name="T22" fmla="*/ 74 w 182"/>
                  <a:gd name="T23" fmla="*/ 176 h 306"/>
                  <a:gd name="T24" fmla="*/ 71 w 182"/>
                  <a:gd name="T25" fmla="*/ 186 h 306"/>
                  <a:gd name="T26" fmla="*/ 84 w 182"/>
                  <a:gd name="T27" fmla="*/ 218 h 306"/>
                  <a:gd name="T28" fmla="*/ 82 w 182"/>
                  <a:gd name="T29" fmla="*/ 251 h 306"/>
                  <a:gd name="T30" fmla="*/ 74 w 182"/>
                  <a:gd name="T31" fmla="*/ 265 h 306"/>
                  <a:gd name="T32" fmla="*/ 43 w 182"/>
                  <a:gd name="T33" fmla="*/ 276 h 306"/>
                  <a:gd name="T34" fmla="*/ 30 w 182"/>
                  <a:gd name="T35" fmla="*/ 288 h 306"/>
                  <a:gd name="T36" fmla="*/ 33 w 182"/>
                  <a:gd name="T37" fmla="*/ 306 h 306"/>
                  <a:gd name="T38" fmla="*/ 21 w 182"/>
                  <a:gd name="T39" fmla="*/ 306 h 306"/>
                  <a:gd name="T40" fmla="*/ 12 w 182"/>
                  <a:gd name="T41" fmla="*/ 222 h 306"/>
                  <a:gd name="T42" fmla="*/ 32 w 182"/>
                  <a:gd name="T43" fmla="*/ 203 h 306"/>
                  <a:gd name="T44" fmla="*/ 44 w 182"/>
                  <a:gd name="T45" fmla="*/ 149 h 306"/>
                  <a:gd name="T46" fmla="*/ 45 w 182"/>
                  <a:gd name="T47" fmla="*/ 116 h 306"/>
                  <a:gd name="T48" fmla="*/ 30 w 182"/>
                  <a:gd name="T49" fmla="*/ 111 h 306"/>
                  <a:gd name="T50" fmla="*/ 18 w 182"/>
                  <a:gd name="T51" fmla="*/ 104 h 306"/>
                  <a:gd name="T52" fmla="*/ 3 w 182"/>
                  <a:gd name="T53" fmla="*/ 104 h 306"/>
                  <a:gd name="T54" fmla="*/ 3 w 182"/>
                  <a:gd name="T55" fmla="*/ 96 h 306"/>
                  <a:gd name="T56" fmla="*/ 3 w 182"/>
                  <a:gd name="T57" fmla="*/ 92 h 306"/>
                  <a:gd name="T58" fmla="*/ 0 w 182"/>
                  <a:gd name="T59" fmla="*/ 84 h 306"/>
                  <a:gd name="T60" fmla="*/ 52 w 182"/>
                  <a:gd name="T61" fmla="*/ 66 h 306"/>
                  <a:gd name="T62" fmla="*/ 59 w 182"/>
                  <a:gd name="T63" fmla="*/ 76 h 306"/>
                  <a:gd name="T64" fmla="*/ 71 w 182"/>
                  <a:gd name="T65" fmla="*/ 74 h 306"/>
                  <a:gd name="T66" fmla="*/ 74 w 182"/>
                  <a:gd name="T67" fmla="*/ 89 h 306"/>
                  <a:gd name="T68" fmla="*/ 67 w 182"/>
                  <a:gd name="T69" fmla="*/ 102 h 306"/>
                  <a:gd name="T70" fmla="*/ 82 w 182"/>
                  <a:gd name="T71" fmla="*/ 125 h 306"/>
                  <a:gd name="T72" fmla="*/ 112 w 182"/>
                  <a:gd name="T73" fmla="*/ 82 h 306"/>
                  <a:gd name="T74" fmla="*/ 97 w 182"/>
                  <a:gd name="T75" fmla="*/ 79 h 306"/>
                  <a:gd name="T76" fmla="*/ 74 w 182"/>
                  <a:gd name="T77" fmla="*/ 52 h 306"/>
                  <a:gd name="T78" fmla="*/ 85 w 182"/>
                  <a:gd name="T79" fmla="*/ 20 h 306"/>
                  <a:gd name="T80" fmla="*/ 126 w 182"/>
                  <a:gd name="T81" fmla="*/ 24 h 3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306"/>
                  <a:gd name="T125" fmla="*/ 182 w 182"/>
                  <a:gd name="T126" fmla="*/ 306 h 3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306">
                    <a:moveTo>
                      <a:pt x="126" y="24"/>
                    </a:moveTo>
                    <a:lnTo>
                      <a:pt x="145" y="17"/>
                    </a:lnTo>
                    <a:lnTo>
                      <a:pt x="179" y="0"/>
                    </a:lnTo>
                    <a:lnTo>
                      <a:pt x="179" y="21"/>
                    </a:lnTo>
                    <a:lnTo>
                      <a:pt x="182" y="44"/>
                    </a:lnTo>
                    <a:lnTo>
                      <a:pt x="182" y="87"/>
                    </a:lnTo>
                    <a:lnTo>
                      <a:pt x="166" y="110"/>
                    </a:lnTo>
                    <a:lnTo>
                      <a:pt x="151" y="122"/>
                    </a:lnTo>
                    <a:lnTo>
                      <a:pt x="118" y="136"/>
                    </a:lnTo>
                    <a:lnTo>
                      <a:pt x="99" y="158"/>
                    </a:lnTo>
                    <a:lnTo>
                      <a:pt x="95" y="158"/>
                    </a:lnTo>
                    <a:lnTo>
                      <a:pt x="74" y="176"/>
                    </a:lnTo>
                    <a:lnTo>
                      <a:pt x="71" y="186"/>
                    </a:lnTo>
                    <a:lnTo>
                      <a:pt x="84" y="218"/>
                    </a:lnTo>
                    <a:lnTo>
                      <a:pt x="82" y="251"/>
                    </a:lnTo>
                    <a:lnTo>
                      <a:pt x="74" y="265"/>
                    </a:lnTo>
                    <a:lnTo>
                      <a:pt x="43" y="276"/>
                    </a:lnTo>
                    <a:lnTo>
                      <a:pt x="30" y="288"/>
                    </a:lnTo>
                    <a:lnTo>
                      <a:pt x="33" y="306"/>
                    </a:lnTo>
                    <a:lnTo>
                      <a:pt x="21" y="306"/>
                    </a:lnTo>
                    <a:lnTo>
                      <a:pt x="12" y="222"/>
                    </a:lnTo>
                    <a:lnTo>
                      <a:pt x="32" y="203"/>
                    </a:lnTo>
                    <a:lnTo>
                      <a:pt x="44" y="149"/>
                    </a:lnTo>
                    <a:lnTo>
                      <a:pt x="45" y="116"/>
                    </a:lnTo>
                    <a:lnTo>
                      <a:pt x="30" y="111"/>
                    </a:lnTo>
                    <a:lnTo>
                      <a:pt x="18" y="104"/>
                    </a:lnTo>
                    <a:lnTo>
                      <a:pt x="3" y="104"/>
                    </a:lnTo>
                    <a:lnTo>
                      <a:pt x="3" y="96"/>
                    </a:lnTo>
                    <a:lnTo>
                      <a:pt x="3" y="92"/>
                    </a:lnTo>
                    <a:lnTo>
                      <a:pt x="0" y="84"/>
                    </a:lnTo>
                    <a:lnTo>
                      <a:pt x="52" y="66"/>
                    </a:lnTo>
                    <a:lnTo>
                      <a:pt x="59" y="76"/>
                    </a:lnTo>
                    <a:lnTo>
                      <a:pt x="71" y="74"/>
                    </a:lnTo>
                    <a:lnTo>
                      <a:pt x="74" y="89"/>
                    </a:lnTo>
                    <a:lnTo>
                      <a:pt x="67" y="102"/>
                    </a:lnTo>
                    <a:lnTo>
                      <a:pt x="82" y="125"/>
                    </a:lnTo>
                    <a:lnTo>
                      <a:pt x="112" y="82"/>
                    </a:lnTo>
                    <a:lnTo>
                      <a:pt x="97" y="79"/>
                    </a:lnTo>
                    <a:lnTo>
                      <a:pt x="74" y="52"/>
                    </a:lnTo>
                    <a:lnTo>
                      <a:pt x="85" y="20"/>
                    </a:lnTo>
                    <a:lnTo>
                      <a:pt x="126" y="2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6" name="Freeform 34">
                <a:extLst>
                  <a:ext uri="{FF2B5EF4-FFF2-40B4-BE49-F238E27FC236}">
                    <a16:creationId xmlns:a16="http://schemas.microsoft.com/office/drawing/2014/main" id="{D93350A3-61C3-4F48-B85A-14481C4C236F}"/>
                  </a:ext>
                </a:extLst>
              </p:cNvPr>
              <p:cNvSpPr>
                <a:spLocks/>
              </p:cNvSpPr>
              <p:nvPr/>
            </p:nvSpPr>
            <p:spPr bwMode="auto">
              <a:xfrm>
                <a:off x="3553" y="2949"/>
                <a:ext cx="161" cy="174"/>
              </a:xfrm>
              <a:custGeom>
                <a:avLst/>
                <a:gdLst>
                  <a:gd name="T0" fmla="*/ 13 w 161"/>
                  <a:gd name="T1" fmla="*/ 160 h 174"/>
                  <a:gd name="T2" fmla="*/ 13 w 161"/>
                  <a:gd name="T3" fmla="*/ 160 h 174"/>
                  <a:gd name="T4" fmla="*/ 0 w 161"/>
                  <a:gd name="T5" fmla="*/ 135 h 174"/>
                  <a:gd name="T6" fmla="*/ 1 w 161"/>
                  <a:gd name="T7" fmla="*/ 84 h 174"/>
                  <a:gd name="T8" fmla="*/ 18 w 161"/>
                  <a:gd name="T9" fmla="*/ 84 h 174"/>
                  <a:gd name="T10" fmla="*/ 20 w 161"/>
                  <a:gd name="T11" fmla="*/ 15 h 174"/>
                  <a:gd name="T12" fmla="*/ 76 w 161"/>
                  <a:gd name="T13" fmla="*/ 10 h 174"/>
                  <a:gd name="T14" fmla="*/ 91 w 161"/>
                  <a:gd name="T15" fmla="*/ 5 h 174"/>
                  <a:gd name="T16" fmla="*/ 91 w 161"/>
                  <a:gd name="T17" fmla="*/ 0 h 174"/>
                  <a:gd name="T18" fmla="*/ 94 w 161"/>
                  <a:gd name="T19" fmla="*/ 5 h 174"/>
                  <a:gd name="T20" fmla="*/ 112 w 161"/>
                  <a:gd name="T21" fmla="*/ 39 h 174"/>
                  <a:gd name="T22" fmla="*/ 161 w 161"/>
                  <a:gd name="T23" fmla="*/ 86 h 174"/>
                  <a:gd name="T24" fmla="*/ 156 w 161"/>
                  <a:gd name="T25" fmla="*/ 88 h 174"/>
                  <a:gd name="T26" fmla="*/ 119 w 161"/>
                  <a:gd name="T27" fmla="*/ 115 h 174"/>
                  <a:gd name="T28" fmla="*/ 116 w 161"/>
                  <a:gd name="T29" fmla="*/ 125 h 174"/>
                  <a:gd name="T30" fmla="*/ 101 w 161"/>
                  <a:gd name="T31" fmla="*/ 135 h 174"/>
                  <a:gd name="T32" fmla="*/ 94 w 161"/>
                  <a:gd name="T33" fmla="*/ 152 h 174"/>
                  <a:gd name="T34" fmla="*/ 67 w 161"/>
                  <a:gd name="T35" fmla="*/ 151 h 174"/>
                  <a:gd name="T36" fmla="*/ 53 w 161"/>
                  <a:gd name="T37" fmla="*/ 143 h 174"/>
                  <a:gd name="T38" fmla="*/ 27 w 161"/>
                  <a:gd name="T39" fmla="*/ 174 h 174"/>
                  <a:gd name="T40" fmla="*/ 9 w 161"/>
                  <a:gd name="T41" fmla="*/ 174 h 174"/>
                  <a:gd name="T42" fmla="*/ 8 w 161"/>
                  <a:gd name="T43" fmla="*/ 165 h 174"/>
                  <a:gd name="T44" fmla="*/ 13 w 161"/>
                  <a:gd name="T45" fmla="*/ 160 h 1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174"/>
                  <a:gd name="T71" fmla="*/ 161 w 161"/>
                  <a:gd name="T72" fmla="*/ 174 h 1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174">
                    <a:moveTo>
                      <a:pt x="13" y="160"/>
                    </a:moveTo>
                    <a:lnTo>
                      <a:pt x="13" y="160"/>
                    </a:lnTo>
                    <a:lnTo>
                      <a:pt x="0" y="135"/>
                    </a:lnTo>
                    <a:lnTo>
                      <a:pt x="1" y="84"/>
                    </a:lnTo>
                    <a:lnTo>
                      <a:pt x="18" y="84"/>
                    </a:lnTo>
                    <a:lnTo>
                      <a:pt x="20" y="15"/>
                    </a:lnTo>
                    <a:lnTo>
                      <a:pt x="76" y="10"/>
                    </a:lnTo>
                    <a:lnTo>
                      <a:pt x="91" y="5"/>
                    </a:lnTo>
                    <a:lnTo>
                      <a:pt x="91" y="0"/>
                    </a:lnTo>
                    <a:lnTo>
                      <a:pt x="94" y="5"/>
                    </a:lnTo>
                    <a:lnTo>
                      <a:pt x="112" y="39"/>
                    </a:lnTo>
                    <a:lnTo>
                      <a:pt x="161" y="86"/>
                    </a:lnTo>
                    <a:lnTo>
                      <a:pt x="156" y="88"/>
                    </a:lnTo>
                    <a:lnTo>
                      <a:pt x="119" y="115"/>
                    </a:lnTo>
                    <a:lnTo>
                      <a:pt x="116" y="125"/>
                    </a:lnTo>
                    <a:lnTo>
                      <a:pt x="101" y="135"/>
                    </a:lnTo>
                    <a:lnTo>
                      <a:pt x="94" y="152"/>
                    </a:lnTo>
                    <a:lnTo>
                      <a:pt x="67" y="151"/>
                    </a:lnTo>
                    <a:lnTo>
                      <a:pt x="53" y="143"/>
                    </a:lnTo>
                    <a:lnTo>
                      <a:pt x="27" y="174"/>
                    </a:lnTo>
                    <a:lnTo>
                      <a:pt x="9" y="174"/>
                    </a:lnTo>
                    <a:lnTo>
                      <a:pt x="8" y="165"/>
                    </a:lnTo>
                    <a:lnTo>
                      <a:pt x="13" y="16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7" name="Freeform 35">
                <a:extLst>
                  <a:ext uri="{FF2B5EF4-FFF2-40B4-BE49-F238E27FC236}">
                    <a16:creationId xmlns:a16="http://schemas.microsoft.com/office/drawing/2014/main" id="{FC9A1F00-5A3C-4A5F-9BAE-A94828110892}"/>
                  </a:ext>
                </a:extLst>
              </p:cNvPr>
              <p:cNvSpPr>
                <a:spLocks/>
              </p:cNvSpPr>
              <p:nvPr/>
            </p:nvSpPr>
            <p:spPr bwMode="auto">
              <a:xfrm>
                <a:off x="3304" y="1609"/>
                <a:ext cx="134" cy="133"/>
              </a:xfrm>
              <a:custGeom>
                <a:avLst/>
                <a:gdLst>
                  <a:gd name="T0" fmla="*/ 13 w 134"/>
                  <a:gd name="T1" fmla="*/ 22 h 133"/>
                  <a:gd name="T2" fmla="*/ 34 w 134"/>
                  <a:gd name="T3" fmla="*/ 17 h 133"/>
                  <a:gd name="T4" fmla="*/ 41 w 134"/>
                  <a:gd name="T5" fmla="*/ 12 h 133"/>
                  <a:gd name="T6" fmla="*/ 34 w 134"/>
                  <a:gd name="T7" fmla="*/ 7 h 133"/>
                  <a:gd name="T8" fmla="*/ 34 w 134"/>
                  <a:gd name="T9" fmla="*/ 0 h 133"/>
                  <a:gd name="T10" fmla="*/ 56 w 134"/>
                  <a:gd name="T11" fmla="*/ 0 h 133"/>
                  <a:gd name="T12" fmla="*/ 78 w 134"/>
                  <a:gd name="T13" fmla="*/ 12 h 133"/>
                  <a:gd name="T14" fmla="*/ 97 w 134"/>
                  <a:gd name="T15" fmla="*/ 2 h 133"/>
                  <a:gd name="T16" fmla="*/ 119 w 134"/>
                  <a:gd name="T17" fmla="*/ 14 h 133"/>
                  <a:gd name="T18" fmla="*/ 127 w 134"/>
                  <a:gd name="T19" fmla="*/ 43 h 133"/>
                  <a:gd name="T20" fmla="*/ 134 w 134"/>
                  <a:gd name="T21" fmla="*/ 67 h 133"/>
                  <a:gd name="T22" fmla="*/ 124 w 134"/>
                  <a:gd name="T23" fmla="*/ 65 h 133"/>
                  <a:gd name="T24" fmla="*/ 102 w 134"/>
                  <a:gd name="T25" fmla="*/ 76 h 133"/>
                  <a:gd name="T26" fmla="*/ 91 w 134"/>
                  <a:gd name="T27" fmla="*/ 80 h 133"/>
                  <a:gd name="T28" fmla="*/ 105 w 134"/>
                  <a:gd name="T29" fmla="*/ 98 h 133"/>
                  <a:gd name="T30" fmla="*/ 110 w 134"/>
                  <a:gd name="T31" fmla="*/ 98 h 133"/>
                  <a:gd name="T32" fmla="*/ 119 w 134"/>
                  <a:gd name="T33" fmla="*/ 107 h 133"/>
                  <a:gd name="T34" fmla="*/ 105 w 134"/>
                  <a:gd name="T35" fmla="*/ 116 h 133"/>
                  <a:gd name="T36" fmla="*/ 108 w 134"/>
                  <a:gd name="T37" fmla="*/ 127 h 133"/>
                  <a:gd name="T38" fmla="*/ 68 w 134"/>
                  <a:gd name="T39" fmla="*/ 130 h 133"/>
                  <a:gd name="T40" fmla="*/ 65 w 134"/>
                  <a:gd name="T41" fmla="*/ 133 h 133"/>
                  <a:gd name="T42" fmla="*/ 61 w 134"/>
                  <a:gd name="T43" fmla="*/ 128 h 133"/>
                  <a:gd name="T44" fmla="*/ 57 w 134"/>
                  <a:gd name="T45" fmla="*/ 129 h 133"/>
                  <a:gd name="T46" fmla="*/ 49 w 134"/>
                  <a:gd name="T47" fmla="*/ 125 h 133"/>
                  <a:gd name="T48" fmla="*/ 31 w 134"/>
                  <a:gd name="T49" fmla="*/ 125 h 133"/>
                  <a:gd name="T50" fmla="*/ 30 w 134"/>
                  <a:gd name="T51" fmla="*/ 103 h 133"/>
                  <a:gd name="T52" fmla="*/ 8 w 134"/>
                  <a:gd name="T53" fmla="*/ 94 h 133"/>
                  <a:gd name="T54" fmla="*/ 8 w 134"/>
                  <a:gd name="T55" fmla="*/ 87 h 133"/>
                  <a:gd name="T56" fmla="*/ 5 w 134"/>
                  <a:gd name="T57" fmla="*/ 81 h 133"/>
                  <a:gd name="T58" fmla="*/ 4 w 134"/>
                  <a:gd name="T59" fmla="*/ 72 h 133"/>
                  <a:gd name="T60" fmla="*/ 0 w 134"/>
                  <a:gd name="T61" fmla="*/ 54 h 133"/>
                  <a:gd name="T62" fmla="*/ 13 w 134"/>
                  <a:gd name="T63" fmla="*/ 43 h 133"/>
                  <a:gd name="T64" fmla="*/ 13 w 134"/>
                  <a:gd name="T65" fmla="*/ 2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3"/>
                  <a:gd name="T101" fmla="*/ 134 w 134"/>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3">
                    <a:moveTo>
                      <a:pt x="13" y="22"/>
                    </a:moveTo>
                    <a:lnTo>
                      <a:pt x="34" y="17"/>
                    </a:lnTo>
                    <a:lnTo>
                      <a:pt x="41" y="12"/>
                    </a:lnTo>
                    <a:lnTo>
                      <a:pt x="34" y="7"/>
                    </a:lnTo>
                    <a:lnTo>
                      <a:pt x="34" y="0"/>
                    </a:lnTo>
                    <a:lnTo>
                      <a:pt x="56" y="0"/>
                    </a:lnTo>
                    <a:lnTo>
                      <a:pt x="78" y="12"/>
                    </a:lnTo>
                    <a:lnTo>
                      <a:pt x="97" y="2"/>
                    </a:lnTo>
                    <a:lnTo>
                      <a:pt x="119" y="14"/>
                    </a:lnTo>
                    <a:lnTo>
                      <a:pt x="127" y="43"/>
                    </a:lnTo>
                    <a:lnTo>
                      <a:pt x="134" y="67"/>
                    </a:lnTo>
                    <a:lnTo>
                      <a:pt x="124" y="65"/>
                    </a:lnTo>
                    <a:lnTo>
                      <a:pt x="102" y="76"/>
                    </a:lnTo>
                    <a:lnTo>
                      <a:pt x="91" y="80"/>
                    </a:lnTo>
                    <a:lnTo>
                      <a:pt x="105" y="98"/>
                    </a:lnTo>
                    <a:lnTo>
                      <a:pt x="110" y="98"/>
                    </a:lnTo>
                    <a:lnTo>
                      <a:pt x="119" y="107"/>
                    </a:lnTo>
                    <a:lnTo>
                      <a:pt x="105" y="116"/>
                    </a:lnTo>
                    <a:lnTo>
                      <a:pt x="108" y="127"/>
                    </a:lnTo>
                    <a:lnTo>
                      <a:pt x="68" y="130"/>
                    </a:lnTo>
                    <a:lnTo>
                      <a:pt x="65" y="133"/>
                    </a:lnTo>
                    <a:lnTo>
                      <a:pt x="61" y="128"/>
                    </a:lnTo>
                    <a:lnTo>
                      <a:pt x="57" y="129"/>
                    </a:lnTo>
                    <a:lnTo>
                      <a:pt x="49" y="125"/>
                    </a:lnTo>
                    <a:lnTo>
                      <a:pt x="31" y="125"/>
                    </a:lnTo>
                    <a:lnTo>
                      <a:pt x="30" y="103"/>
                    </a:lnTo>
                    <a:lnTo>
                      <a:pt x="8" y="94"/>
                    </a:lnTo>
                    <a:lnTo>
                      <a:pt x="8" y="87"/>
                    </a:lnTo>
                    <a:lnTo>
                      <a:pt x="5" y="81"/>
                    </a:lnTo>
                    <a:lnTo>
                      <a:pt x="4" y="72"/>
                    </a:lnTo>
                    <a:lnTo>
                      <a:pt x="0" y="54"/>
                    </a:lnTo>
                    <a:lnTo>
                      <a:pt x="13" y="43"/>
                    </a:lnTo>
                    <a:lnTo>
                      <a:pt x="13" y="2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8" name="Freeform 36">
                <a:extLst>
                  <a:ext uri="{FF2B5EF4-FFF2-40B4-BE49-F238E27FC236}">
                    <a16:creationId xmlns:a16="http://schemas.microsoft.com/office/drawing/2014/main" id="{93158249-20D0-481C-BAD3-812236E74897}"/>
                  </a:ext>
                </a:extLst>
              </p:cNvPr>
              <p:cNvSpPr>
                <a:spLocks/>
              </p:cNvSpPr>
              <p:nvPr/>
            </p:nvSpPr>
            <p:spPr bwMode="auto">
              <a:xfrm>
                <a:off x="3267" y="1631"/>
                <a:ext cx="50" cy="50"/>
              </a:xfrm>
              <a:custGeom>
                <a:avLst/>
                <a:gdLst>
                  <a:gd name="T0" fmla="*/ 50 w 50"/>
                  <a:gd name="T1" fmla="*/ 0 h 50"/>
                  <a:gd name="T2" fmla="*/ 50 w 50"/>
                  <a:gd name="T3" fmla="*/ 21 h 50"/>
                  <a:gd name="T4" fmla="*/ 37 w 50"/>
                  <a:gd name="T5" fmla="*/ 32 h 50"/>
                  <a:gd name="T6" fmla="*/ 41 w 50"/>
                  <a:gd name="T7" fmla="*/ 50 h 50"/>
                  <a:gd name="T8" fmla="*/ 33 w 50"/>
                  <a:gd name="T9" fmla="*/ 48 h 50"/>
                  <a:gd name="T10" fmla="*/ 31 w 50"/>
                  <a:gd name="T11" fmla="*/ 41 h 50"/>
                  <a:gd name="T12" fmla="*/ 19 w 50"/>
                  <a:gd name="T13" fmla="*/ 35 h 50"/>
                  <a:gd name="T14" fmla="*/ 0 w 50"/>
                  <a:gd name="T15" fmla="*/ 32 h 50"/>
                  <a:gd name="T16" fmla="*/ 9 w 50"/>
                  <a:gd name="T17" fmla="*/ 25 h 50"/>
                  <a:gd name="T18" fmla="*/ 17 w 50"/>
                  <a:gd name="T19" fmla="*/ 5 h 50"/>
                  <a:gd name="T20" fmla="*/ 30 w 50"/>
                  <a:gd name="T21" fmla="*/ 0 h 50"/>
                  <a:gd name="T22" fmla="*/ 50 w 50"/>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0"/>
                  <a:gd name="T38" fmla="*/ 50 w 5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0">
                    <a:moveTo>
                      <a:pt x="50" y="0"/>
                    </a:moveTo>
                    <a:lnTo>
                      <a:pt x="50" y="21"/>
                    </a:lnTo>
                    <a:lnTo>
                      <a:pt x="37" y="32"/>
                    </a:lnTo>
                    <a:lnTo>
                      <a:pt x="41" y="50"/>
                    </a:lnTo>
                    <a:lnTo>
                      <a:pt x="33" y="48"/>
                    </a:lnTo>
                    <a:lnTo>
                      <a:pt x="31" y="41"/>
                    </a:lnTo>
                    <a:lnTo>
                      <a:pt x="19" y="35"/>
                    </a:lnTo>
                    <a:lnTo>
                      <a:pt x="0" y="32"/>
                    </a:lnTo>
                    <a:lnTo>
                      <a:pt x="9" y="25"/>
                    </a:lnTo>
                    <a:lnTo>
                      <a:pt x="17" y="5"/>
                    </a:lnTo>
                    <a:lnTo>
                      <a:pt x="30" y="0"/>
                    </a:lnTo>
                    <a:lnTo>
                      <a:pt x="5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9" name="Freeform 37">
                <a:extLst>
                  <a:ext uri="{FF2B5EF4-FFF2-40B4-BE49-F238E27FC236}">
                    <a16:creationId xmlns:a16="http://schemas.microsoft.com/office/drawing/2014/main" id="{EE607415-9A16-4738-A511-EB7DFA529336}"/>
                  </a:ext>
                </a:extLst>
              </p:cNvPr>
              <p:cNvSpPr>
                <a:spLocks/>
              </p:cNvSpPr>
              <p:nvPr/>
            </p:nvSpPr>
            <p:spPr bwMode="auto">
              <a:xfrm>
                <a:off x="3925" y="1879"/>
                <a:ext cx="359" cy="276"/>
              </a:xfrm>
              <a:custGeom>
                <a:avLst/>
                <a:gdLst>
                  <a:gd name="T0" fmla="*/ 81 w 359"/>
                  <a:gd name="T1" fmla="*/ 25 h 276"/>
                  <a:gd name="T2" fmla="*/ 85 w 359"/>
                  <a:gd name="T3" fmla="*/ 40 h 276"/>
                  <a:gd name="T4" fmla="*/ 101 w 359"/>
                  <a:gd name="T5" fmla="*/ 45 h 276"/>
                  <a:gd name="T6" fmla="*/ 135 w 359"/>
                  <a:gd name="T7" fmla="*/ 60 h 276"/>
                  <a:gd name="T8" fmla="*/ 167 w 359"/>
                  <a:gd name="T9" fmla="*/ 54 h 276"/>
                  <a:gd name="T10" fmla="*/ 168 w 359"/>
                  <a:gd name="T11" fmla="*/ 45 h 276"/>
                  <a:gd name="T12" fmla="*/ 179 w 359"/>
                  <a:gd name="T13" fmla="*/ 44 h 276"/>
                  <a:gd name="T14" fmla="*/ 207 w 359"/>
                  <a:gd name="T15" fmla="*/ 31 h 276"/>
                  <a:gd name="T16" fmla="*/ 220 w 359"/>
                  <a:gd name="T17" fmla="*/ 32 h 276"/>
                  <a:gd name="T18" fmla="*/ 239 w 359"/>
                  <a:gd name="T19" fmla="*/ 41 h 276"/>
                  <a:gd name="T20" fmla="*/ 290 w 359"/>
                  <a:gd name="T21" fmla="*/ 60 h 276"/>
                  <a:gd name="T22" fmla="*/ 296 w 359"/>
                  <a:gd name="T23" fmla="*/ 80 h 276"/>
                  <a:gd name="T24" fmla="*/ 291 w 359"/>
                  <a:gd name="T25" fmla="*/ 117 h 276"/>
                  <a:gd name="T26" fmla="*/ 304 w 359"/>
                  <a:gd name="T27" fmla="*/ 156 h 276"/>
                  <a:gd name="T28" fmla="*/ 318 w 359"/>
                  <a:gd name="T29" fmla="*/ 157 h 276"/>
                  <a:gd name="T30" fmla="*/ 323 w 359"/>
                  <a:gd name="T31" fmla="*/ 163 h 276"/>
                  <a:gd name="T32" fmla="*/ 320 w 359"/>
                  <a:gd name="T33" fmla="*/ 169 h 276"/>
                  <a:gd name="T34" fmla="*/ 311 w 359"/>
                  <a:gd name="T35" fmla="*/ 187 h 276"/>
                  <a:gd name="T36" fmla="*/ 330 w 359"/>
                  <a:gd name="T37" fmla="*/ 211 h 276"/>
                  <a:gd name="T38" fmla="*/ 348 w 359"/>
                  <a:gd name="T39" fmla="*/ 219 h 276"/>
                  <a:gd name="T40" fmla="*/ 352 w 359"/>
                  <a:gd name="T41" fmla="*/ 236 h 276"/>
                  <a:gd name="T42" fmla="*/ 359 w 359"/>
                  <a:gd name="T43" fmla="*/ 237 h 276"/>
                  <a:gd name="T44" fmla="*/ 359 w 359"/>
                  <a:gd name="T45" fmla="*/ 245 h 276"/>
                  <a:gd name="T46" fmla="*/ 338 w 359"/>
                  <a:gd name="T47" fmla="*/ 252 h 276"/>
                  <a:gd name="T48" fmla="*/ 335 w 359"/>
                  <a:gd name="T49" fmla="*/ 276 h 276"/>
                  <a:gd name="T50" fmla="*/ 261 w 359"/>
                  <a:gd name="T51" fmla="*/ 261 h 276"/>
                  <a:gd name="T52" fmla="*/ 250 w 359"/>
                  <a:gd name="T53" fmla="*/ 240 h 276"/>
                  <a:gd name="T54" fmla="*/ 216 w 359"/>
                  <a:gd name="T55" fmla="*/ 250 h 276"/>
                  <a:gd name="T56" fmla="*/ 189 w 359"/>
                  <a:gd name="T57" fmla="*/ 241 h 276"/>
                  <a:gd name="T58" fmla="*/ 156 w 359"/>
                  <a:gd name="T59" fmla="*/ 221 h 276"/>
                  <a:gd name="T60" fmla="*/ 127 w 359"/>
                  <a:gd name="T61" fmla="*/ 180 h 276"/>
                  <a:gd name="T62" fmla="*/ 100 w 359"/>
                  <a:gd name="T63" fmla="*/ 187 h 276"/>
                  <a:gd name="T64" fmla="*/ 86 w 359"/>
                  <a:gd name="T65" fmla="*/ 163 h 276"/>
                  <a:gd name="T66" fmla="*/ 86 w 359"/>
                  <a:gd name="T67" fmla="*/ 151 h 276"/>
                  <a:gd name="T68" fmla="*/ 75 w 359"/>
                  <a:gd name="T69" fmla="*/ 136 h 276"/>
                  <a:gd name="T70" fmla="*/ 38 w 359"/>
                  <a:gd name="T71" fmla="*/ 109 h 276"/>
                  <a:gd name="T72" fmla="*/ 48 w 359"/>
                  <a:gd name="T73" fmla="*/ 89 h 276"/>
                  <a:gd name="T74" fmla="*/ 49 w 359"/>
                  <a:gd name="T75" fmla="*/ 76 h 276"/>
                  <a:gd name="T76" fmla="*/ 34 w 359"/>
                  <a:gd name="T77" fmla="*/ 71 h 276"/>
                  <a:gd name="T78" fmla="*/ 21 w 359"/>
                  <a:gd name="T79" fmla="*/ 50 h 276"/>
                  <a:gd name="T80" fmla="*/ 12 w 359"/>
                  <a:gd name="T81" fmla="*/ 37 h 276"/>
                  <a:gd name="T82" fmla="*/ 0 w 359"/>
                  <a:gd name="T83" fmla="*/ 9 h 276"/>
                  <a:gd name="T84" fmla="*/ 7 w 359"/>
                  <a:gd name="T85" fmla="*/ 0 h 276"/>
                  <a:gd name="T86" fmla="*/ 11 w 359"/>
                  <a:gd name="T87" fmla="*/ 4 h 276"/>
                  <a:gd name="T88" fmla="*/ 23 w 359"/>
                  <a:gd name="T89" fmla="*/ 16 h 276"/>
                  <a:gd name="T90" fmla="*/ 34 w 359"/>
                  <a:gd name="T91" fmla="*/ 18 h 276"/>
                  <a:gd name="T92" fmla="*/ 41 w 359"/>
                  <a:gd name="T93" fmla="*/ 18 h 276"/>
                  <a:gd name="T94" fmla="*/ 60 w 359"/>
                  <a:gd name="T95" fmla="*/ 2 h 276"/>
                  <a:gd name="T96" fmla="*/ 66 w 359"/>
                  <a:gd name="T97" fmla="*/ 20 h 276"/>
                  <a:gd name="T98" fmla="*/ 77 w 359"/>
                  <a:gd name="T99" fmla="*/ 27 h 276"/>
                  <a:gd name="T100" fmla="*/ 81 w 359"/>
                  <a:gd name="T101" fmla="*/ 25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276"/>
                  <a:gd name="T155" fmla="*/ 359 w 359"/>
                  <a:gd name="T156" fmla="*/ 276 h 2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276">
                    <a:moveTo>
                      <a:pt x="81" y="25"/>
                    </a:moveTo>
                    <a:lnTo>
                      <a:pt x="85" y="40"/>
                    </a:lnTo>
                    <a:lnTo>
                      <a:pt x="101" y="45"/>
                    </a:lnTo>
                    <a:lnTo>
                      <a:pt x="135" y="60"/>
                    </a:lnTo>
                    <a:lnTo>
                      <a:pt x="167" y="54"/>
                    </a:lnTo>
                    <a:lnTo>
                      <a:pt x="168" y="45"/>
                    </a:lnTo>
                    <a:lnTo>
                      <a:pt x="179" y="44"/>
                    </a:lnTo>
                    <a:lnTo>
                      <a:pt x="207" y="31"/>
                    </a:lnTo>
                    <a:lnTo>
                      <a:pt x="220" y="32"/>
                    </a:lnTo>
                    <a:lnTo>
                      <a:pt x="239" y="41"/>
                    </a:lnTo>
                    <a:lnTo>
                      <a:pt x="290" y="60"/>
                    </a:lnTo>
                    <a:lnTo>
                      <a:pt x="296" y="80"/>
                    </a:lnTo>
                    <a:lnTo>
                      <a:pt x="291" y="117"/>
                    </a:lnTo>
                    <a:lnTo>
                      <a:pt x="304" y="156"/>
                    </a:lnTo>
                    <a:lnTo>
                      <a:pt x="318" y="157"/>
                    </a:lnTo>
                    <a:lnTo>
                      <a:pt x="323" y="163"/>
                    </a:lnTo>
                    <a:lnTo>
                      <a:pt x="320" y="169"/>
                    </a:lnTo>
                    <a:lnTo>
                      <a:pt x="311" y="187"/>
                    </a:lnTo>
                    <a:lnTo>
                      <a:pt x="330" y="211"/>
                    </a:lnTo>
                    <a:lnTo>
                      <a:pt x="348" y="219"/>
                    </a:lnTo>
                    <a:lnTo>
                      <a:pt x="352" y="236"/>
                    </a:lnTo>
                    <a:lnTo>
                      <a:pt x="359" y="237"/>
                    </a:lnTo>
                    <a:lnTo>
                      <a:pt x="359" y="245"/>
                    </a:lnTo>
                    <a:lnTo>
                      <a:pt x="338" y="252"/>
                    </a:lnTo>
                    <a:lnTo>
                      <a:pt x="335" y="276"/>
                    </a:lnTo>
                    <a:lnTo>
                      <a:pt x="261" y="261"/>
                    </a:lnTo>
                    <a:lnTo>
                      <a:pt x="250" y="240"/>
                    </a:lnTo>
                    <a:lnTo>
                      <a:pt x="216" y="250"/>
                    </a:lnTo>
                    <a:lnTo>
                      <a:pt x="189" y="241"/>
                    </a:lnTo>
                    <a:lnTo>
                      <a:pt x="156" y="221"/>
                    </a:lnTo>
                    <a:lnTo>
                      <a:pt x="127" y="180"/>
                    </a:lnTo>
                    <a:lnTo>
                      <a:pt x="100" y="187"/>
                    </a:lnTo>
                    <a:lnTo>
                      <a:pt x="86" y="163"/>
                    </a:lnTo>
                    <a:lnTo>
                      <a:pt x="86" y="151"/>
                    </a:lnTo>
                    <a:lnTo>
                      <a:pt x="75" y="136"/>
                    </a:lnTo>
                    <a:lnTo>
                      <a:pt x="38" y="109"/>
                    </a:lnTo>
                    <a:lnTo>
                      <a:pt x="48" y="89"/>
                    </a:lnTo>
                    <a:lnTo>
                      <a:pt x="49" y="76"/>
                    </a:lnTo>
                    <a:lnTo>
                      <a:pt x="34" y="71"/>
                    </a:lnTo>
                    <a:lnTo>
                      <a:pt x="21" y="50"/>
                    </a:lnTo>
                    <a:lnTo>
                      <a:pt x="12" y="37"/>
                    </a:lnTo>
                    <a:lnTo>
                      <a:pt x="0" y="9"/>
                    </a:lnTo>
                    <a:lnTo>
                      <a:pt x="7" y="0"/>
                    </a:lnTo>
                    <a:lnTo>
                      <a:pt x="11" y="4"/>
                    </a:lnTo>
                    <a:lnTo>
                      <a:pt x="23" y="16"/>
                    </a:lnTo>
                    <a:lnTo>
                      <a:pt x="34" y="18"/>
                    </a:lnTo>
                    <a:lnTo>
                      <a:pt x="41" y="18"/>
                    </a:lnTo>
                    <a:lnTo>
                      <a:pt x="60" y="2"/>
                    </a:lnTo>
                    <a:lnTo>
                      <a:pt x="66" y="20"/>
                    </a:lnTo>
                    <a:lnTo>
                      <a:pt x="77" y="27"/>
                    </a:lnTo>
                    <a:lnTo>
                      <a:pt x="81" y="2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0" name="Freeform 38">
                <a:extLst>
                  <a:ext uri="{FF2B5EF4-FFF2-40B4-BE49-F238E27FC236}">
                    <a16:creationId xmlns:a16="http://schemas.microsoft.com/office/drawing/2014/main" id="{6EA71091-D61C-4F95-BF96-E893EF3AD94C}"/>
                  </a:ext>
                </a:extLst>
              </p:cNvPr>
              <p:cNvSpPr>
                <a:spLocks/>
              </p:cNvSpPr>
              <p:nvPr/>
            </p:nvSpPr>
            <p:spPr bwMode="auto">
              <a:xfrm>
                <a:off x="3592" y="2775"/>
                <a:ext cx="202" cy="184"/>
              </a:xfrm>
              <a:custGeom>
                <a:avLst/>
                <a:gdLst>
                  <a:gd name="T0" fmla="*/ 52 w 202"/>
                  <a:gd name="T1" fmla="*/ 59 h 184"/>
                  <a:gd name="T2" fmla="*/ 89 w 202"/>
                  <a:gd name="T3" fmla="*/ 68 h 184"/>
                  <a:gd name="T4" fmla="*/ 114 w 202"/>
                  <a:gd name="T5" fmla="*/ 80 h 184"/>
                  <a:gd name="T6" fmla="*/ 137 w 202"/>
                  <a:gd name="T7" fmla="*/ 98 h 184"/>
                  <a:gd name="T8" fmla="*/ 137 w 202"/>
                  <a:gd name="T9" fmla="*/ 75 h 184"/>
                  <a:gd name="T10" fmla="*/ 124 w 202"/>
                  <a:gd name="T11" fmla="*/ 78 h 184"/>
                  <a:gd name="T12" fmla="*/ 113 w 202"/>
                  <a:gd name="T13" fmla="*/ 62 h 184"/>
                  <a:gd name="T14" fmla="*/ 115 w 202"/>
                  <a:gd name="T15" fmla="*/ 19 h 184"/>
                  <a:gd name="T16" fmla="*/ 124 w 202"/>
                  <a:gd name="T17" fmla="*/ 5 h 184"/>
                  <a:gd name="T18" fmla="*/ 156 w 202"/>
                  <a:gd name="T19" fmla="*/ 0 h 184"/>
                  <a:gd name="T20" fmla="*/ 162 w 202"/>
                  <a:gd name="T21" fmla="*/ 8 h 184"/>
                  <a:gd name="T22" fmla="*/ 193 w 202"/>
                  <a:gd name="T23" fmla="*/ 22 h 184"/>
                  <a:gd name="T24" fmla="*/ 202 w 202"/>
                  <a:gd name="T25" fmla="*/ 77 h 184"/>
                  <a:gd name="T26" fmla="*/ 192 w 202"/>
                  <a:gd name="T27" fmla="*/ 84 h 184"/>
                  <a:gd name="T28" fmla="*/ 189 w 202"/>
                  <a:gd name="T29" fmla="*/ 100 h 184"/>
                  <a:gd name="T30" fmla="*/ 196 w 202"/>
                  <a:gd name="T31" fmla="*/ 108 h 184"/>
                  <a:gd name="T32" fmla="*/ 144 w 202"/>
                  <a:gd name="T33" fmla="*/ 126 h 184"/>
                  <a:gd name="T34" fmla="*/ 147 w 202"/>
                  <a:gd name="T35" fmla="*/ 134 h 184"/>
                  <a:gd name="T36" fmla="*/ 147 w 202"/>
                  <a:gd name="T37" fmla="*/ 138 h 184"/>
                  <a:gd name="T38" fmla="*/ 121 w 202"/>
                  <a:gd name="T39" fmla="*/ 144 h 184"/>
                  <a:gd name="T40" fmla="*/ 92 w 202"/>
                  <a:gd name="T41" fmla="*/ 174 h 184"/>
                  <a:gd name="T42" fmla="*/ 85 w 202"/>
                  <a:gd name="T43" fmla="*/ 184 h 184"/>
                  <a:gd name="T44" fmla="*/ 55 w 202"/>
                  <a:gd name="T45" fmla="*/ 179 h 184"/>
                  <a:gd name="T46" fmla="*/ 52 w 202"/>
                  <a:gd name="T47" fmla="*/ 174 h 184"/>
                  <a:gd name="T48" fmla="*/ 41 w 202"/>
                  <a:gd name="T49" fmla="*/ 173 h 184"/>
                  <a:gd name="T50" fmla="*/ 31 w 202"/>
                  <a:gd name="T51" fmla="*/ 174 h 184"/>
                  <a:gd name="T52" fmla="*/ 22 w 202"/>
                  <a:gd name="T53" fmla="*/ 175 h 184"/>
                  <a:gd name="T54" fmla="*/ 0 w 202"/>
                  <a:gd name="T55" fmla="*/ 152 h 184"/>
                  <a:gd name="T56" fmla="*/ 2 w 202"/>
                  <a:gd name="T57" fmla="*/ 90 h 184"/>
                  <a:gd name="T58" fmla="*/ 36 w 202"/>
                  <a:gd name="T59" fmla="*/ 90 h 184"/>
                  <a:gd name="T60" fmla="*/ 37 w 202"/>
                  <a:gd name="T61" fmla="*/ 50 h 184"/>
                  <a:gd name="T62" fmla="*/ 52 w 202"/>
                  <a:gd name="T63" fmla="*/ 59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84"/>
                  <a:gd name="T98" fmla="*/ 202 w 202"/>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84">
                    <a:moveTo>
                      <a:pt x="52" y="59"/>
                    </a:moveTo>
                    <a:lnTo>
                      <a:pt x="89" y="68"/>
                    </a:lnTo>
                    <a:lnTo>
                      <a:pt x="114" y="80"/>
                    </a:lnTo>
                    <a:lnTo>
                      <a:pt x="137" y="98"/>
                    </a:lnTo>
                    <a:lnTo>
                      <a:pt x="137" y="75"/>
                    </a:lnTo>
                    <a:lnTo>
                      <a:pt x="124" y="78"/>
                    </a:lnTo>
                    <a:lnTo>
                      <a:pt x="113" y="62"/>
                    </a:lnTo>
                    <a:lnTo>
                      <a:pt x="115" y="19"/>
                    </a:lnTo>
                    <a:lnTo>
                      <a:pt x="124" y="5"/>
                    </a:lnTo>
                    <a:lnTo>
                      <a:pt x="156" y="0"/>
                    </a:lnTo>
                    <a:lnTo>
                      <a:pt x="162" y="8"/>
                    </a:lnTo>
                    <a:lnTo>
                      <a:pt x="193" y="22"/>
                    </a:lnTo>
                    <a:lnTo>
                      <a:pt x="202" y="77"/>
                    </a:lnTo>
                    <a:lnTo>
                      <a:pt x="192" y="84"/>
                    </a:lnTo>
                    <a:lnTo>
                      <a:pt x="189" y="100"/>
                    </a:lnTo>
                    <a:lnTo>
                      <a:pt x="196" y="108"/>
                    </a:lnTo>
                    <a:lnTo>
                      <a:pt x="144" y="126"/>
                    </a:lnTo>
                    <a:lnTo>
                      <a:pt x="147" y="134"/>
                    </a:lnTo>
                    <a:lnTo>
                      <a:pt x="147" y="138"/>
                    </a:lnTo>
                    <a:lnTo>
                      <a:pt x="121" y="144"/>
                    </a:lnTo>
                    <a:lnTo>
                      <a:pt x="92" y="174"/>
                    </a:lnTo>
                    <a:lnTo>
                      <a:pt x="85" y="184"/>
                    </a:lnTo>
                    <a:lnTo>
                      <a:pt x="55" y="179"/>
                    </a:lnTo>
                    <a:lnTo>
                      <a:pt x="52" y="174"/>
                    </a:lnTo>
                    <a:lnTo>
                      <a:pt x="41" y="173"/>
                    </a:lnTo>
                    <a:lnTo>
                      <a:pt x="31" y="174"/>
                    </a:lnTo>
                    <a:lnTo>
                      <a:pt x="22" y="175"/>
                    </a:lnTo>
                    <a:lnTo>
                      <a:pt x="0" y="152"/>
                    </a:lnTo>
                    <a:lnTo>
                      <a:pt x="2" y="90"/>
                    </a:lnTo>
                    <a:lnTo>
                      <a:pt x="36" y="90"/>
                    </a:lnTo>
                    <a:lnTo>
                      <a:pt x="37" y="50"/>
                    </a:lnTo>
                    <a:lnTo>
                      <a:pt x="52" y="5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1" name="Freeform 39">
                <a:extLst>
                  <a:ext uri="{FF2B5EF4-FFF2-40B4-BE49-F238E27FC236}">
                    <a16:creationId xmlns:a16="http://schemas.microsoft.com/office/drawing/2014/main" id="{88E1DFA2-979B-4C04-896C-EB017C2CA7C1}"/>
                  </a:ext>
                </a:extLst>
              </p:cNvPr>
              <p:cNvSpPr>
                <a:spLocks/>
              </p:cNvSpPr>
              <p:nvPr/>
            </p:nvSpPr>
            <p:spPr bwMode="auto">
              <a:xfrm>
                <a:off x="3525" y="1724"/>
                <a:ext cx="154" cy="84"/>
              </a:xfrm>
              <a:custGeom>
                <a:avLst/>
                <a:gdLst>
                  <a:gd name="T0" fmla="*/ 50 w 154"/>
                  <a:gd name="T1" fmla="*/ 5 h 84"/>
                  <a:gd name="T2" fmla="*/ 73 w 154"/>
                  <a:gd name="T3" fmla="*/ 10 h 84"/>
                  <a:gd name="T4" fmla="*/ 95 w 154"/>
                  <a:gd name="T5" fmla="*/ 0 h 84"/>
                  <a:gd name="T6" fmla="*/ 107 w 154"/>
                  <a:gd name="T7" fmla="*/ 10 h 84"/>
                  <a:gd name="T8" fmla="*/ 126 w 154"/>
                  <a:gd name="T9" fmla="*/ 32 h 84"/>
                  <a:gd name="T10" fmla="*/ 126 w 154"/>
                  <a:gd name="T11" fmla="*/ 52 h 84"/>
                  <a:gd name="T12" fmla="*/ 136 w 154"/>
                  <a:gd name="T13" fmla="*/ 55 h 84"/>
                  <a:gd name="T14" fmla="*/ 154 w 154"/>
                  <a:gd name="T15" fmla="*/ 54 h 84"/>
                  <a:gd name="T16" fmla="*/ 139 w 154"/>
                  <a:gd name="T17" fmla="*/ 83 h 84"/>
                  <a:gd name="T18" fmla="*/ 132 w 154"/>
                  <a:gd name="T19" fmla="*/ 84 h 84"/>
                  <a:gd name="T20" fmla="*/ 115 w 154"/>
                  <a:gd name="T21" fmla="*/ 76 h 84"/>
                  <a:gd name="T22" fmla="*/ 93 w 154"/>
                  <a:gd name="T23" fmla="*/ 84 h 84"/>
                  <a:gd name="T24" fmla="*/ 51 w 154"/>
                  <a:gd name="T25" fmla="*/ 81 h 84"/>
                  <a:gd name="T26" fmla="*/ 46 w 154"/>
                  <a:gd name="T27" fmla="*/ 72 h 84"/>
                  <a:gd name="T28" fmla="*/ 43 w 154"/>
                  <a:gd name="T29" fmla="*/ 67 h 84"/>
                  <a:gd name="T30" fmla="*/ 26 w 154"/>
                  <a:gd name="T31" fmla="*/ 66 h 84"/>
                  <a:gd name="T32" fmla="*/ 24 w 154"/>
                  <a:gd name="T33" fmla="*/ 55 h 84"/>
                  <a:gd name="T34" fmla="*/ 0 w 154"/>
                  <a:gd name="T35" fmla="*/ 39 h 84"/>
                  <a:gd name="T36" fmla="*/ 17 w 154"/>
                  <a:gd name="T37" fmla="*/ 35 h 84"/>
                  <a:gd name="T38" fmla="*/ 30 w 154"/>
                  <a:gd name="T39" fmla="*/ 9 h 84"/>
                  <a:gd name="T40" fmla="*/ 41 w 154"/>
                  <a:gd name="T41" fmla="*/ 6 h 84"/>
                  <a:gd name="T42" fmla="*/ 50 w 154"/>
                  <a:gd name="T43" fmla="*/ 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84"/>
                  <a:gd name="T68" fmla="*/ 154 w 154"/>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84">
                    <a:moveTo>
                      <a:pt x="50" y="5"/>
                    </a:moveTo>
                    <a:lnTo>
                      <a:pt x="73" y="10"/>
                    </a:lnTo>
                    <a:lnTo>
                      <a:pt x="95" y="0"/>
                    </a:lnTo>
                    <a:lnTo>
                      <a:pt x="107" y="10"/>
                    </a:lnTo>
                    <a:lnTo>
                      <a:pt x="126" y="32"/>
                    </a:lnTo>
                    <a:lnTo>
                      <a:pt x="126" y="52"/>
                    </a:lnTo>
                    <a:lnTo>
                      <a:pt x="136" y="55"/>
                    </a:lnTo>
                    <a:lnTo>
                      <a:pt x="154" y="54"/>
                    </a:lnTo>
                    <a:lnTo>
                      <a:pt x="139" y="83"/>
                    </a:lnTo>
                    <a:lnTo>
                      <a:pt x="132" y="84"/>
                    </a:lnTo>
                    <a:lnTo>
                      <a:pt x="115" y="76"/>
                    </a:lnTo>
                    <a:lnTo>
                      <a:pt x="93" y="84"/>
                    </a:lnTo>
                    <a:lnTo>
                      <a:pt x="51" y="81"/>
                    </a:lnTo>
                    <a:lnTo>
                      <a:pt x="46" y="72"/>
                    </a:lnTo>
                    <a:lnTo>
                      <a:pt x="43" y="67"/>
                    </a:lnTo>
                    <a:lnTo>
                      <a:pt x="26" y="66"/>
                    </a:lnTo>
                    <a:lnTo>
                      <a:pt x="24" y="55"/>
                    </a:lnTo>
                    <a:lnTo>
                      <a:pt x="0" y="39"/>
                    </a:lnTo>
                    <a:lnTo>
                      <a:pt x="17" y="35"/>
                    </a:lnTo>
                    <a:lnTo>
                      <a:pt x="30" y="9"/>
                    </a:lnTo>
                    <a:lnTo>
                      <a:pt x="41" y="6"/>
                    </a:lnTo>
                    <a:lnTo>
                      <a:pt x="50"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2" name="Freeform 40">
                <a:extLst>
                  <a:ext uri="{FF2B5EF4-FFF2-40B4-BE49-F238E27FC236}">
                    <a16:creationId xmlns:a16="http://schemas.microsoft.com/office/drawing/2014/main" id="{68E3A7E2-E8A8-4D85-A695-D4076F3F07F5}"/>
                  </a:ext>
                </a:extLst>
              </p:cNvPr>
              <p:cNvSpPr>
                <a:spLocks/>
              </p:cNvSpPr>
              <p:nvPr/>
            </p:nvSpPr>
            <p:spPr bwMode="auto">
              <a:xfrm>
                <a:off x="2897" y="1407"/>
                <a:ext cx="132" cy="55"/>
              </a:xfrm>
              <a:custGeom>
                <a:avLst/>
                <a:gdLst>
                  <a:gd name="T0" fmla="*/ 0 w 132"/>
                  <a:gd name="T1" fmla="*/ 6 h 55"/>
                  <a:gd name="T2" fmla="*/ 30 w 132"/>
                  <a:gd name="T3" fmla="*/ 1 h 55"/>
                  <a:gd name="T4" fmla="*/ 44 w 132"/>
                  <a:gd name="T5" fmla="*/ 10 h 55"/>
                  <a:gd name="T6" fmla="*/ 110 w 132"/>
                  <a:gd name="T7" fmla="*/ 0 h 55"/>
                  <a:gd name="T8" fmla="*/ 132 w 132"/>
                  <a:gd name="T9" fmla="*/ 19 h 55"/>
                  <a:gd name="T10" fmla="*/ 132 w 132"/>
                  <a:gd name="T11" fmla="*/ 29 h 55"/>
                  <a:gd name="T12" fmla="*/ 60 w 132"/>
                  <a:gd name="T13" fmla="*/ 55 h 55"/>
                  <a:gd name="T14" fmla="*/ 8 w 132"/>
                  <a:gd name="T15" fmla="*/ 41 h 55"/>
                  <a:gd name="T16" fmla="*/ 23 w 132"/>
                  <a:gd name="T17" fmla="*/ 20 h 55"/>
                  <a:gd name="T18" fmla="*/ 0 w 132"/>
                  <a:gd name="T19" fmla="*/ 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55"/>
                  <a:gd name="T32" fmla="*/ 132 w 13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55">
                    <a:moveTo>
                      <a:pt x="0" y="6"/>
                    </a:moveTo>
                    <a:lnTo>
                      <a:pt x="30" y="1"/>
                    </a:lnTo>
                    <a:lnTo>
                      <a:pt x="44" y="10"/>
                    </a:lnTo>
                    <a:lnTo>
                      <a:pt x="110" y="0"/>
                    </a:lnTo>
                    <a:lnTo>
                      <a:pt x="132" y="19"/>
                    </a:lnTo>
                    <a:lnTo>
                      <a:pt x="132" y="29"/>
                    </a:lnTo>
                    <a:lnTo>
                      <a:pt x="60" y="55"/>
                    </a:lnTo>
                    <a:lnTo>
                      <a:pt x="8" y="41"/>
                    </a:lnTo>
                    <a:lnTo>
                      <a:pt x="23" y="20"/>
                    </a:lnTo>
                    <a:lnTo>
                      <a:pt x="0" y="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3" name="Freeform 56">
                <a:extLst>
                  <a:ext uri="{FF2B5EF4-FFF2-40B4-BE49-F238E27FC236}">
                    <a16:creationId xmlns:a16="http://schemas.microsoft.com/office/drawing/2014/main" id="{83C4BB09-BEE5-4EFD-B33D-31247A902D5B}"/>
                  </a:ext>
                </a:extLst>
              </p:cNvPr>
              <p:cNvSpPr>
                <a:spLocks/>
              </p:cNvSpPr>
              <p:nvPr/>
            </p:nvSpPr>
            <p:spPr bwMode="auto">
              <a:xfrm>
                <a:off x="3473" y="1351"/>
                <a:ext cx="167" cy="171"/>
              </a:xfrm>
              <a:custGeom>
                <a:avLst/>
                <a:gdLst>
                  <a:gd name="T0" fmla="*/ 106 w 167"/>
                  <a:gd name="T1" fmla="*/ 21 h 171"/>
                  <a:gd name="T2" fmla="*/ 107 w 167"/>
                  <a:gd name="T3" fmla="*/ 30 h 171"/>
                  <a:gd name="T4" fmla="*/ 126 w 167"/>
                  <a:gd name="T5" fmla="*/ 39 h 171"/>
                  <a:gd name="T6" fmla="*/ 118 w 167"/>
                  <a:gd name="T7" fmla="*/ 51 h 171"/>
                  <a:gd name="T8" fmla="*/ 137 w 167"/>
                  <a:gd name="T9" fmla="*/ 70 h 171"/>
                  <a:gd name="T10" fmla="*/ 130 w 167"/>
                  <a:gd name="T11" fmla="*/ 82 h 171"/>
                  <a:gd name="T12" fmla="*/ 148 w 167"/>
                  <a:gd name="T13" fmla="*/ 96 h 171"/>
                  <a:gd name="T14" fmla="*/ 144 w 167"/>
                  <a:gd name="T15" fmla="*/ 104 h 171"/>
                  <a:gd name="T16" fmla="*/ 167 w 167"/>
                  <a:gd name="T17" fmla="*/ 116 h 171"/>
                  <a:gd name="T18" fmla="*/ 144 w 167"/>
                  <a:gd name="T19" fmla="*/ 143 h 171"/>
                  <a:gd name="T20" fmla="*/ 126 w 167"/>
                  <a:gd name="T21" fmla="*/ 156 h 171"/>
                  <a:gd name="T22" fmla="*/ 85 w 167"/>
                  <a:gd name="T23" fmla="*/ 165 h 171"/>
                  <a:gd name="T24" fmla="*/ 58 w 167"/>
                  <a:gd name="T25" fmla="*/ 171 h 171"/>
                  <a:gd name="T26" fmla="*/ 35 w 167"/>
                  <a:gd name="T27" fmla="*/ 156 h 171"/>
                  <a:gd name="T28" fmla="*/ 36 w 167"/>
                  <a:gd name="T29" fmla="*/ 141 h 171"/>
                  <a:gd name="T30" fmla="*/ 25 w 167"/>
                  <a:gd name="T31" fmla="*/ 122 h 171"/>
                  <a:gd name="T32" fmla="*/ 30 w 167"/>
                  <a:gd name="T33" fmla="*/ 113 h 171"/>
                  <a:gd name="T34" fmla="*/ 66 w 167"/>
                  <a:gd name="T35" fmla="*/ 85 h 171"/>
                  <a:gd name="T36" fmla="*/ 77 w 167"/>
                  <a:gd name="T37" fmla="*/ 85 h 171"/>
                  <a:gd name="T38" fmla="*/ 74 w 167"/>
                  <a:gd name="T39" fmla="*/ 75 h 171"/>
                  <a:gd name="T40" fmla="*/ 58 w 167"/>
                  <a:gd name="T41" fmla="*/ 69 h 171"/>
                  <a:gd name="T42" fmla="*/ 51 w 167"/>
                  <a:gd name="T43" fmla="*/ 62 h 171"/>
                  <a:gd name="T44" fmla="*/ 51 w 167"/>
                  <a:gd name="T45" fmla="*/ 56 h 171"/>
                  <a:gd name="T46" fmla="*/ 52 w 167"/>
                  <a:gd name="T47" fmla="*/ 53 h 171"/>
                  <a:gd name="T48" fmla="*/ 46 w 167"/>
                  <a:gd name="T49" fmla="*/ 47 h 171"/>
                  <a:gd name="T50" fmla="*/ 47 w 167"/>
                  <a:gd name="T51" fmla="*/ 43 h 171"/>
                  <a:gd name="T52" fmla="*/ 41 w 167"/>
                  <a:gd name="T53" fmla="*/ 42 h 171"/>
                  <a:gd name="T54" fmla="*/ 43 w 167"/>
                  <a:gd name="T55" fmla="*/ 34 h 171"/>
                  <a:gd name="T56" fmla="*/ 30 w 167"/>
                  <a:gd name="T57" fmla="*/ 26 h 171"/>
                  <a:gd name="T58" fmla="*/ 22 w 167"/>
                  <a:gd name="T59" fmla="*/ 25 h 171"/>
                  <a:gd name="T60" fmla="*/ 0 w 167"/>
                  <a:gd name="T61" fmla="*/ 16 h 171"/>
                  <a:gd name="T62" fmla="*/ 7 w 167"/>
                  <a:gd name="T63" fmla="*/ 16 h 171"/>
                  <a:gd name="T64" fmla="*/ 10 w 167"/>
                  <a:gd name="T65" fmla="*/ 12 h 171"/>
                  <a:gd name="T66" fmla="*/ 21 w 167"/>
                  <a:gd name="T67" fmla="*/ 18 h 171"/>
                  <a:gd name="T68" fmla="*/ 26 w 167"/>
                  <a:gd name="T69" fmla="*/ 22 h 171"/>
                  <a:gd name="T70" fmla="*/ 58 w 167"/>
                  <a:gd name="T71" fmla="*/ 25 h 171"/>
                  <a:gd name="T72" fmla="*/ 66 w 167"/>
                  <a:gd name="T73" fmla="*/ 17 h 171"/>
                  <a:gd name="T74" fmla="*/ 67 w 167"/>
                  <a:gd name="T75" fmla="*/ 6 h 171"/>
                  <a:gd name="T76" fmla="*/ 89 w 167"/>
                  <a:gd name="T77" fmla="*/ 0 h 171"/>
                  <a:gd name="T78" fmla="*/ 98 w 167"/>
                  <a:gd name="T79" fmla="*/ 6 h 171"/>
                  <a:gd name="T80" fmla="*/ 108 w 167"/>
                  <a:gd name="T81" fmla="*/ 8 h 171"/>
                  <a:gd name="T82" fmla="*/ 107 w 167"/>
                  <a:gd name="T83" fmla="*/ 17 h 171"/>
                  <a:gd name="T84" fmla="*/ 106 w 167"/>
                  <a:gd name="T85" fmla="*/ 21 h 1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
                  <a:gd name="T130" fmla="*/ 0 h 171"/>
                  <a:gd name="T131" fmla="*/ 167 w 167"/>
                  <a:gd name="T132" fmla="*/ 171 h 1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 h="171">
                    <a:moveTo>
                      <a:pt x="106" y="21"/>
                    </a:moveTo>
                    <a:lnTo>
                      <a:pt x="107" y="30"/>
                    </a:lnTo>
                    <a:lnTo>
                      <a:pt x="126" y="39"/>
                    </a:lnTo>
                    <a:lnTo>
                      <a:pt x="118" y="51"/>
                    </a:lnTo>
                    <a:lnTo>
                      <a:pt x="137" y="70"/>
                    </a:lnTo>
                    <a:lnTo>
                      <a:pt x="130" y="82"/>
                    </a:lnTo>
                    <a:lnTo>
                      <a:pt x="148" y="96"/>
                    </a:lnTo>
                    <a:lnTo>
                      <a:pt x="144" y="104"/>
                    </a:lnTo>
                    <a:lnTo>
                      <a:pt x="167" y="116"/>
                    </a:lnTo>
                    <a:lnTo>
                      <a:pt x="144" y="143"/>
                    </a:lnTo>
                    <a:lnTo>
                      <a:pt x="126" y="156"/>
                    </a:lnTo>
                    <a:lnTo>
                      <a:pt x="85" y="165"/>
                    </a:lnTo>
                    <a:lnTo>
                      <a:pt x="58" y="171"/>
                    </a:lnTo>
                    <a:lnTo>
                      <a:pt x="35" y="156"/>
                    </a:lnTo>
                    <a:lnTo>
                      <a:pt x="36" y="141"/>
                    </a:lnTo>
                    <a:lnTo>
                      <a:pt x="25" y="122"/>
                    </a:lnTo>
                    <a:lnTo>
                      <a:pt x="30" y="113"/>
                    </a:lnTo>
                    <a:lnTo>
                      <a:pt x="66" y="85"/>
                    </a:lnTo>
                    <a:lnTo>
                      <a:pt x="77" y="85"/>
                    </a:lnTo>
                    <a:lnTo>
                      <a:pt x="74" y="75"/>
                    </a:lnTo>
                    <a:lnTo>
                      <a:pt x="58" y="69"/>
                    </a:lnTo>
                    <a:lnTo>
                      <a:pt x="51" y="62"/>
                    </a:lnTo>
                    <a:lnTo>
                      <a:pt x="51" y="56"/>
                    </a:lnTo>
                    <a:lnTo>
                      <a:pt x="52" y="53"/>
                    </a:lnTo>
                    <a:lnTo>
                      <a:pt x="46" y="47"/>
                    </a:lnTo>
                    <a:lnTo>
                      <a:pt x="47" y="43"/>
                    </a:lnTo>
                    <a:lnTo>
                      <a:pt x="41" y="42"/>
                    </a:lnTo>
                    <a:lnTo>
                      <a:pt x="43" y="34"/>
                    </a:lnTo>
                    <a:lnTo>
                      <a:pt x="30" y="26"/>
                    </a:lnTo>
                    <a:lnTo>
                      <a:pt x="22" y="25"/>
                    </a:lnTo>
                    <a:lnTo>
                      <a:pt x="0" y="16"/>
                    </a:lnTo>
                    <a:lnTo>
                      <a:pt x="7" y="16"/>
                    </a:lnTo>
                    <a:lnTo>
                      <a:pt x="10" y="12"/>
                    </a:lnTo>
                    <a:lnTo>
                      <a:pt x="21" y="18"/>
                    </a:lnTo>
                    <a:lnTo>
                      <a:pt x="26" y="22"/>
                    </a:lnTo>
                    <a:lnTo>
                      <a:pt x="58" y="25"/>
                    </a:lnTo>
                    <a:lnTo>
                      <a:pt x="66" y="17"/>
                    </a:lnTo>
                    <a:lnTo>
                      <a:pt x="67" y="6"/>
                    </a:lnTo>
                    <a:lnTo>
                      <a:pt x="89" y="0"/>
                    </a:lnTo>
                    <a:lnTo>
                      <a:pt x="98" y="6"/>
                    </a:lnTo>
                    <a:lnTo>
                      <a:pt x="108" y="8"/>
                    </a:lnTo>
                    <a:lnTo>
                      <a:pt x="107" y="17"/>
                    </a:lnTo>
                    <a:lnTo>
                      <a:pt x="106" y="2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4" name="Freeform 57">
                <a:extLst>
                  <a:ext uri="{FF2B5EF4-FFF2-40B4-BE49-F238E27FC236}">
                    <a16:creationId xmlns:a16="http://schemas.microsoft.com/office/drawing/2014/main" id="{160383E4-0723-4136-9942-E8830B39E534}"/>
                  </a:ext>
                </a:extLst>
              </p:cNvPr>
              <p:cNvSpPr>
                <a:spLocks/>
              </p:cNvSpPr>
              <p:nvPr/>
            </p:nvSpPr>
            <p:spPr bwMode="auto">
              <a:xfrm>
                <a:off x="3371" y="1367"/>
                <a:ext cx="160" cy="232"/>
              </a:xfrm>
              <a:custGeom>
                <a:avLst/>
                <a:gdLst>
                  <a:gd name="T0" fmla="*/ 145 w 160"/>
                  <a:gd name="T1" fmla="*/ 18 h 232"/>
                  <a:gd name="T2" fmla="*/ 143 w 160"/>
                  <a:gd name="T3" fmla="*/ 26 h 232"/>
                  <a:gd name="T4" fmla="*/ 149 w 160"/>
                  <a:gd name="T5" fmla="*/ 27 h 232"/>
                  <a:gd name="T6" fmla="*/ 148 w 160"/>
                  <a:gd name="T7" fmla="*/ 31 h 232"/>
                  <a:gd name="T8" fmla="*/ 154 w 160"/>
                  <a:gd name="T9" fmla="*/ 37 h 232"/>
                  <a:gd name="T10" fmla="*/ 153 w 160"/>
                  <a:gd name="T11" fmla="*/ 40 h 232"/>
                  <a:gd name="T12" fmla="*/ 153 w 160"/>
                  <a:gd name="T13" fmla="*/ 46 h 232"/>
                  <a:gd name="T14" fmla="*/ 160 w 160"/>
                  <a:gd name="T15" fmla="*/ 53 h 232"/>
                  <a:gd name="T16" fmla="*/ 135 w 160"/>
                  <a:gd name="T17" fmla="*/ 54 h 232"/>
                  <a:gd name="T18" fmla="*/ 127 w 160"/>
                  <a:gd name="T19" fmla="*/ 64 h 232"/>
                  <a:gd name="T20" fmla="*/ 130 w 160"/>
                  <a:gd name="T21" fmla="*/ 75 h 232"/>
                  <a:gd name="T22" fmla="*/ 123 w 160"/>
                  <a:gd name="T23" fmla="*/ 84 h 232"/>
                  <a:gd name="T24" fmla="*/ 105 w 160"/>
                  <a:gd name="T25" fmla="*/ 90 h 232"/>
                  <a:gd name="T26" fmla="*/ 80 w 160"/>
                  <a:gd name="T27" fmla="*/ 108 h 232"/>
                  <a:gd name="T28" fmla="*/ 80 w 160"/>
                  <a:gd name="T29" fmla="*/ 138 h 232"/>
                  <a:gd name="T30" fmla="*/ 100 w 160"/>
                  <a:gd name="T31" fmla="*/ 143 h 232"/>
                  <a:gd name="T32" fmla="*/ 109 w 160"/>
                  <a:gd name="T33" fmla="*/ 153 h 232"/>
                  <a:gd name="T34" fmla="*/ 80 w 160"/>
                  <a:gd name="T35" fmla="*/ 174 h 232"/>
                  <a:gd name="T36" fmla="*/ 83 w 160"/>
                  <a:gd name="T37" fmla="*/ 204 h 232"/>
                  <a:gd name="T38" fmla="*/ 74 w 160"/>
                  <a:gd name="T39" fmla="*/ 216 h 232"/>
                  <a:gd name="T40" fmla="*/ 50 w 160"/>
                  <a:gd name="T41" fmla="*/ 220 h 232"/>
                  <a:gd name="T42" fmla="*/ 48 w 160"/>
                  <a:gd name="T43" fmla="*/ 229 h 232"/>
                  <a:gd name="T44" fmla="*/ 35 w 160"/>
                  <a:gd name="T45" fmla="*/ 232 h 232"/>
                  <a:gd name="T46" fmla="*/ 23 w 160"/>
                  <a:gd name="T47" fmla="*/ 215 h 232"/>
                  <a:gd name="T48" fmla="*/ 27 w 160"/>
                  <a:gd name="T49" fmla="*/ 210 h 232"/>
                  <a:gd name="T50" fmla="*/ 0 w 160"/>
                  <a:gd name="T51" fmla="*/ 178 h 232"/>
                  <a:gd name="T52" fmla="*/ 1 w 160"/>
                  <a:gd name="T53" fmla="*/ 165 h 232"/>
                  <a:gd name="T54" fmla="*/ 15 w 160"/>
                  <a:gd name="T55" fmla="*/ 148 h 232"/>
                  <a:gd name="T56" fmla="*/ 17 w 160"/>
                  <a:gd name="T57" fmla="*/ 126 h 232"/>
                  <a:gd name="T58" fmla="*/ 5 w 160"/>
                  <a:gd name="T59" fmla="*/ 103 h 232"/>
                  <a:gd name="T60" fmla="*/ 9 w 160"/>
                  <a:gd name="T61" fmla="*/ 84 h 232"/>
                  <a:gd name="T62" fmla="*/ 15 w 160"/>
                  <a:gd name="T63" fmla="*/ 81 h 232"/>
                  <a:gd name="T64" fmla="*/ 30 w 160"/>
                  <a:gd name="T65" fmla="*/ 80 h 232"/>
                  <a:gd name="T66" fmla="*/ 39 w 160"/>
                  <a:gd name="T67" fmla="*/ 45 h 232"/>
                  <a:gd name="T68" fmla="*/ 54 w 160"/>
                  <a:gd name="T69" fmla="*/ 32 h 232"/>
                  <a:gd name="T70" fmla="*/ 52 w 160"/>
                  <a:gd name="T71" fmla="*/ 27 h 232"/>
                  <a:gd name="T72" fmla="*/ 63 w 160"/>
                  <a:gd name="T73" fmla="*/ 15 h 232"/>
                  <a:gd name="T74" fmla="*/ 72 w 160"/>
                  <a:gd name="T75" fmla="*/ 17 h 232"/>
                  <a:gd name="T76" fmla="*/ 74 w 160"/>
                  <a:gd name="T77" fmla="*/ 9 h 232"/>
                  <a:gd name="T78" fmla="*/ 96 w 160"/>
                  <a:gd name="T79" fmla="*/ 11 h 232"/>
                  <a:gd name="T80" fmla="*/ 101 w 160"/>
                  <a:gd name="T81" fmla="*/ 5 h 232"/>
                  <a:gd name="T82" fmla="*/ 98 w 160"/>
                  <a:gd name="T83" fmla="*/ 0 h 232"/>
                  <a:gd name="T84" fmla="*/ 102 w 160"/>
                  <a:gd name="T85" fmla="*/ 0 h 232"/>
                  <a:gd name="T86" fmla="*/ 124 w 160"/>
                  <a:gd name="T87" fmla="*/ 9 h 232"/>
                  <a:gd name="T88" fmla="*/ 132 w 160"/>
                  <a:gd name="T89" fmla="*/ 10 h 232"/>
                  <a:gd name="T90" fmla="*/ 145 w 160"/>
                  <a:gd name="T91" fmla="*/ 18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
                  <a:gd name="T139" fmla="*/ 0 h 232"/>
                  <a:gd name="T140" fmla="*/ 160 w 160"/>
                  <a:gd name="T141" fmla="*/ 232 h 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 h="232">
                    <a:moveTo>
                      <a:pt x="145" y="18"/>
                    </a:moveTo>
                    <a:lnTo>
                      <a:pt x="143" y="26"/>
                    </a:lnTo>
                    <a:lnTo>
                      <a:pt x="149" y="27"/>
                    </a:lnTo>
                    <a:lnTo>
                      <a:pt x="148" y="31"/>
                    </a:lnTo>
                    <a:lnTo>
                      <a:pt x="154" y="37"/>
                    </a:lnTo>
                    <a:lnTo>
                      <a:pt x="153" y="40"/>
                    </a:lnTo>
                    <a:lnTo>
                      <a:pt x="153" y="46"/>
                    </a:lnTo>
                    <a:lnTo>
                      <a:pt x="160" y="53"/>
                    </a:lnTo>
                    <a:lnTo>
                      <a:pt x="135" y="54"/>
                    </a:lnTo>
                    <a:lnTo>
                      <a:pt x="127" y="64"/>
                    </a:lnTo>
                    <a:lnTo>
                      <a:pt x="130" y="75"/>
                    </a:lnTo>
                    <a:lnTo>
                      <a:pt x="123" y="84"/>
                    </a:lnTo>
                    <a:lnTo>
                      <a:pt x="105" y="90"/>
                    </a:lnTo>
                    <a:lnTo>
                      <a:pt x="80" y="108"/>
                    </a:lnTo>
                    <a:lnTo>
                      <a:pt x="80" y="138"/>
                    </a:lnTo>
                    <a:lnTo>
                      <a:pt x="100" y="143"/>
                    </a:lnTo>
                    <a:lnTo>
                      <a:pt x="109" y="153"/>
                    </a:lnTo>
                    <a:lnTo>
                      <a:pt x="80" y="174"/>
                    </a:lnTo>
                    <a:lnTo>
                      <a:pt x="83" y="204"/>
                    </a:lnTo>
                    <a:lnTo>
                      <a:pt x="74" y="216"/>
                    </a:lnTo>
                    <a:lnTo>
                      <a:pt x="50" y="220"/>
                    </a:lnTo>
                    <a:lnTo>
                      <a:pt x="48" y="229"/>
                    </a:lnTo>
                    <a:lnTo>
                      <a:pt x="35" y="232"/>
                    </a:lnTo>
                    <a:lnTo>
                      <a:pt x="23" y="215"/>
                    </a:lnTo>
                    <a:lnTo>
                      <a:pt x="27" y="210"/>
                    </a:lnTo>
                    <a:lnTo>
                      <a:pt x="0" y="178"/>
                    </a:lnTo>
                    <a:lnTo>
                      <a:pt x="1" y="165"/>
                    </a:lnTo>
                    <a:lnTo>
                      <a:pt x="15" y="148"/>
                    </a:lnTo>
                    <a:lnTo>
                      <a:pt x="17" y="126"/>
                    </a:lnTo>
                    <a:lnTo>
                      <a:pt x="5" y="103"/>
                    </a:lnTo>
                    <a:lnTo>
                      <a:pt x="9" y="84"/>
                    </a:lnTo>
                    <a:lnTo>
                      <a:pt x="15" y="81"/>
                    </a:lnTo>
                    <a:lnTo>
                      <a:pt x="30" y="80"/>
                    </a:lnTo>
                    <a:lnTo>
                      <a:pt x="39" y="45"/>
                    </a:lnTo>
                    <a:lnTo>
                      <a:pt x="54" y="32"/>
                    </a:lnTo>
                    <a:lnTo>
                      <a:pt x="52" y="27"/>
                    </a:lnTo>
                    <a:lnTo>
                      <a:pt x="63" y="15"/>
                    </a:lnTo>
                    <a:lnTo>
                      <a:pt x="72" y="17"/>
                    </a:lnTo>
                    <a:lnTo>
                      <a:pt x="74" y="9"/>
                    </a:lnTo>
                    <a:lnTo>
                      <a:pt x="96" y="11"/>
                    </a:lnTo>
                    <a:lnTo>
                      <a:pt x="101" y="5"/>
                    </a:lnTo>
                    <a:lnTo>
                      <a:pt x="98" y="0"/>
                    </a:lnTo>
                    <a:lnTo>
                      <a:pt x="102" y="0"/>
                    </a:lnTo>
                    <a:lnTo>
                      <a:pt x="124" y="9"/>
                    </a:lnTo>
                    <a:lnTo>
                      <a:pt x="132" y="10"/>
                    </a:lnTo>
                    <a:lnTo>
                      <a:pt x="145" y="1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5" name="Freeform 58">
                <a:extLst>
                  <a:ext uri="{FF2B5EF4-FFF2-40B4-BE49-F238E27FC236}">
                    <a16:creationId xmlns:a16="http://schemas.microsoft.com/office/drawing/2014/main" id="{FA1349D7-2CB5-4AAC-AA6C-72E580B05410}"/>
                  </a:ext>
                </a:extLst>
              </p:cNvPr>
              <p:cNvSpPr>
                <a:spLocks/>
              </p:cNvSpPr>
              <p:nvPr/>
            </p:nvSpPr>
            <p:spPr bwMode="auto">
              <a:xfrm>
                <a:off x="3423" y="1605"/>
                <a:ext cx="154" cy="104"/>
              </a:xfrm>
              <a:custGeom>
                <a:avLst/>
                <a:gdLst>
                  <a:gd name="T0" fmla="*/ 131 w 154"/>
                  <a:gd name="T1" fmla="*/ 11 h 104"/>
                  <a:gd name="T2" fmla="*/ 146 w 154"/>
                  <a:gd name="T3" fmla="*/ 38 h 104"/>
                  <a:gd name="T4" fmla="*/ 134 w 154"/>
                  <a:gd name="T5" fmla="*/ 47 h 104"/>
                  <a:gd name="T6" fmla="*/ 142 w 154"/>
                  <a:gd name="T7" fmla="*/ 52 h 104"/>
                  <a:gd name="T8" fmla="*/ 154 w 154"/>
                  <a:gd name="T9" fmla="*/ 78 h 104"/>
                  <a:gd name="T10" fmla="*/ 135 w 154"/>
                  <a:gd name="T11" fmla="*/ 92 h 104"/>
                  <a:gd name="T12" fmla="*/ 134 w 154"/>
                  <a:gd name="T13" fmla="*/ 104 h 104"/>
                  <a:gd name="T14" fmla="*/ 108 w 154"/>
                  <a:gd name="T15" fmla="*/ 97 h 104"/>
                  <a:gd name="T16" fmla="*/ 96 w 154"/>
                  <a:gd name="T17" fmla="*/ 101 h 104"/>
                  <a:gd name="T18" fmla="*/ 75 w 154"/>
                  <a:gd name="T19" fmla="*/ 96 h 104"/>
                  <a:gd name="T20" fmla="*/ 72 w 154"/>
                  <a:gd name="T21" fmla="*/ 89 h 104"/>
                  <a:gd name="T22" fmla="*/ 57 w 154"/>
                  <a:gd name="T23" fmla="*/ 87 h 104"/>
                  <a:gd name="T24" fmla="*/ 27 w 154"/>
                  <a:gd name="T25" fmla="*/ 75 h 104"/>
                  <a:gd name="T26" fmla="*/ 15 w 154"/>
                  <a:gd name="T27" fmla="*/ 71 h 104"/>
                  <a:gd name="T28" fmla="*/ 8 w 154"/>
                  <a:gd name="T29" fmla="*/ 47 h 104"/>
                  <a:gd name="T30" fmla="*/ 0 w 154"/>
                  <a:gd name="T31" fmla="*/ 18 h 104"/>
                  <a:gd name="T32" fmla="*/ 60 w 154"/>
                  <a:gd name="T33" fmla="*/ 0 h 104"/>
                  <a:gd name="T34" fmla="*/ 71 w 154"/>
                  <a:gd name="T35" fmla="*/ 11 h 104"/>
                  <a:gd name="T36" fmla="*/ 85 w 154"/>
                  <a:gd name="T37" fmla="*/ 9 h 104"/>
                  <a:gd name="T38" fmla="*/ 131 w 154"/>
                  <a:gd name="T39" fmla="*/ 11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04"/>
                  <a:gd name="T62" fmla="*/ 154 w 154"/>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04">
                    <a:moveTo>
                      <a:pt x="131" y="11"/>
                    </a:moveTo>
                    <a:lnTo>
                      <a:pt x="146" y="38"/>
                    </a:lnTo>
                    <a:lnTo>
                      <a:pt x="134" y="47"/>
                    </a:lnTo>
                    <a:lnTo>
                      <a:pt x="142" y="52"/>
                    </a:lnTo>
                    <a:lnTo>
                      <a:pt x="154" y="78"/>
                    </a:lnTo>
                    <a:lnTo>
                      <a:pt x="135" y="92"/>
                    </a:lnTo>
                    <a:lnTo>
                      <a:pt x="134" y="104"/>
                    </a:lnTo>
                    <a:lnTo>
                      <a:pt x="108" y="97"/>
                    </a:lnTo>
                    <a:lnTo>
                      <a:pt x="96" y="101"/>
                    </a:lnTo>
                    <a:lnTo>
                      <a:pt x="75" y="96"/>
                    </a:lnTo>
                    <a:lnTo>
                      <a:pt x="72" y="89"/>
                    </a:lnTo>
                    <a:lnTo>
                      <a:pt x="57" y="87"/>
                    </a:lnTo>
                    <a:lnTo>
                      <a:pt x="27" y="75"/>
                    </a:lnTo>
                    <a:lnTo>
                      <a:pt x="15" y="71"/>
                    </a:lnTo>
                    <a:lnTo>
                      <a:pt x="8" y="47"/>
                    </a:lnTo>
                    <a:lnTo>
                      <a:pt x="0" y="18"/>
                    </a:lnTo>
                    <a:lnTo>
                      <a:pt x="60" y="0"/>
                    </a:lnTo>
                    <a:lnTo>
                      <a:pt x="71" y="11"/>
                    </a:lnTo>
                    <a:lnTo>
                      <a:pt x="85" y="9"/>
                    </a:lnTo>
                    <a:lnTo>
                      <a:pt x="131" y="1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6" name="Freeform 59">
                <a:extLst>
                  <a:ext uri="{FF2B5EF4-FFF2-40B4-BE49-F238E27FC236}">
                    <a16:creationId xmlns:a16="http://schemas.microsoft.com/office/drawing/2014/main" id="{5A28B0F5-9F03-4F31-8354-25D0B8BFF5AC}"/>
                  </a:ext>
                </a:extLst>
              </p:cNvPr>
              <p:cNvSpPr>
                <a:spLocks/>
              </p:cNvSpPr>
              <p:nvPr/>
            </p:nvSpPr>
            <p:spPr bwMode="auto">
              <a:xfrm>
                <a:off x="3057" y="1599"/>
                <a:ext cx="63" cy="64"/>
              </a:xfrm>
              <a:custGeom>
                <a:avLst/>
                <a:gdLst>
                  <a:gd name="T0" fmla="*/ 41 w 63"/>
                  <a:gd name="T1" fmla="*/ 0 h 64"/>
                  <a:gd name="T2" fmla="*/ 50 w 63"/>
                  <a:gd name="T3" fmla="*/ 22 h 64"/>
                  <a:gd name="T4" fmla="*/ 63 w 63"/>
                  <a:gd name="T5" fmla="*/ 22 h 64"/>
                  <a:gd name="T6" fmla="*/ 58 w 63"/>
                  <a:gd name="T7" fmla="*/ 48 h 64"/>
                  <a:gd name="T8" fmla="*/ 29 w 63"/>
                  <a:gd name="T9" fmla="*/ 59 h 64"/>
                  <a:gd name="T10" fmla="*/ 0 w 63"/>
                  <a:gd name="T11" fmla="*/ 64 h 64"/>
                  <a:gd name="T12" fmla="*/ 7 w 63"/>
                  <a:gd name="T13" fmla="*/ 49 h 64"/>
                  <a:gd name="T14" fmla="*/ 14 w 63"/>
                  <a:gd name="T15" fmla="*/ 44 h 64"/>
                  <a:gd name="T16" fmla="*/ 13 w 63"/>
                  <a:gd name="T17" fmla="*/ 32 h 64"/>
                  <a:gd name="T18" fmla="*/ 6 w 63"/>
                  <a:gd name="T19" fmla="*/ 27 h 64"/>
                  <a:gd name="T20" fmla="*/ 6 w 63"/>
                  <a:gd name="T21" fmla="*/ 17 h 64"/>
                  <a:gd name="T22" fmla="*/ 13 w 63"/>
                  <a:gd name="T23" fmla="*/ 12 h 64"/>
                  <a:gd name="T24" fmla="*/ 19 w 63"/>
                  <a:gd name="T25" fmla="*/ 12 h 64"/>
                  <a:gd name="T26" fmla="*/ 26 w 63"/>
                  <a:gd name="T27" fmla="*/ 6 h 64"/>
                  <a:gd name="T28" fmla="*/ 41 w 6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64"/>
                  <a:gd name="T47" fmla="*/ 63 w 6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64">
                    <a:moveTo>
                      <a:pt x="41" y="0"/>
                    </a:moveTo>
                    <a:lnTo>
                      <a:pt x="50" y="22"/>
                    </a:lnTo>
                    <a:lnTo>
                      <a:pt x="63" y="22"/>
                    </a:lnTo>
                    <a:lnTo>
                      <a:pt x="58" y="48"/>
                    </a:lnTo>
                    <a:lnTo>
                      <a:pt x="29" y="59"/>
                    </a:lnTo>
                    <a:lnTo>
                      <a:pt x="0" y="64"/>
                    </a:lnTo>
                    <a:lnTo>
                      <a:pt x="7" y="49"/>
                    </a:lnTo>
                    <a:lnTo>
                      <a:pt x="14" y="44"/>
                    </a:lnTo>
                    <a:lnTo>
                      <a:pt x="13" y="32"/>
                    </a:lnTo>
                    <a:lnTo>
                      <a:pt x="6" y="27"/>
                    </a:lnTo>
                    <a:lnTo>
                      <a:pt x="6" y="17"/>
                    </a:lnTo>
                    <a:lnTo>
                      <a:pt x="13" y="12"/>
                    </a:lnTo>
                    <a:lnTo>
                      <a:pt x="19" y="12"/>
                    </a:lnTo>
                    <a:lnTo>
                      <a:pt x="26" y="6"/>
                    </a:lnTo>
                    <a:lnTo>
                      <a:pt x="41"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7" name="Freeform 60">
                <a:extLst>
                  <a:ext uri="{FF2B5EF4-FFF2-40B4-BE49-F238E27FC236}">
                    <a16:creationId xmlns:a16="http://schemas.microsoft.com/office/drawing/2014/main" id="{DD11C1F1-DD27-4A69-93EC-F0DA21A1D6CC}"/>
                  </a:ext>
                </a:extLst>
              </p:cNvPr>
              <p:cNvSpPr>
                <a:spLocks/>
              </p:cNvSpPr>
              <p:nvPr/>
            </p:nvSpPr>
            <p:spPr bwMode="auto">
              <a:xfrm>
                <a:off x="3245" y="1663"/>
                <a:ext cx="64" cy="38"/>
              </a:xfrm>
              <a:custGeom>
                <a:avLst/>
                <a:gdLst>
                  <a:gd name="T0" fmla="*/ 22 w 64"/>
                  <a:gd name="T1" fmla="*/ 0 h 38"/>
                  <a:gd name="T2" fmla="*/ 41 w 64"/>
                  <a:gd name="T3" fmla="*/ 3 h 38"/>
                  <a:gd name="T4" fmla="*/ 53 w 64"/>
                  <a:gd name="T5" fmla="*/ 9 h 38"/>
                  <a:gd name="T6" fmla="*/ 55 w 64"/>
                  <a:gd name="T7" fmla="*/ 16 h 38"/>
                  <a:gd name="T8" fmla="*/ 63 w 64"/>
                  <a:gd name="T9" fmla="*/ 18 h 38"/>
                  <a:gd name="T10" fmla="*/ 64 w 64"/>
                  <a:gd name="T11" fmla="*/ 27 h 38"/>
                  <a:gd name="T12" fmla="*/ 59 w 64"/>
                  <a:gd name="T13" fmla="*/ 26 h 38"/>
                  <a:gd name="T14" fmla="*/ 53 w 64"/>
                  <a:gd name="T15" fmla="*/ 31 h 38"/>
                  <a:gd name="T16" fmla="*/ 60 w 64"/>
                  <a:gd name="T17" fmla="*/ 38 h 38"/>
                  <a:gd name="T18" fmla="*/ 45 w 64"/>
                  <a:gd name="T19" fmla="*/ 38 h 38"/>
                  <a:gd name="T20" fmla="*/ 38 w 64"/>
                  <a:gd name="T21" fmla="*/ 33 h 38"/>
                  <a:gd name="T22" fmla="*/ 8 w 64"/>
                  <a:gd name="T23" fmla="*/ 22 h 38"/>
                  <a:gd name="T24" fmla="*/ 0 w 64"/>
                  <a:gd name="T25" fmla="*/ 11 h 38"/>
                  <a:gd name="T26" fmla="*/ 22 w 64"/>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38"/>
                  <a:gd name="T44" fmla="*/ 64 w 64"/>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38">
                    <a:moveTo>
                      <a:pt x="22" y="0"/>
                    </a:moveTo>
                    <a:lnTo>
                      <a:pt x="41" y="3"/>
                    </a:lnTo>
                    <a:lnTo>
                      <a:pt x="53" y="9"/>
                    </a:lnTo>
                    <a:lnTo>
                      <a:pt x="55" y="16"/>
                    </a:lnTo>
                    <a:lnTo>
                      <a:pt x="63" y="18"/>
                    </a:lnTo>
                    <a:lnTo>
                      <a:pt x="64" y="27"/>
                    </a:lnTo>
                    <a:lnTo>
                      <a:pt x="59" y="26"/>
                    </a:lnTo>
                    <a:lnTo>
                      <a:pt x="53" y="31"/>
                    </a:lnTo>
                    <a:lnTo>
                      <a:pt x="60" y="38"/>
                    </a:lnTo>
                    <a:lnTo>
                      <a:pt x="45" y="38"/>
                    </a:lnTo>
                    <a:lnTo>
                      <a:pt x="38" y="33"/>
                    </a:lnTo>
                    <a:lnTo>
                      <a:pt x="8" y="22"/>
                    </a:lnTo>
                    <a:lnTo>
                      <a:pt x="0" y="11"/>
                    </a:lnTo>
                    <a:lnTo>
                      <a:pt x="2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8" name="Freeform 61">
                <a:extLst>
                  <a:ext uri="{FF2B5EF4-FFF2-40B4-BE49-F238E27FC236}">
                    <a16:creationId xmlns:a16="http://schemas.microsoft.com/office/drawing/2014/main" id="{E3C2FF46-A416-400C-95CB-E54CD6DE2C37}"/>
                  </a:ext>
                </a:extLst>
              </p:cNvPr>
              <p:cNvSpPr>
                <a:spLocks/>
              </p:cNvSpPr>
              <p:nvPr/>
            </p:nvSpPr>
            <p:spPr bwMode="auto">
              <a:xfrm>
                <a:off x="3308" y="1734"/>
                <a:ext cx="65" cy="33"/>
              </a:xfrm>
              <a:custGeom>
                <a:avLst/>
                <a:gdLst>
                  <a:gd name="T0" fmla="*/ 20 w 65"/>
                  <a:gd name="T1" fmla="*/ 2 h 33"/>
                  <a:gd name="T2" fmla="*/ 27 w 65"/>
                  <a:gd name="T3" fmla="*/ 0 h 33"/>
                  <a:gd name="T4" fmla="*/ 45 w 65"/>
                  <a:gd name="T5" fmla="*/ 0 h 33"/>
                  <a:gd name="T6" fmla="*/ 53 w 65"/>
                  <a:gd name="T7" fmla="*/ 4 h 33"/>
                  <a:gd name="T8" fmla="*/ 52 w 65"/>
                  <a:gd name="T9" fmla="*/ 12 h 33"/>
                  <a:gd name="T10" fmla="*/ 64 w 65"/>
                  <a:gd name="T11" fmla="*/ 14 h 33"/>
                  <a:gd name="T12" fmla="*/ 65 w 65"/>
                  <a:gd name="T13" fmla="*/ 27 h 33"/>
                  <a:gd name="T14" fmla="*/ 53 w 65"/>
                  <a:gd name="T15" fmla="*/ 26 h 33"/>
                  <a:gd name="T16" fmla="*/ 44 w 65"/>
                  <a:gd name="T17" fmla="*/ 33 h 33"/>
                  <a:gd name="T18" fmla="*/ 35 w 65"/>
                  <a:gd name="T19" fmla="*/ 27 h 33"/>
                  <a:gd name="T20" fmla="*/ 35 w 65"/>
                  <a:gd name="T21" fmla="*/ 33 h 33"/>
                  <a:gd name="T22" fmla="*/ 22 w 65"/>
                  <a:gd name="T23" fmla="*/ 33 h 33"/>
                  <a:gd name="T24" fmla="*/ 7 w 65"/>
                  <a:gd name="T25" fmla="*/ 33 h 33"/>
                  <a:gd name="T26" fmla="*/ 0 w 65"/>
                  <a:gd name="T27" fmla="*/ 27 h 33"/>
                  <a:gd name="T28" fmla="*/ 0 w 65"/>
                  <a:gd name="T29" fmla="*/ 21 h 33"/>
                  <a:gd name="T30" fmla="*/ 7 w 65"/>
                  <a:gd name="T31" fmla="*/ 11 h 33"/>
                  <a:gd name="T32" fmla="*/ 13 w 65"/>
                  <a:gd name="T33" fmla="*/ 5 h 33"/>
                  <a:gd name="T34" fmla="*/ 20 w 65"/>
                  <a:gd name="T35" fmla="*/ 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33"/>
                  <a:gd name="T56" fmla="*/ 65 w 65"/>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33">
                    <a:moveTo>
                      <a:pt x="20" y="2"/>
                    </a:moveTo>
                    <a:lnTo>
                      <a:pt x="27" y="0"/>
                    </a:lnTo>
                    <a:lnTo>
                      <a:pt x="45" y="0"/>
                    </a:lnTo>
                    <a:lnTo>
                      <a:pt x="53" y="4"/>
                    </a:lnTo>
                    <a:lnTo>
                      <a:pt x="52" y="12"/>
                    </a:lnTo>
                    <a:lnTo>
                      <a:pt x="64" y="14"/>
                    </a:lnTo>
                    <a:lnTo>
                      <a:pt x="65" y="27"/>
                    </a:lnTo>
                    <a:lnTo>
                      <a:pt x="53" y="26"/>
                    </a:lnTo>
                    <a:lnTo>
                      <a:pt x="44" y="33"/>
                    </a:lnTo>
                    <a:lnTo>
                      <a:pt x="35" y="27"/>
                    </a:lnTo>
                    <a:lnTo>
                      <a:pt x="35" y="33"/>
                    </a:lnTo>
                    <a:lnTo>
                      <a:pt x="22" y="33"/>
                    </a:lnTo>
                    <a:lnTo>
                      <a:pt x="7" y="33"/>
                    </a:lnTo>
                    <a:lnTo>
                      <a:pt x="0" y="27"/>
                    </a:lnTo>
                    <a:lnTo>
                      <a:pt x="0" y="21"/>
                    </a:lnTo>
                    <a:lnTo>
                      <a:pt x="7" y="11"/>
                    </a:lnTo>
                    <a:lnTo>
                      <a:pt x="13" y="5"/>
                    </a:lnTo>
                    <a:lnTo>
                      <a:pt x="20" y="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9" name="Freeform 62">
                <a:extLst>
                  <a:ext uri="{FF2B5EF4-FFF2-40B4-BE49-F238E27FC236}">
                    <a16:creationId xmlns:a16="http://schemas.microsoft.com/office/drawing/2014/main" id="{E1DFC3C0-FC12-4A20-BFE2-52F94D53D1AB}"/>
                  </a:ext>
                </a:extLst>
              </p:cNvPr>
              <p:cNvSpPr>
                <a:spLocks/>
              </p:cNvSpPr>
              <p:nvPr/>
            </p:nvSpPr>
            <p:spPr bwMode="auto">
              <a:xfrm>
                <a:off x="3395" y="1674"/>
                <a:ext cx="103" cy="44"/>
              </a:xfrm>
              <a:custGeom>
                <a:avLst/>
                <a:gdLst>
                  <a:gd name="T0" fmla="*/ 92 w 103"/>
                  <a:gd name="T1" fmla="*/ 36 h 44"/>
                  <a:gd name="T2" fmla="*/ 85 w 103"/>
                  <a:gd name="T3" fmla="*/ 38 h 44"/>
                  <a:gd name="T4" fmla="*/ 76 w 103"/>
                  <a:gd name="T5" fmla="*/ 40 h 44"/>
                  <a:gd name="T6" fmla="*/ 48 w 103"/>
                  <a:gd name="T7" fmla="*/ 36 h 44"/>
                  <a:gd name="T8" fmla="*/ 35 w 103"/>
                  <a:gd name="T9" fmla="*/ 44 h 44"/>
                  <a:gd name="T10" fmla="*/ 28 w 103"/>
                  <a:gd name="T11" fmla="*/ 42 h 44"/>
                  <a:gd name="T12" fmla="*/ 19 w 103"/>
                  <a:gd name="T13" fmla="*/ 33 h 44"/>
                  <a:gd name="T14" fmla="*/ 14 w 103"/>
                  <a:gd name="T15" fmla="*/ 33 h 44"/>
                  <a:gd name="T16" fmla="*/ 0 w 103"/>
                  <a:gd name="T17" fmla="*/ 15 h 44"/>
                  <a:gd name="T18" fmla="*/ 11 w 103"/>
                  <a:gd name="T19" fmla="*/ 11 h 44"/>
                  <a:gd name="T20" fmla="*/ 33 w 103"/>
                  <a:gd name="T21" fmla="*/ 0 h 44"/>
                  <a:gd name="T22" fmla="*/ 43 w 103"/>
                  <a:gd name="T23" fmla="*/ 2 h 44"/>
                  <a:gd name="T24" fmla="*/ 55 w 103"/>
                  <a:gd name="T25" fmla="*/ 6 h 44"/>
                  <a:gd name="T26" fmla="*/ 85 w 103"/>
                  <a:gd name="T27" fmla="*/ 18 h 44"/>
                  <a:gd name="T28" fmla="*/ 100 w 103"/>
                  <a:gd name="T29" fmla="*/ 20 h 44"/>
                  <a:gd name="T30" fmla="*/ 103 w 103"/>
                  <a:gd name="T31" fmla="*/ 27 h 44"/>
                  <a:gd name="T32" fmla="*/ 92 w 103"/>
                  <a:gd name="T33" fmla="*/ 3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4"/>
                  <a:gd name="T53" fmla="*/ 103 w 10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4">
                    <a:moveTo>
                      <a:pt x="92" y="36"/>
                    </a:moveTo>
                    <a:lnTo>
                      <a:pt x="85" y="38"/>
                    </a:lnTo>
                    <a:lnTo>
                      <a:pt x="76" y="40"/>
                    </a:lnTo>
                    <a:lnTo>
                      <a:pt x="48" y="36"/>
                    </a:lnTo>
                    <a:lnTo>
                      <a:pt x="35" y="44"/>
                    </a:lnTo>
                    <a:lnTo>
                      <a:pt x="28" y="42"/>
                    </a:lnTo>
                    <a:lnTo>
                      <a:pt x="19" y="33"/>
                    </a:lnTo>
                    <a:lnTo>
                      <a:pt x="14" y="33"/>
                    </a:lnTo>
                    <a:lnTo>
                      <a:pt x="0" y="15"/>
                    </a:lnTo>
                    <a:lnTo>
                      <a:pt x="11" y="11"/>
                    </a:lnTo>
                    <a:lnTo>
                      <a:pt x="33" y="0"/>
                    </a:lnTo>
                    <a:lnTo>
                      <a:pt x="43" y="2"/>
                    </a:lnTo>
                    <a:lnTo>
                      <a:pt x="55" y="6"/>
                    </a:lnTo>
                    <a:lnTo>
                      <a:pt x="85" y="18"/>
                    </a:lnTo>
                    <a:lnTo>
                      <a:pt x="100" y="20"/>
                    </a:lnTo>
                    <a:lnTo>
                      <a:pt x="103" y="27"/>
                    </a:lnTo>
                    <a:lnTo>
                      <a:pt x="92" y="3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0" name="Freeform 63">
                <a:extLst>
                  <a:ext uri="{FF2B5EF4-FFF2-40B4-BE49-F238E27FC236}">
                    <a16:creationId xmlns:a16="http://schemas.microsoft.com/office/drawing/2014/main" id="{977D6602-FD32-43EB-BAC5-727A4640FF1A}"/>
                  </a:ext>
                </a:extLst>
              </p:cNvPr>
              <p:cNvSpPr>
                <a:spLocks/>
              </p:cNvSpPr>
              <p:nvPr/>
            </p:nvSpPr>
            <p:spPr bwMode="auto">
              <a:xfrm>
                <a:off x="3465" y="1723"/>
                <a:ext cx="101" cy="45"/>
              </a:xfrm>
              <a:custGeom>
                <a:avLst/>
                <a:gdLst>
                  <a:gd name="T0" fmla="*/ 11 w 101"/>
                  <a:gd name="T1" fmla="*/ 6 h 45"/>
                  <a:gd name="T2" fmla="*/ 30 w 101"/>
                  <a:gd name="T3" fmla="*/ 9 h 45"/>
                  <a:gd name="T4" fmla="*/ 59 w 101"/>
                  <a:gd name="T5" fmla="*/ 1 h 45"/>
                  <a:gd name="T6" fmla="*/ 88 w 101"/>
                  <a:gd name="T7" fmla="*/ 0 h 45"/>
                  <a:gd name="T8" fmla="*/ 101 w 101"/>
                  <a:gd name="T9" fmla="*/ 7 h 45"/>
                  <a:gd name="T10" fmla="*/ 90 w 101"/>
                  <a:gd name="T11" fmla="*/ 10 h 45"/>
                  <a:gd name="T12" fmla="*/ 77 w 101"/>
                  <a:gd name="T13" fmla="*/ 36 h 45"/>
                  <a:gd name="T14" fmla="*/ 60 w 101"/>
                  <a:gd name="T15" fmla="*/ 40 h 45"/>
                  <a:gd name="T16" fmla="*/ 41 w 101"/>
                  <a:gd name="T17" fmla="*/ 45 h 45"/>
                  <a:gd name="T18" fmla="*/ 23 w 101"/>
                  <a:gd name="T19" fmla="*/ 45 h 45"/>
                  <a:gd name="T20" fmla="*/ 3 w 101"/>
                  <a:gd name="T21" fmla="*/ 33 h 45"/>
                  <a:gd name="T22" fmla="*/ 0 w 101"/>
                  <a:gd name="T23" fmla="*/ 27 h 45"/>
                  <a:gd name="T24" fmla="*/ 11 w 101"/>
                  <a:gd name="T25" fmla="*/ 6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45"/>
                  <a:gd name="T41" fmla="*/ 101 w 10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45">
                    <a:moveTo>
                      <a:pt x="11" y="6"/>
                    </a:moveTo>
                    <a:lnTo>
                      <a:pt x="30" y="9"/>
                    </a:lnTo>
                    <a:lnTo>
                      <a:pt x="59" y="1"/>
                    </a:lnTo>
                    <a:lnTo>
                      <a:pt x="88" y="0"/>
                    </a:lnTo>
                    <a:lnTo>
                      <a:pt x="101" y="7"/>
                    </a:lnTo>
                    <a:lnTo>
                      <a:pt x="90" y="10"/>
                    </a:lnTo>
                    <a:lnTo>
                      <a:pt x="77" y="36"/>
                    </a:lnTo>
                    <a:lnTo>
                      <a:pt x="60" y="40"/>
                    </a:lnTo>
                    <a:lnTo>
                      <a:pt x="41" y="45"/>
                    </a:lnTo>
                    <a:lnTo>
                      <a:pt x="23" y="45"/>
                    </a:lnTo>
                    <a:lnTo>
                      <a:pt x="3" y="33"/>
                    </a:lnTo>
                    <a:lnTo>
                      <a:pt x="0" y="27"/>
                    </a:lnTo>
                    <a:lnTo>
                      <a:pt x="11" y="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1" name="Freeform 64">
                <a:extLst>
                  <a:ext uri="{FF2B5EF4-FFF2-40B4-BE49-F238E27FC236}">
                    <a16:creationId xmlns:a16="http://schemas.microsoft.com/office/drawing/2014/main" id="{0797BCB4-A49E-4C6B-9214-1EFAFE535D2D}"/>
                  </a:ext>
                </a:extLst>
              </p:cNvPr>
              <p:cNvSpPr>
                <a:spLocks/>
              </p:cNvSpPr>
              <p:nvPr/>
            </p:nvSpPr>
            <p:spPr bwMode="auto">
              <a:xfrm>
                <a:off x="3520" y="1826"/>
                <a:ext cx="31" cy="58"/>
              </a:xfrm>
              <a:custGeom>
                <a:avLst/>
                <a:gdLst>
                  <a:gd name="T0" fmla="*/ 5 w 31"/>
                  <a:gd name="T1" fmla="*/ 0 h 58"/>
                  <a:gd name="T2" fmla="*/ 19 w 31"/>
                  <a:gd name="T3" fmla="*/ 9 h 58"/>
                  <a:gd name="T4" fmla="*/ 20 w 31"/>
                  <a:gd name="T5" fmla="*/ 27 h 58"/>
                  <a:gd name="T6" fmla="*/ 31 w 31"/>
                  <a:gd name="T7" fmla="*/ 36 h 58"/>
                  <a:gd name="T8" fmla="*/ 27 w 31"/>
                  <a:gd name="T9" fmla="*/ 48 h 58"/>
                  <a:gd name="T10" fmla="*/ 18 w 31"/>
                  <a:gd name="T11" fmla="*/ 58 h 58"/>
                  <a:gd name="T12" fmla="*/ 4 w 31"/>
                  <a:gd name="T13" fmla="*/ 45 h 58"/>
                  <a:gd name="T14" fmla="*/ 1 w 31"/>
                  <a:gd name="T15" fmla="*/ 14 h 58"/>
                  <a:gd name="T16" fmla="*/ 0 w 31"/>
                  <a:gd name="T17" fmla="*/ 8 h 58"/>
                  <a:gd name="T18" fmla="*/ 5 w 3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58"/>
                  <a:gd name="T32" fmla="*/ 31 w 3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58">
                    <a:moveTo>
                      <a:pt x="5" y="0"/>
                    </a:moveTo>
                    <a:lnTo>
                      <a:pt x="19" y="9"/>
                    </a:lnTo>
                    <a:lnTo>
                      <a:pt x="20" y="27"/>
                    </a:lnTo>
                    <a:lnTo>
                      <a:pt x="31" y="36"/>
                    </a:lnTo>
                    <a:lnTo>
                      <a:pt x="27" y="48"/>
                    </a:lnTo>
                    <a:lnTo>
                      <a:pt x="18" y="58"/>
                    </a:lnTo>
                    <a:lnTo>
                      <a:pt x="4" y="45"/>
                    </a:lnTo>
                    <a:lnTo>
                      <a:pt x="1" y="14"/>
                    </a:lnTo>
                    <a:lnTo>
                      <a:pt x="0" y="8"/>
                    </a:lnTo>
                    <a:lnTo>
                      <a:pt x="5"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2" name="Freeform 65">
                <a:extLst>
                  <a:ext uri="{FF2B5EF4-FFF2-40B4-BE49-F238E27FC236}">
                    <a16:creationId xmlns:a16="http://schemas.microsoft.com/office/drawing/2014/main" id="{4A0FF0F1-81AE-450E-BBB6-50128AA30BFB}"/>
                  </a:ext>
                </a:extLst>
              </p:cNvPr>
              <p:cNvSpPr>
                <a:spLocks/>
              </p:cNvSpPr>
              <p:nvPr/>
            </p:nvSpPr>
            <p:spPr bwMode="auto">
              <a:xfrm>
                <a:off x="3743" y="1961"/>
                <a:ext cx="36" cy="14"/>
              </a:xfrm>
              <a:custGeom>
                <a:avLst/>
                <a:gdLst>
                  <a:gd name="T0" fmla="*/ 0 w 36"/>
                  <a:gd name="T1" fmla="*/ 5 h 14"/>
                  <a:gd name="T2" fmla="*/ 36 w 36"/>
                  <a:gd name="T3" fmla="*/ 0 h 14"/>
                  <a:gd name="T4" fmla="*/ 25 w 36"/>
                  <a:gd name="T5" fmla="*/ 9 h 14"/>
                  <a:gd name="T6" fmla="*/ 5 w 36"/>
                  <a:gd name="T7" fmla="*/ 14 h 14"/>
                  <a:gd name="T8" fmla="*/ 0 w 36"/>
                  <a:gd name="T9" fmla="*/ 5 h 14"/>
                  <a:gd name="T10" fmla="*/ 0 60000 65536"/>
                  <a:gd name="T11" fmla="*/ 0 60000 65536"/>
                  <a:gd name="T12" fmla="*/ 0 60000 65536"/>
                  <a:gd name="T13" fmla="*/ 0 60000 65536"/>
                  <a:gd name="T14" fmla="*/ 0 60000 65536"/>
                  <a:gd name="T15" fmla="*/ 0 w 36"/>
                  <a:gd name="T16" fmla="*/ 0 h 14"/>
                  <a:gd name="T17" fmla="*/ 36 w 36"/>
                  <a:gd name="T18" fmla="*/ 14 h 14"/>
                </a:gdLst>
                <a:ahLst/>
                <a:cxnLst>
                  <a:cxn ang="T10">
                    <a:pos x="T0" y="T1"/>
                  </a:cxn>
                  <a:cxn ang="T11">
                    <a:pos x="T2" y="T3"/>
                  </a:cxn>
                  <a:cxn ang="T12">
                    <a:pos x="T4" y="T5"/>
                  </a:cxn>
                  <a:cxn ang="T13">
                    <a:pos x="T6" y="T7"/>
                  </a:cxn>
                  <a:cxn ang="T14">
                    <a:pos x="T8" y="T9"/>
                  </a:cxn>
                </a:cxnLst>
                <a:rect l="T15" t="T16" r="T17" b="T18"/>
                <a:pathLst>
                  <a:path w="36" h="14">
                    <a:moveTo>
                      <a:pt x="0" y="5"/>
                    </a:moveTo>
                    <a:lnTo>
                      <a:pt x="36" y="0"/>
                    </a:lnTo>
                    <a:lnTo>
                      <a:pt x="25" y="9"/>
                    </a:lnTo>
                    <a:lnTo>
                      <a:pt x="5" y="14"/>
                    </a:lnTo>
                    <a:lnTo>
                      <a:pt x="0"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3" name="Freeform 66">
                <a:extLst>
                  <a:ext uri="{FF2B5EF4-FFF2-40B4-BE49-F238E27FC236}">
                    <a16:creationId xmlns:a16="http://schemas.microsoft.com/office/drawing/2014/main" id="{ECDB14D4-1364-4FCC-B9FD-FF3CB979B170}"/>
                  </a:ext>
                </a:extLst>
              </p:cNvPr>
              <p:cNvSpPr>
                <a:spLocks/>
              </p:cNvSpPr>
              <p:nvPr/>
            </p:nvSpPr>
            <p:spPr bwMode="auto">
              <a:xfrm>
                <a:off x="3802" y="1929"/>
                <a:ext cx="101" cy="90"/>
              </a:xfrm>
              <a:custGeom>
                <a:avLst/>
                <a:gdLst>
                  <a:gd name="T0" fmla="*/ 0 w 101"/>
                  <a:gd name="T1" fmla="*/ 24 h 90"/>
                  <a:gd name="T2" fmla="*/ 3 w 101"/>
                  <a:gd name="T3" fmla="*/ 26 h 90"/>
                  <a:gd name="T4" fmla="*/ 5 w 101"/>
                  <a:gd name="T5" fmla="*/ 13 h 90"/>
                  <a:gd name="T6" fmla="*/ 11 w 101"/>
                  <a:gd name="T7" fmla="*/ 9 h 90"/>
                  <a:gd name="T8" fmla="*/ 23 w 101"/>
                  <a:gd name="T9" fmla="*/ 9 h 90"/>
                  <a:gd name="T10" fmla="*/ 31 w 101"/>
                  <a:gd name="T11" fmla="*/ 4 h 90"/>
                  <a:gd name="T12" fmla="*/ 49 w 101"/>
                  <a:gd name="T13" fmla="*/ 10 h 90"/>
                  <a:gd name="T14" fmla="*/ 70 w 101"/>
                  <a:gd name="T15" fmla="*/ 5 h 90"/>
                  <a:gd name="T16" fmla="*/ 76 w 101"/>
                  <a:gd name="T17" fmla="*/ 0 h 90"/>
                  <a:gd name="T18" fmla="*/ 96 w 101"/>
                  <a:gd name="T19" fmla="*/ 1 h 90"/>
                  <a:gd name="T20" fmla="*/ 101 w 101"/>
                  <a:gd name="T21" fmla="*/ 0 h 90"/>
                  <a:gd name="T22" fmla="*/ 96 w 101"/>
                  <a:gd name="T23" fmla="*/ 9 h 90"/>
                  <a:gd name="T24" fmla="*/ 87 w 101"/>
                  <a:gd name="T25" fmla="*/ 10 h 90"/>
                  <a:gd name="T26" fmla="*/ 90 w 101"/>
                  <a:gd name="T27" fmla="*/ 46 h 90"/>
                  <a:gd name="T28" fmla="*/ 66 w 101"/>
                  <a:gd name="T29" fmla="*/ 64 h 90"/>
                  <a:gd name="T30" fmla="*/ 53 w 101"/>
                  <a:gd name="T31" fmla="*/ 70 h 90"/>
                  <a:gd name="T32" fmla="*/ 24 w 101"/>
                  <a:gd name="T33" fmla="*/ 90 h 90"/>
                  <a:gd name="T34" fmla="*/ 11 w 101"/>
                  <a:gd name="T35" fmla="*/ 86 h 90"/>
                  <a:gd name="T36" fmla="*/ 7 w 101"/>
                  <a:gd name="T37" fmla="*/ 83 h 90"/>
                  <a:gd name="T38" fmla="*/ 3 w 101"/>
                  <a:gd name="T39" fmla="*/ 84 h 90"/>
                  <a:gd name="T40" fmla="*/ 3 w 101"/>
                  <a:gd name="T41" fmla="*/ 80 h 90"/>
                  <a:gd name="T42" fmla="*/ 3 w 101"/>
                  <a:gd name="T43" fmla="*/ 71 h 90"/>
                  <a:gd name="T44" fmla="*/ 16 w 101"/>
                  <a:gd name="T45" fmla="*/ 55 h 90"/>
                  <a:gd name="T46" fmla="*/ 15 w 101"/>
                  <a:gd name="T47" fmla="*/ 49 h 90"/>
                  <a:gd name="T48" fmla="*/ 4 w 101"/>
                  <a:gd name="T49" fmla="*/ 46 h 90"/>
                  <a:gd name="T50" fmla="*/ 0 w 101"/>
                  <a:gd name="T51" fmla="*/ 24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90"/>
                  <a:gd name="T80" fmla="*/ 101 w 101"/>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90">
                    <a:moveTo>
                      <a:pt x="0" y="24"/>
                    </a:moveTo>
                    <a:lnTo>
                      <a:pt x="3" y="26"/>
                    </a:lnTo>
                    <a:lnTo>
                      <a:pt x="5" y="13"/>
                    </a:lnTo>
                    <a:lnTo>
                      <a:pt x="11" y="9"/>
                    </a:lnTo>
                    <a:lnTo>
                      <a:pt x="23" y="9"/>
                    </a:lnTo>
                    <a:lnTo>
                      <a:pt x="31" y="4"/>
                    </a:lnTo>
                    <a:lnTo>
                      <a:pt x="49" y="10"/>
                    </a:lnTo>
                    <a:lnTo>
                      <a:pt x="70" y="5"/>
                    </a:lnTo>
                    <a:lnTo>
                      <a:pt x="76" y="0"/>
                    </a:lnTo>
                    <a:lnTo>
                      <a:pt x="96" y="1"/>
                    </a:lnTo>
                    <a:lnTo>
                      <a:pt x="101" y="0"/>
                    </a:lnTo>
                    <a:lnTo>
                      <a:pt x="96" y="9"/>
                    </a:lnTo>
                    <a:lnTo>
                      <a:pt x="87" y="10"/>
                    </a:lnTo>
                    <a:lnTo>
                      <a:pt x="90" y="46"/>
                    </a:lnTo>
                    <a:lnTo>
                      <a:pt x="66" y="64"/>
                    </a:lnTo>
                    <a:lnTo>
                      <a:pt x="53" y="70"/>
                    </a:lnTo>
                    <a:lnTo>
                      <a:pt x="24" y="90"/>
                    </a:lnTo>
                    <a:lnTo>
                      <a:pt x="11" y="86"/>
                    </a:lnTo>
                    <a:lnTo>
                      <a:pt x="7" y="83"/>
                    </a:lnTo>
                    <a:lnTo>
                      <a:pt x="3" y="84"/>
                    </a:lnTo>
                    <a:lnTo>
                      <a:pt x="3" y="80"/>
                    </a:lnTo>
                    <a:lnTo>
                      <a:pt x="3" y="71"/>
                    </a:lnTo>
                    <a:lnTo>
                      <a:pt x="16" y="55"/>
                    </a:lnTo>
                    <a:lnTo>
                      <a:pt x="15" y="49"/>
                    </a:lnTo>
                    <a:lnTo>
                      <a:pt x="4" y="46"/>
                    </a:lnTo>
                    <a:lnTo>
                      <a:pt x="0" y="2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4" name="Freeform 67">
                <a:extLst>
                  <a:ext uri="{FF2B5EF4-FFF2-40B4-BE49-F238E27FC236}">
                    <a16:creationId xmlns:a16="http://schemas.microsoft.com/office/drawing/2014/main" id="{73998734-4500-4542-A478-0A71A2B71ABE}"/>
                  </a:ext>
                </a:extLst>
              </p:cNvPr>
              <p:cNvSpPr>
                <a:spLocks/>
              </p:cNvSpPr>
              <p:nvPr/>
            </p:nvSpPr>
            <p:spPr bwMode="auto">
              <a:xfrm>
                <a:off x="3795" y="1975"/>
                <a:ext cx="23" cy="30"/>
              </a:xfrm>
              <a:custGeom>
                <a:avLst/>
                <a:gdLst>
                  <a:gd name="T0" fmla="*/ 7 w 23"/>
                  <a:gd name="T1" fmla="*/ 13 h 30"/>
                  <a:gd name="T2" fmla="*/ 7 w 23"/>
                  <a:gd name="T3" fmla="*/ 7 h 30"/>
                  <a:gd name="T4" fmla="*/ 11 w 23"/>
                  <a:gd name="T5" fmla="*/ 0 h 30"/>
                  <a:gd name="T6" fmla="*/ 22 w 23"/>
                  <a:gd name="T7" fmla="*/ 3 h 30"/>
                  <a:gd name="T8" fmla="*/ 23 w 23"/>
                  <a:gd name="T9" fmla="*/ 9 h 30"/>
                  <a:gd name="T10" fmla="*/ 10 w 23"/>
                  <a:gd name="T11" fmla="*/ 25 h 30"/>
                  <a:gd name="T12" fmla="*/ 7 w 23"/>
                  <a:gd name="T13" fmla="*/ 30 h 30"/>
                  <a:gd name="T14" fmla="*/ 0 w 23"/>
                  <a:gd name="T15" fmla="*/ 30 h 30"/>
                  <a:gd name="T16" fmla="*/ 5 w 23"/>
                  <a:gd name="T17" fmla="*/ 15 h 30"/>
                  <a:gd name="T18" fmla="*/ 7 w 23"/>
                  <a:gd name="T19" fmla="*/ 1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0"/>
                  <a:gd name="T32" fmla="*/ 23 w 2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0">
                    <a:moveTo>
                      <a:pt x="7" y="13"/>
                    </a:moveTo>
                    <a:lnTo>
                      <a:pt x="7" y="7"/>
                    </a:lnTo>
                    <a:lnTo>
                      <a:pt x="11" y="0"/>
                    </a:lnTo>
                    <a:lnTo>
                      <a:pt x="22" y="3"/>
                    </a:lnTo>
                    <a:lnTo>
                      <a:pt x="23" y="9"/>
                    </a:lnTo>
                    <a:lnTo>
                      <a:pt x="10" y="25"/>
                    </a:lnTo>
                    <a:lnTo>
                      <a:pt x="7" y="30"/>
                    </a:lnTo>
                    <a:lnTo>
                      <a:pt x="0" y="30"/>
                    </a:lnTo>
                    <a:lnTo>
                      <a:pt x="5" y="15"/>
                    </a:lnTo>
                    <a:lnTo>
                      <a:pt x="7" y="1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5" name="Freeform 68">
                <a:extLst>
                  <a:ext uri="{FF2B5EF4-FFF2-40B4-BE49-F238E27FC236}">
                    <a16:creationId xmlns:a16="http://schemas.microsoft.com/office/drawing/2014/main" id="{415D126A-40E0-49CD-A332-64677E802967}"/>
                  </a:ext>
                </a:extLst>
              </p:cNvPr>
              <p:cNvSpPr>
                <a:spLocks/>
              </p:cNvSpPr>
              <p:nvPr/>
            </p:nvSpPr>
            <p:spPr bwMode="auto">
              <a:xfrm>
                <a:off x="3372" y="2005"/>
                <a:ext cx="270" cy="253"/>
              </a:xfrm>
              <a:custGeom>
                <a:avLst/>
                <a:gdLst>
                  <a:gd name="T0" fmla="*/ 32 w 270"/>
                  <a:gd name="T1" fmla="*/ 0 h 253"/>
                  <a:gd name="T2" fmla="*/ 92 w 270"/>
                  <a:gd name="T3" fmla="*/ 13 h 253"/>
                  <a:gd name="T4" fmla="*/ 159 w 270"/>
                  <a:gd name="T5" fmla="*/ 53 h 253"/>
                  <a:gd name="T6" fmla="*/ 171 w 270"/>
                  <a:gd name="T7" fmla="*/ 49 h 253"/>
                  <a:gd name="T8" fmla="*/ 178 w 270"/>
                  <a:gd name="T9" fmla="*/ 35 h 253"/>
                  <a:gd name="T10" fmla="*/ 173 w 270"/>
                  <a:gd name="T11" fmla="*/ 18 h 253"/>
                  <a:gd name="T12" fmla="*/ 201 w 270"/>
                  <a:gd name="T13" fmla="*/ 1 h 253"/>
                  <a:gd name="T14" fmla="*/ 223 w 270"/>
                  <a:gd name="T15" fmla="*/ 8 h 253"/>
                  <a:gd name="T16" fmla="*/ 227 w 270"/>
                  <a:gd name="T17" fmla="*/ 16 h 253"/>
                  <a:gd name="T18" fmla="*/ 260 w 270"/>
                  <a:gd name="T19" fmla="*/ 26 h 253"/>
                  <a:gd name="T20" fmla="*/ 268 w 270"/>
                  <a:gd name="T21" fmla="*/ 206 h 253"/>
                  <a:gd name="T22" fmla="*/ 270 w 270"/>
                  <a:gd name="T23" fmla="*/ 244 h 253"/>
                  <a:gd name="T24" fmla="*/ 252 w 270"/>
                  <a:gd name="T25" fmla="*/ 244 h 253"/>
                  <a:gd name="T26" fmla="*/ 253 w 270"/>
                  <a:gd name="T27" fmla="*/ 253 h 253"/>
                  <a:gd name="T28" fmla="*/ 174 w 270"/>
                  <a:gd name="T29" fmla="*/ 210 h 253"/>
                  <a:gd name="T30" fmla="*/ 114 w 270"/>
                  <a:gd name="T31" fmla="*/ 179 h 253"/>
                  <a:gd name="T32" fmla="*/ 97 w 270"/>
                  <a:gd name="T33" fmla="*/ 188 h 253"/>
                  <a:gd name="T34" fmla="*/ 84 w 270"/>
                  <a:gd name="T35" fmla="*/ 195 h 253"/>
                  <a:gd name="T36" fmla="*/ 71 w 270"/>
                  <a:gd name="T37" fmla="*/ 184 h 253"/>
                  <a:gd name="T38" fmla="*/ 45 w 270"/>
                  <a:gd name="T39" fmla="*/ 178 h 253"/>
                  <a:gd name="T40" fmla="*/ 12 w 270"/>
                  <a:gd name="T41" fmla="*/ 153 h 253"/>
                  <a:gd name="T42" fmla="*/ 0 w 270"/>
                  <a:gd name="T43" fmla="*/ 126 h 253"/>
                  <a:gd name="T44" fmla="*/ 8 w 270"/>
                  <a:gd name="T45" fmla="*/ 121 h 253"/>
                  <a:gd name="T46" fmla="*/ 0 w 270"/>
                  <a:gd name="T47" fmla="*/ 53 h 253"/>
                  <a:gd name="T48" fmla="*/ 12 w 270"/>
                  <a:gd name="T49" fmla="*/ 27 h 253"/>
                  <a:gd name="T50" fmla="*/ 33 w 270"/>
                  <a:gd name="T51" fmla="*/ 12 h 253"/>
                  <a:gd name="T52" fmla="*/ 32 w 270"/>
                  <a:gd name="T53" fmla="*/ 0 h 2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53"/>
                  <a:gd name="T83" fmla="*/ 270 w 270"/>
                  <a:gd name="T84" fmla="*/ 253 h 2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53">
                    <a:moveTo>
                      <a:pt x="32" y="0"/>
                    </a:moveTo>
                    <a:lnTo>
                      <a:pt x="92" y="13"/>
                    </a:lnTo>
                    <a:lnTo>
                      <a:pt x="159" y="53"/>
                    </a:lnTo>
                    <a:lnTo>
                      <a:pt x="171" y="49"/>
                    </a:lnTo>
                    <a:lnTo>
                      <a:pt x="178" y="35"/>
                    </a:lnTo>
                    <a:lnTo>
                      <a:pt x="173" y="18"/>
                    </a:lnTo>
                    <a:lnTo>
                      <a:pt x="201" y="1"/>
                    </a:lnTo>
                    <a:lnTo>
                      <a:pt x="223" y="8"/>
                    </a:lnTo>
                    <a:lnTo>
                      <a:pt x="227" y="16"/>
                    </a:lnTo>
                    <a:lnTo>
                      <a:pt x="260" y="26"/>
                    </a:lnTo>
                    <a:lnTo>
                      <a:pt x="268" y="206"/>
                    </a:lnTo>
                    <a:lnTo>
                      <a:pt x="270" y="244"/>
                    </a:lnTo>
                    <a:lnTo>
                      <a:pt x="252" y="244"/>
                    </a:lnTo>
                    <a:lnTo>
                      <a:pt x="253" y="253"/>
                    </a:lnTo>
                    <a:lnTo>
                      <a:pt x="174" y="210"/>
                    </a:lnTo>
                    <a:lnTo>
                      <a:pt x="114" y="179"/>
                    </a:lnTo>
                    <a:lnTo>
                      <a:pt x="97" y="188"/>
                    </a:lnTo>
                    <a:lnTo>
                      <a:pt x="84" y="195"/>
                    </a:lnTo>
                    <a:lnTo>
                      <a:pt x="71" y="184"/>
                    </a:lnTo>
                    <a:lnTo>
                      <a:pt x="45" y="178"/>
                    </a:lnTo>
                    <a:lnTo>
                      <a:pt x="12" y="153"/>
                    </a:lnTo>
                    <a:lnTo>
                      <a:pt x="0" y="126"/>
                    </a:lnTo>
                    <a:lnTo>
                      <a:pt x="8" y="121"/>
                    </a:lnTo>
                    <a:lnTo>
                      <a:pt x="0" y="53"/>
                    </a:lnTo>
                    <a:lnTo>
                      <a:pt x="12" y="27"/>
                    </a:lnTo>
                    <a:lnTo>
                      <a:pt x="33" y="12"/>
                    </a:lnTo>
                    <a:lnTo>
                      <a:pt x="3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6" name="Freeform 69">
                <a:extLst>
                  <a:ext uri="{FF2B5EF4-FFF2-40B4-BE49-F238E27FC236}">
                    <a16:creationId xmlns:a16="http://schemas.microsoft.com/office/drawing/2014/main" id="{E1B68F46-F340-4BD5-9A9C-1E9FFDB023E7}"/>
                  </a:ext>
                </a:extLst>
              </p:cNvPr>
              <p:cNvSpPr>
                <a:spLocks/>
              </p:cNvSpPr>
              <p:nvPr/>
            </p:nvSpPr>
            <p:spPr bwMode="auto">
              <a:xfrm>
                <a:off x="3338" y="1925"/>
                <a:ext cx="67" cy="133"/>
              </a:xfrm>
              <a:custGeom>
                <a:avLst/>
                <a:gdLst>
                  <a:gd name="T0" fmla="*/ 15 w 67"/>
                  <a:gd name="T1" fmla="*/ 7 h 133"/>
                  <a:gd name="T2" fmla="*/ 38 w 67"/>
                  <a:gd name="T3" fmla="*/ 0 h 133"/>
                  <a:gd name="T4" fmla="*/ 55 w 67"/>
                  <a:gd name="T5" fmla="*/ 7 h 133"/>
                  <a:gd name="T6" fmla="*/ 57 w 67"/>
                  <a:gd name="T7" fmla="*/ 40 h 133"/>
                  <a:gd name="T8" fmla="*/ 41 w 67"/>
                  <a:gd name="T9" fmla="*/ 58 h 133"/>
                  <a:gd name="T10" fmla="*/ 44 w 67"/>
                  <a:gd name="T11" fmla="*/ 67 h 133"/>
                  <a:gd name="T12" fmla="*/ 66 w 67"/>
                  <a:gd name="T13" fmla="*/ 80 h 133"/>
                  <a:gd name="T14" fmla="*/ 67 w 67"/>
                  <a:gd name="T15" fmla="*/ 92 h 133"/>
                  <a:gd name="T16" fmla="*/ 46 w 67"/>
                  <a:gd name="T17" fmla="*/ 107 h 133"/>
                  <a:gd name="T18" fmla="*/ 34 w 67"/>
                  <a:gd name="T19" fmla="*/ 133 h 133"/>
                  <a:gd name="T20" fmla="*/ 24 w 67"/>
                  <a:gd name="T21" fmla="*/ 98 h 133"/>
                  <a:gd name="T22" fmla="*/ 14 w 67"/>
                  <a:gd name="T23" fmla="*/ 89 h 133"/>
                  <a:gd name="T24" fmla="*/ 3 w 67"/>
                  <a:gd name="T25" fmla="*/ 76 h 133"/>
                  <a:gd name="T26" fmla="*/ 0 w 67"/>
                  <a:gd name="T27" fmla="*/ 57 h 133"/>
                  <a:gd name="T28" fmla="*/ 11 w 67"/>
                  <a:gd name="T29" fmla="*/ 50 h 133"/>
                  <a:gd name="T30" fmla="*/ 15 w 67"/>
                  <a:gd name="T31" fmla="*/ 7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33"/>
                  <a:gd name="T50" fmla="*/ 67 w 67"/>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33">
                    <a:moveTo>
                      <a:pt x="15" y="7"/>
                    </a:moveTo>
                    <a:lnTo>
                      <a:pt x="38" y="0"/>
                    </a:lnTo>
                    <a:lnTo>
                      <a:pt x="55" y="7"/>
                    </a:lnTo>
                    <a:lnTo>
                      <a:pt x="57" y="40"/>
                    </a:lnTo>
                    <a:lnTo>
                      <a:pt x="41" y="58"/>
                    </a:lnTo>
                    <a:lnTo>
                      <a:pt x="44" y="67"/>
                    </a:lnTo>
                    <a:lnTo>
                      <a:pt x="66" y="80"/>
                    </a:lnTo>
                    <a:lnTo>
                      <a:pt x="67" y="92"/>
                    </a:lnTo>
                    <a:lnTo>
                      <a:pt x="46" y="107"/>
                    </a:lnTo>
                    <a:lnTo>
                      <a:pt x="34" y="133"/>
                    </a:lnTo>
                    <a:lnTo>
                      <a:pt x="24" y="98"/>
                    </a:lnTo>
                    <a:lnTo>
                      <a:pt x="14" y="89"/>
                    </a:lnTo>
                    <a:lnTo>
                      <a:pt x="3" y="76"/>
                    </a:lnTo>
                    <a:lnTo>
                      <a:pt x="0" y="57"/>
                    </a:lnTo>
                    <a:lnTo>
                      <a:pt x="11" y="50"/>
                    </a:lnTo>
                    <a:lnTo>
                      <a:pt x="15" y="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7" name="Freeform 70">
                <a:extLst>
                  <a:ext uri="{FF2B5EF4-FFF2-40B4-BE49-F238E27FC236}">
                    <a16:creationId xmlns:a16="http://schemas.microsoft.com/office/drawing/2014/main" id="{172E73CF-CE40-49F3-97B6-DC29A63E0880}"/>
                  </a:ext>
                </a:extLst>
              </p:cNvPr>
              <p:cNvSpPr>
                <a:spLocks/>
              </p:cNvSpPr>
              <p:nvPr/>
            </p:nvSpPr>
            <p:spPr bwMode="auto">
              <a:xfrm>
                <a:off x="3066" y="1932"/>
                <a:ext cx="351" cy="336"/>
              </a:xfrm>
              <a:custGeom>
                <a:avLst/>
                <a:gdLst>
                  <a:gd name="T0" fmla="*/ 109 w 351"/>
                  <a:gd name="T1" fmla="*/ 36 h 336"/>
                  <a:gd name="T2" fmla="*/ 173 w 351"/>
                  <a:gd name="T3" fmla="*/ 6 h 336"/>
                  <a:gd name="T4" fmla="*/ 287 w 351"/>
                  <a:gd name="T5" fmla="*/ 0 h 336"/>
                  <a:gd name="T6" fmla="*/ 283 w 351"/>
                  <a:gd name="T7" fmla="*/ 43 h 336"/>
                  <a:gd name="T8" fmla="*/ 272 w 351"/>
                  <a:gd name="T9" fmla="*/ 50 h 336"/>
                  <a:gd name="T10" fmla="*/ 275 w 351"/>
                  <a:gd name="T11" fmla="*/ 69 h 336"/>
                  <a:gd name="T12" fmla="*/ 286 w 351"/>
                  <a:gd name="T13" fmla="*/ 82 h 336"/>
                  <a:gd name="T14" fmla="*/ 296 w 351"/>
                  <a:gd name="T15" fmla="*/ 91 h 336"/>
                  <a:gd name="T16" fmla="*/ 306 w 351"/>
                  <a:gd name="T17" fmla="*/ 126 h 336"/>
                  <a:gd name="T18" fmla="*/ 314 w 351"/>
                  <a:gd name="T19" fmla="*/ 194 h 336"/>
                  <a:gd name="T20" fmla="*/ 306 w 351"/>
                  <a:gd name="T21" fmla="*/ 199 h 336"/>
                  <a:gd name="T22" fmla="*/ 318 w 351"/>
                  <a:gd name="T23" fmla="*/ 226 h 336"/>
                  <a:gd name="T24" fmla="*/ 351 w 351"/>
                  <a:gd name="T25" fmla="*/ 251 h 336"/>
                  <a:gd name="T26" fmla="*/ 275 w 351"/>
                  <a:gd name="T27" fmla="*/ 300 h 336"/>
                  <a:gd name="T28" fmla="*/ 261 w 351"/>
                  <a:gd name="T29" fmla="*/ 313 h 336"/>
                  <a:gd name="T30" fmla="*/ 246 w 351"/>
                  <a:gd name="T31" fmla="*/ 327 h 336"/>
                  <a:gd name="T32" fmla="*/ 220 w 351"/>
                  <a:gd name="T33" fmla="*/ 334 h 336"/>
                  <a:gd name="T34" fmla="*/ 202 w 351"/>
                  <a:gd name="T35" fmla="*/ 336 h 336"/>
                  <a:gd name="T36" fmla="*/ 166 w 351"/>
                  <a:gd name="T37" fmla="*/ 296 h 336"/>
                  <a:gd name="T38" fmla="*/ 62 w 351"/>
                  <a:gd name="T39" fmla="*/ 223 h 336"/>
                  <a:gd name="T40" fmla="*/ 0 w 351"/>
                  <a:gd name="T41" fmla="*/ 181 h 336"/>
                  <a:gd name="T42" fmla="*/ 0 w 351"/>
                  <a:gd name="T43" fmla="*/ 174 h 336"/>
                  <a:gd name="T44" fmla="*/ 1 w 351"/>
                  <a:gd name="T45" fmla="*/ 153 h 336"/>
                  <a:gd name="T46" fmla="*/ 82 w 351"/>
                  <a:gd name="T47" fmla="*/ 112 h 336"/>
                  <a:gd name="T48" fmla="*/ 87 w 351"/>
                  <a:gd name="T49" fmla="*/ 107 h 336"/>
                  <a:gd name="T50" fmla="*/ 97 w 351"/>
                  <a:gd name="T51" fmla="*/ 92 h 336"/>
                  <a:gd name="T52" fmla="*/ 127 w 351"/>
                  <a:gd name="T53" fmla="*/ 91 h 336"/>
                  <a:gd name="T54" fmla="*/ 109 w 351"/>
                  <a:gd name="T55" fmla="*/ 36 h 3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1"/>
                  <a:gd name="T85" fmla="*/ 0 h 336"/>
                  <a:gd name="T86" fmla="*/ 351 w 351"/>
                  <a:gd name="T87" fmla="*/ 336 h 3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1" h="336">
                    <a:moveTo>
                      <a:pt x="109" y="36"/>
                    </a:moveTo>
                    <a:lnTo>
                      <a:pt x="173" y="6"/>
                    </a:lnTo>
                    <a:lnTo>
                      <a:pt x="287" y="0"/>
                    </a:lnTo>
                    <a:lnTo>
                      <a:pt x="283" y="43"/>
                    </a:lnTo>
                    <a:lnTo>
                      <a:pt x="272" y="50"/>
                    </a:lnTo>
                    <a:lnTo>
                      <a:pt x="275" y="69"/>
                    </a:lnTo>
                    <a:lnTo>
                      <a:pt x="286" y="82"/>
                    </a:lnTo>
                    <a:lnTo>
                      <a:pt x="296" y="91"/>
                    </a:lnTo>
                    <a:lnTo>
                      <a:pt x="306" y="126"/>
                    </a:lnTo>
                    <a:lnTo>
                      <a:pt x="314" y="194"/>
                    </a:lnTo>
                    <a:lnTo>
                      <a:pt x="306" y="199"/>
                    </a:lnTo>
                    <a:lnTo>
                      <a:pt x="318" y="226"/>
                    </a:lnTo>
                    <a:lnTo>
                      <a:pt x="351" y="251"/>
                    </a:lnTo>
                    <a:lnTo>
                      <a:pt x="275" y="300"/>
                    </a:lnTo>
                    <a:lnTo>
                      <a:pt x="261" y="313"/>
                    </a:lnTo>
                    <a:lnTo>
                      <a:pt x="246" y="327"/>
                    </a:lnTo>
                    <a:lnTo>
                      <a:pt x="220" y="334"/>
                    </a:lnTo>
                    <a:lnTo>
                      <a:pt x="202" y="336"/>
                    </a:lnTo>
                    <a:lnTo>
                      <a:pt x="166" y="296"/>
                    </a:lnTo>
                    <a:lnTo>
                      <a:pt x="62" y="223"/>
                    </a:lnTo>
                    <a:lnTo>
                      <a:pt x="0" y="181"/>
                    </a:lnTo>
                    <a:lnTo>
                      <a:pt x="0" y="174"/>
                    </a:lnTo>
                    <a:lnTo>
                      <a:pt x="1" y="153"/>
                    </a:lnTo>
                    <a:lnTo>
                      <a:pt x="82" y="112"/>
                    </a:lnTo>
                    <a:lnTo>
                      <a:pt x="87" y="107"/>
                    </a:lnTo>
                    <a:lnTo>
                      <a:pt x="97" y="92"/>
                    </a:lnTo>
                    <a:lnTo>
                      <a:pt x="127" y="91"/>
                    </a:lnTo>
                    <a:lnTo>
                      <a:pt x="109" y="3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8" name="Freeform 71">
                <a:extLst>
                  <a:ext uri="{FF2B5EF4-FFF2-40B4-BE49-F238E27FC236}">
                    <a16:creationId xmlns:a16="http://schemas.microsoft.com/office/drawing/2014/main" id="{BBD6488A-A5B3-4E94-88C2-338905B67C77}"/>
                  </a:ext>
                </a:extLst>
              </p:cNvPr>
              <p:cNvSpPr>
                <a:spLocks/>
              </p:cNvSpPr>
              <p:nvPr/>
            </p:nvSpPr>
            <p:spPr bwMode="auto">
              <a:xfrm>
                <a:off x="2990" y="1953"/>
                <a:ext cx="203" cy="153"/>
              </a:xfrm>
              <a:custGeom>
                <a:avLst/>
                <a:gdLst>
                  <a:gd name="T0" fmla="*/ 185 w 203"/>
                  <a:gd name="T1" fmla="*/ 15 h 153"/>
                  <a:gd name="T2" fmla="*/ 203 w 203"/>
                  <a:gd name="T3" fmla="*/ 70 h 153"/>
                  <a:gd name="T4" fmla="*/ 173 w 203"/>
                  <a:gd name="T5" fmla="*/ 71 h 153"/>
                  <a:gd name="T6" fmla="*/ 163 w 203"/>
                  <a:gd name="T7" fmla="*/ 86 h 153"/>
                  <a:gd name="T8" fmla="*/ 158 w 203"/>
                  <a:gd name="T9" fmla="*/ 91 h 153"/>
                  <a:gd name="T10" fmla="*/ 77 w 203"/>
                  <a:gd name="T11" fmla="*/ 132 h 153"/>
                  <a:gd name="T12" fmla="*/ 76 w 203"/>
                  <a:gd name="T13" fmla="*/ 153 h 153"/>
                  <a:gd name="T14" fmla="*/ 0 w 203"/>
                  <a:gd name="T15" fmla="*/ 153 h 153"/>
                  <a:gd name="T16" fmla="*/ 29 w 203"/>
                  <a:gd name="T17" fmla="*/ 140 h 153"/>
                  <a:gd name="T18" fmla="*/ 58 w 203"/>
                  <a:gd name="T19" fmla="*/ 111 h 153"/>
                  <a:gd name="T20" fmla="*/ 56 w 203"/>
                  <a:gd name="T21" fmla="*/ 87 h 153"/>
                  <a:gd name="T22" fmla="*/ 67 w 203"/>
                  <a:gd name="T23" fmla="*/ 61 h 153"/>
                  <a:gd name="T24" fmla="*/ 128 w 203"/>
                  <a:gd name="T25" fmla="*/ 0 h 153"/>
                  <a:gd name="T26" fmla="*/ 159 w 203"/>
                  <a:gd name="T27" fmla="*/ 12 h 153"/>
                  <a:gd name="T28" fmla="*/ 185 w 203"/>
                  <a:gd name="T29" fmla="*/ 15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153"/>
                  <a:gd name="T47" fmla="*/ 203 w 203"/>
                  <a:gd name="T48" fmla="*/ 153 h 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153">
                    <a:moveTo>
                      <a:pt x="185" y="15"/>
                    </a:moveTo>
                    <a:lnTo>
                      <a:pt x="203" y="70"/>
                    </a:lnTo>
                    <a:lnTo>
                      <a:pt x="173" y="71"/>
                    </a:lnTo>
                    <a:lnTo>
                      <a:pt x="163" y="86"/>
                    </a:lnTo>
                    <a:lnTo>
                      <a:pt x="158" y="91"/>
                    </a:lnTo>
                    <a:lnTo>
                      <a:pt x="77" y="132"/>
                    </a:lnTo>
                    <a:lnTo>
                      <a:pt x="76" y="153"/>
                    </a:lnTo>
                    <a:lnTo>
                      <a:pt x="0" y="153"/>
                    </a:lnTo>
                    <a:lnTo>
                      <a:pt x="29" y="140"/>
                    </a:lnTo>
                    <a:lnTo>
                      <a:pt x="58" y="111"/>
                    </a:lnTo>
                    <a:lnTo>
                      <a:pt x="56" y="87"/>
                    </a:lnTo>
                    <a:lnTo>
                      <a:pt x="67" y="61"/>
                    </a:lnTo>
                    <a:lnTo>
                      <a:pt x="128" y="0"/>
                    </a:lnTo>
                    <a:lnTo>
                      <a:pt x="159" y="12"/>
                    </a:lnTo>
                    <a:lnTo>
                      <a:pt x="185" y="1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9" name="Freeform 72">
                <a:extLst>
                  <a:ext uri="{FF2B5EF4-FFF2-40B4-BE49-F238E27FC236}">
                    <a16:creationId xmlns:a16="http://schemas.microsoft.com/office/drawing/2014/main" id="{0680FACC-BB08-4F07-9FBB-D8EB477BF400}"/>
                  </a:ext>
                </a:extLst>
              </p:cNvPr>
              <p:cNvSpPr>
                <a:spLocks/>
              </p:cNvSpPr>
              <p:nvPr/>
            </p:nvSpPr>
            <p:spPr bwMode="auto">
              <a:xfrm>
                <a:off x="3360" y="2378"/>
                <a:ext cx="135" cy="212"/>
              </a:xfrm>
              <a:custGeom>
                <a:avLst/>
                <a:gdLst>
                  <a:gd name="T0" fmla="*/ 102 w 135"/>
                  <a:gd name="T1" fmla="*/ 0 h 212"/>
                  <a:gd name="T2" fmla="*/ 113 w 135"/>
                  <a:gd name="T3" fmla="*/ 19 h 212"/>
                  <a:gd name="T4" fmla="*/ 113 w 135"/>
                  <a:gd name="T5" fmla="*/ 42 h 212"/>
                  <a:gd name="T6" fmla="*/ 119 w 135"/>
                  <a:gd name="T7" fmla="*/ 51 h 212"/>
                  <a:gd name="T8" fmla="*/ 126 w 135"/>
                  <a:gd name="T9" fmla="*/ 58 h 212"/>
                  <a:gd name="T10" fmla="*/ 120 w 135"/>
                  <a:gd name="T11" fmla="*/ 59 h 212"/>
                  <a:gd name="T12" fmla="*/ 100 w 135"/>
                  <a:gd name="T13" fmla="*/ 58 h 212"/>
                  <a:gd name="T14" fmla="*/ 96 w 135"/>
                  <a:gd name="T15" fmla="*/ 63 h 212"/>
                  <a:gd name="T16" fmla="*/ 116 w 135"/>
                  <a:gd name="T17" fmla="*/ 85 h 212"/>
                  <a:gd name="T18" fmla="*/ 123 w 135"/>
                  <a:gd name="T19" fmla="*/ 103 h 212"/>
                  <a:gd name="T20" fmla="*/ 105 w 135"/>
                  <a:gd name="T21" fmla="*/ 130 h 212"/>
                  <a:gd name="T22" fmla="*/ 116 w 135"/>
                  <a:gd name="T23" fmla="*/ 162 h 212"/>
                  <a:gd name="T24" fmla="*/ 134 w 135"/>
                  <a:gd name="T25" fmla="*/ 189 h 212"/>
                  <a:gd name="T26" fmla="*/ 135 w 135"/>
                  <a:gd name="T27" fmla="*/ 202 h 212"/>
                  <a:gd name="T28" fmla="*/ 134 w 135"/>
                  <a:gd name="T29" fmla="*/ 212 h 212"/>
                  <a:gd name="T30" fmla="*/ 109 w 135"/>
                  <a:gd name="T31" fmla="*/ 203 h 212"/>
                  <a:gd name="T32" fmla="*/ 85 w 135"/>
                  <a:gd name="T33" fmla="*/ 203 h 212"/>
                  <a:gd name="T34" fmla="*/ 85 w 135"/>
                  <a:gd name="T35" fmla="*/ 201 h 212"/>
                  <a:gd name="T36" fmla="*/ 50 w 135"/>
                  <a:gd name="T37" fmla="*/ 201 h 212"/>
                  <a:gd name="T38" fmla="*/ 50 w 135"/>
                  <a:gd name="T39" fmla="*/ 203 h 212"/>
                  <a:gd name="T40" fmla="*/ 23 w 135"/>
                  <a:gd name="T41" fmla="*/ 201 h 212"/>
                  <a:gd name="T42" fmla="*/ 26 w 135"/>
                  <a:gd name="T43" fmla="*/ 184 h 212"/>
                  <a:gd name="T44" fmla="*/ 0 w 135"/>
                  <a:gd name="T45" fmla="*/ 158 h 212"/>
                  <a:gd name="T46" fmla="*/ 27 w 135"/>
                  <a:gd name="T47" fmla="*/ 114 h 212"/>
                  <a:gd name="T48" fmla="*/ 49 w 135"/>
                  <a:gd name="T49" fmla="*/ 125 h 212"/>
                  <a:gd name="T50" fmla="*/ 67 w 135"/>
                  <a:gd name="T51" fmla="*/ 86 h 212"/>
                  <a:gd name="T52" fmla="*/ 78 w 135"/>
                  <a:gd name="T53" fmla="*/ 73 h 212"/>
                  <a:gd name="T54" fmla="*/ 91 w 135"/>
                  <a:gd name="T55" fmla="*/ 37 h 212"/>
                  <a:gd name="T56" fmla="*/ 107 w 135"/>
                  <a:gd name="T57" fmla="*/ 22 h 212"/>
                  <a:gd name="T58" fmla="*/ 97 w 135"/>
                  <a:gd name="T59" fmla="*/ 0 h 212"/>
                  <a:gd name="T60" fmla="*/ 102 w 135"/>
                  <a:gd name="T61" fmla="*/ 0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212"/>
                  <a:gd name="T95" fmla="*/ 135 w 135"/>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212">
                    <a:moveTo>
                      <a:pt x="102" y="0"/>
                    </a:moveTo>
                    <a:lnTo>
                      <a:pt x="113" y="19"/>
                    </a:lnTo>
                    <a:lnTo>
                      <a:pt x="113" y="42"/>
                    </a:lnTo>
                    <a:lnTo>
                      <a:pt x="119" y="51"/>
                    </a:lnTo>
                    <a:lnTo>
                      <a:pt x="126" y="58"/>
                    </a:lnTo>
                    <a:lnTo>
                      <a:pt x="120" y="59"/>
                    </a:lnTo>
                    <a:lnTo>
                      <a:pt x="100" y="58"/>
                    </a:lnTo>
                    <a:lnTo>
                      <a:pt x="96" y="63"/>
                    </a:lnTo>
                    <a:lnTo>
                      <a:pt x="116" y="85"/>
                    </a:lnTo>
                    <a:lnTo>
                      <a:pt x="123" y="103"/>
                    </a:lnTo>
                    <a:lnTo>
                      <a:pt x="105" y="130"/>
                    </a:lnTo>
                    <a:lnTo>
                      <a:pt x="116" y="162"/>
                    </a:lnTo>
                    <a:lnTo>
                      <a:pt x="134" y="189"/>
                    </a:lnTo>
                    <a:lnTo>
                      <a:pt x="135" y="202"/>
                    </a:lnTo>
                    <a:lnTo>
                      <a:pt x="134" y="212"/>
                    </a:lnTo>
                    <a:lnTo>
                      <a:pt x="109" y="203"/>
                    </a:lnTo>
                    <a:lnTo>
                      <a:pt x="85" y="203"/>
                    </a:lnTo>
                    <a:lnTo>
                      <a:pt x="85" y="201"/>
                    </a:lnTo>
                    <a:lnTo>
                      <a:pt x="50" y="201"/>
                    </a:lnTo>
                    <a:lnTo>
                      <a:pt x="50" y="203"/>
                    </a:lnTo>
                    <a:lnTo>
                      <a:pt x="23" y="201"/>
                    </a:lnTo>
                    <a:lnTo>
                      <a:pt x="26" y="184"/>
                    </a:lnTo>
                    <a:lnTo>
                      <a:pt x="0" y="158"/>
                    </a:lnTo>
                    <a:lnTo>
                      <a:pt x="27" y="114"/>
                    </a:lnTo>
                    <a:lnTo>
                      <a:pt x="49" y="125"/>
                    </a:lnTo>
                    <a:lnTo>
                      <a:pt x="67" y="86"/>
                    </a:lnTo>
                    <a:lnTo>
                      <a:pt x="78" y="73"/>
                    </a:lnTo>
                    <a:lnTo>
                      <a:pt x="91" y="37"/>
                    </a:lnTo>
                    <a:lnTo>
                      <a:pt x="107" y="22"/>
                    </a:lnTo>
                    <a:lnTo>
                      <a:pt x="97" y="0"/>
                    </a:lnTo>
                    <a:lnTo>
                      <a:pt x="10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0" name="Freeform 73">
                <a:extLst>
                  <a:ext uri="{FF2B5EF4-FFF2-40B4-BE49-F238E27FC236}">
                    <a16:creationId xmlns:a16="http://schemas.microsoft.com/office/drawing/2014/main" id="{0485513C-3DD5-4BBD-AEBD-129469E70A87}"/>
                  </a:ext>
                </a:extLst>
              </p:cNvPr>
              <p:cNvSpPr>
                <a:spLocks/>
              </p:cNvSpPr>
              <p:nvPr/>
            </p:nvSpPr>
            <p:spPr bwMode="auto">
              <a:xfrm>
                <a:off x="3720" y="2665"/>
                <a:ext cx="31" cy="40"/>
              </a:xfrm>
              <a:custGeom>
                <a:avLst/>
                <a:gdLst>
                  <a:gd name="T0" fmla="*/ 16 w 31"/>
                  <a:gd name="T1" fmla="*/ 0 h 40"/>
                  <a:gd name="T2" fmla="*/ 27 w 31"/>
                  <a:gd name="T3" fmla="*/ 2 h 40"/>
                  <a:gd name="T4" fmla="*/ 31 w 31"/>
                  <a:gd name="T5" fmla="*/ 18 h 40"/>
                  <a:gd name="T6" fmla="*/ 7 w 31"/>
                  <a:gd name="T7" fmla="*/ 40 h 40"/>
                  <a:gd name="T8" fmla="*/ 4 w 31"/>
                  <a:gd name="T9" fmla="*/ 30 h 40"/>
                  <a:gd name="T10" fmla="*/ 0 w 31"/>
                  <a:gd name="T11" fmla="*/ 8 h 40"/>
                  <a:gd name="T12" fmla="*/ 11 w 31"/>
                  <a:gd name="T13" fmla="*/ 9 h 40"/>
                  <a:gd name="T14" fmla="*/ 16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6" y="0"/>
                    </a:moveTo>
                    <a:lnTo>
                      <a:pt x="27" y="2"/>
                    </a:lnTo>
                    <a:lnTo>
                      <a:pt x="31" y="18"/>
                    </a:lnTo>
                    <a:lnTo>
                      <a:pt x="7" y="40"/>
                    </a:lnTo>
                    <a:lnTo>
                      <a:pt x="4" y="30"/>
                    </a:lnTo>
                    <a:lnTo>
                      <a:pt x="0" y="8"/>
                    </a:lnTo>
                    <a:lnTo>
                      <a:pt x="11" y="9"/>
                    </a:lnTo>
                    <a:lnTo>
                      <a:pt x="16"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1" name="Freeform 74">
                <a:extLst>
                  <a:ext uri="{FF2B5EF4-FFF2-40B4-BE49-F238E27FC236}">
                    <a16:creationId xmlns:a16="http://schemas.microsoft.com/office/drawing/2014/main" id="{E392ADA3-95A0-41E7-BD3B-CB6AD0BE746D}"/>
                  </a:ext>
                </a:extLst>
              </p:cNvPr>
              <p:cNvSpPr>
                <a:spLocks/>
              </p:cNvSpPr>
              <p:nvPr/>
            </p:nvSpPr>
            <p:spPr bwMode="auto">
              <a:xfrm>
                <a:off x="3725" y="2639"/>
                <a:ext cx="190" cy="202"/>
              </a:xfrm>
              <a:custGeom>
                <a:avLst/>
                <a:gdLst>
                  <a:gd name="T0" fmla="*/ 173 w 190"/>
                  <a:gd name="T1" fmla="*/ 70 h 202"/>
                  <a:gd name="T2" fmla="*/ 164 w 190"/>
                  <a:gd name="T3" fmla="*/ 100 h 202"/>
                  <a:gd name="T4" fmla="*/ 177 w 190"/>
                  <a:gd name="T5" fmla="*/ 114 h 202"/>
                  <a:gd name="T6" fmla="*/ 173 w 190"/>
                  <a:gd name="T7" fmla="*/ 138 h 202"/>
                  <a:gd name="T8" fmla="*/ 179 w 190"/>
                  <a:gd name="T9" fmla="*/ 168 h 202"/>
                  <a:gd name="T10" fmla="*/ 190 w 190"/>
                  <a:gd name="T11" fmla="*/ 178 h 202"/>
                  <a:gd name="T12" fmla="*/ 156 w 190"/>
                  <a:gd name="T13" fmla="*/ 195 h 202"/>
                  <a:gd name="T14" fmla="*/ 137 w 190"/>
                  <a:gd name="T15" fmla="*/ 202 h 202"/>
                  <a:gd name="T16" fmla="*/ 96 w 190"/>
                  <a:gd name="T17" fmla="*/ 198 h 202"/>
                  <a:gd name="T18" fmla="*/ 80 w 190"/>
                  <a:gd name="T19" fmla="*/ 160 h 202"/>
                  <a:gd name="T20" fmla="*/ 60 w 190"/>
                  <a:gd name="T21" fmla="*/ 158 h 202"/>
                  <a:gd name="T22" fmla="*/ 29 w 190"/>
                  <a:gd name="T23" fmla="*/ 144 h 202"/>
                  <a:gd name="T24" fmla="*/ 23 w 190"/>
                  <a:gd name="T25" fmla="*/ 136 h 202"/>
                  <a:gd name="T26" fmla="*/ 12 w 190"/>
                  <a:gd name="T27" fmla="*/ 113 h 202"/>
                  <a:gd name="T28" fmla="*/ 0 w 190"/>
                  <a:gd name="T29" fmla="*/ 93 h 202"/>
                  <a:gd name="T30" fmla="*/ 2 w 190"/>
                  <a:gd name="T31" fmla="*/ 66 h 202"/>
                  <a:gd name="T32" fmla="*/ 26 w 190"/>
                  <a:gd name="T33" fmla="*/ 44 h 202"/>
                  <a:gd name="T34" fmla="*/ 22 w 190"/>
                  <a:gd name="T35" fmla="*/ 28 h 202"/>
                  <a:gd name="T36" fmla="*/ 26 w 190"/>
                  <a:gd name="T37" fmla="*/ 26 h 202"/>
                  <a:gd name="T38" fmla="*/ 26 w 190"/>
                  <a:gd name="T39" fmla="*/ 13 h 202"/>
                  <a:gd name="T40" fmla="*/ 19 w 190"/>
                  <a:gd name="T41" fmla="*/ 3 h 202"/>
                  <a:gd name="T42" fmla="*/ 26 w 190"/>
                  <a:gd name="T43" fmla="*/ 2 h 202"/>
                  <a:gd name="T44" fmla="*/ 81 w 190"/>
                  <a:gd name="T45" fmla="*/ 0 h 202"/>
                  <a:gd name="T46" fmla="*/ 147 w 190"/>
                  <a:gd name="T47" fmla="*/ 40 h 202"/>
                  <a:gd name="T48" fmla="*/ 173 w 190"/>
                  <a:gd name="T49" fmla="*/ 70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
                  <a:gd name="T76" fmla="*/ 0 h 202"/>
                  <a:gd name="T77" fmla="*/ 190 w 190"/>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 h="202">
                    <a:moveTo>
                      <a:pt x="173" y="70"/>
                    </a:moveTo>
                    <a:lnTo>
                      <a:pt x="164" y="100"/>
                    </a:lnTo>
                    <a:lnTo>
                      <a:pt x="177" y="114"/>
                    </a:lnTo>
                    <a:lnTo>
                      <a:pt x="173" y="138"/>
                    </a:lnTo>
                    <a:lnTo>
                      <a:pt x="179" y="168"/>
                    </a:lnTo>
                    <a:lnTo>
                      <a:pt x="190" y="178"/>
                    </a:lnTo>
                    <a:lnTo>
                      <a:pt x="156" y="195"/>
                    </a:lnTo>
                    <a:lnTo>
                      <a:pt x="137" y="202"/>
                    </a:lnTo>
                    <a:lnTo>
                      <a:pt x="96" y="198"/>
                    </a:lnTo>
                    <a:lnTo>
                      <a:pt x="80" y="160"/>
                    </a:lnTo>
                    <a:lnTo>
                      <a:pt x="60" y="158"/>
                    </a:lnTo>
                    <a:lnTo>
                      <a:pt x="29" y="144"/>
                    </a:lnTo>
                    <a:lnTo>
                      <a:pt x="23" y="136"/>
                    </a:lnTo>
                    <a:lnTo>
                      <a:pt x="12" y="113"/>
                    </a:lnTo>
                    <a:lnTo>
                      <a:pt x="0" y="93"/>
                    </a:lnTo>
                    <a:lnTo>
                      <a:pt x="2" y="66"/>
                    </a:lnTo>
                    <a:lnTo>
                      <a:pt x="26" y="44"/>
                    </a:lnTo>
                    <a:lnTo>
                      <a:pt x="22" y="28"/>
                    </a:lnTo>
                    <a:lnTo>
                      <a:pt x="26" y="26"/>
                    </a:lnTo>
                    <a:lnTo>
                      <a:pt x="26" y="13"/>
                    </a:lnTo>
                    <a:lnTo>
                      <a:pt x="19" y="3"/>
                    </a:lnTo>
                    <a:lnTo>
                      <a:pt x="26" y="2"/>
                    </a:lnTo>
                    <a:lnTo>
                      <a:pt x="81" y="0"/>
                    </a:lnTo>
                    <a:lnTo>
                      <a:pt x="147" y="40"/>
                    </a:lnTo>
                    <a:lnTo>
                      <a:pt x="173" y="7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2" name="Freeform 75">
                <a:extLst>
                  <a:ext uri="{FF2B5EF4-FFF2-40B4-BE49-F238E27FC236}">
                    <a16:creationId xmlns:a16="http://schemas.microsoft.com/office/drawing/2014/main" id="{ED9F3841-3067-4B3F-8104-3656BF7134FC}"/>
                  </a:ext>
                </a:extLst>
              </p:cNvPr>
              <p:cNvSpPr>
                <a:spLocks/>
              </p:cNvSpPr>
              <p:nvPr/>
            </p:nvSpPr>
            <p:spPr bwMode="auto">
              <a:xfrm>
                <a:off x="3156" y="2415"/>
                <a:ext cx="76" cy="114"/>
              </a:xfrm>
              <a:custGeom>
                <a:avLst/>
                <a:gdLst>
                  <a:gd name="T0" fmla="*/ 5 w 76"/>
                  <a:gd name="T1" fmla="*/ 114 h 114"/>
                  <a:gd name="T2" fmla="*/ 0 w 76"/>
                  <a:gd name="T3" fmla="*/ 83 h 114"/>
                  <a:gd name="T4" fmla="*/ 9 w 76"/>
                  <a:gd name="T5" fmla="*/ 52 h 114"/>
                  <a:gd name="T6" fmla="*/ 9 w 76"/>
                  <a:gd name="T7" fmla="*/ 30 h 114"/>
                  <a:gd name="T8" fmla="*/ 8 w 76"/>
                  <a:gd name="T9" fmla="*/ 1 h 114"/>
                  <a:gd name="T10" fmla="*/ 57 w 76"/>
                  <a:gd name="T11" fmla="*/ 0 h 114"/>
                  <a:gd name="T12" fmla="*/ 55 w 76"/>
                  <a:gd name="T13" fmla="*/ 8 h 114"/>
                  <a:gd name="T14" fmla="*/ 67 w 76"/>
                  <a:gd name="T15" fmla="*/ 53 h 114"/>
                  <a:gd name="T16" fmla="*/ 64 w 76"/>
                  <a:gd name="T17" fmla="*/ 79 h 114"/>
                  <a:gd name="T18" fmla="*/ 76 w 76"/>
                  <a:gd name="T19" fmla="*/ 93 h 114"/>
                  <a:gd name="T20" fmla="*/ 72 w 76"/>
                  <a:gd name="T21" fmla="*/ 99 h 114"/>
                  <a:gd name="T22" fmla="*/ 5 w 76"/>
                  <a:gd name="T23" fmla="*/ 114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14"/>
                  <a:gd name="T38" fmla="*/ 76 w 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14">
                    <a:moveTo>
                      <a:pt x="5" y="114"/>
                    </a:moveTo>
                    <a:lnTo>
                      <a:pt x="0" y="83"/>
                    </a:lnTo>
                    <a:lnTo>
                      <a:pt x="9" y="52"/>
                    </a:lnTo>
                    <a:lnTo>
                      <a:pt x="9" y="30"/>
                    </a:lnTo>
                    <a:lnTo>
                      <a:pt x="8" y="1"/>
                    </a:lnTo>
                    <a:lnTo>
                      <a:pt x="57" y="0"/>
                    </a:lnTo>
                    <a:lnTo>
                      <a:pt x="55" y="8"/>
                    </a:lnTo>
                    <a:lnTo>
                      <a:pt x="67" y="53"/>
                    </a:lnTo>
                    <a:lnTo>
                      <a:pt x="64" y="79"/>
                    </a:lnTo>
                    <a:lnTo>
                      <a:pt x="76" y="93"/>
                    </a:lnTo>
                    <a:lnTo>
                      <a:pt x="72" y="99"/>
                    </a:lnTo>
                    <a:lnTo>
                      <a:pt x="5" y="11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3" name="Freeform 76">
                <a:extLst>
                  <a:ext uri="{FF2B5EF4-FFF2-40B4-BE49-F238E27FC236}">
                    <a16:creationId xmlns:a16="http://schemas.microsoft.com/office/drawing/2014/main" id="{2B266B5F-3818-462C-AE6C-6143BA56C7EA}"/>
                  </a:ext>
                </a:extLst>
              </p:cNvPr>
              <p:cNvSpPr>
                <a:spLocks/>
              </p:cNvSpPr>
              <p:nvPr/>
            </p:nvSpPr>
            <p:spPr bwMode="auto">
              <a:xfrm>
                <a:off x="3781" y="2797"/>
                <a:ext cx="67" cy="145"/>
              </a:xfrm>
              <a:custGeom>
                <a:avLst/>
                <a:gdLst>
                  <a:gd name="T0" fmla="*/ 24 w 67"/>
                  <a:gd name="T1" fmla="*/ 2 h 145"/>
                  <a:gd name="T2" fmla="*/ 40 w 67"/>
                  <a:gd name="T3" fmla="*/ 40 h 145"/>
                  <a:gd name="T4" fmla="*/ 29 w 67"/>
                  <a:gd name="T5" fmla="*/ 72 h 145"/>
                  <a:gd name="T6" fmla="*/ 52 w 67"/>
                  <a:gd name="T7" fmla="*/ 99 h 145"/>
                  <a:gd name="T8" fmla="*/ 67 w 67"/>
                  <a:gd name="T9" fmla="*/ 102 h 145"/>
                  <a:gd name="T10" fmla="*/ 37 w 67"/>
                  <a:gd name="T11" fmla="*/ 145 h 145"/>
                  <a:gd name="T12" fmla="*/ 22 w 67"/>
                  <a:gd name="T13" fmla="*/ 122 h 145"/>
                  <a:gd name="T14" fmla="*/ 29 w 67"/>
                  <a:gd name="T15" fmla="*/ 109 h 145"/>
                  <a:gd name="T16" fmla="*/ 26 w 67"/>
                  <a:gd name="T17" fmla="*/ 94 h 145"/>
                  <a:gd name="T18" fmla="*/ 14 w 67"/>
                  <a:gd name="T19" fmla="*/ 96 h 145"/>
                  <a:gd name="T20" fmla="*/ 7 w 67"/>
                  <a:gd name="T21" fmla="*/ 86 h 145"/>
                  <a:gd name="T22" fmla="*/ 0 w 67"/>
                  <a:gd name="T23" fmla="*/ 78 h 145"/>
                  <a:gd name="T24" fmla="*/ 3 w 67"/>
                  <a:gd name="T25" fmla="*/ 62 h 145"/>
                  <a:gd name="T26" fmla="*/ 13 w 67"/>
                  <a:gd name="T27" fmla="*/ 55 h 145"/>
                  <a:gd name="T28" fmla="*/ 4 w 67"/>
                  <a:gd name="T29" fmla="*/ 0 h 145"/>
                  <a:gd name="T30" fmla="*/ 24 w 67"/>
                  <a:gd name="T31" fmla="*/ 2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5"/>
                  <a:gd name="T50" fmla="*/ 67 w 67"/>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5">
                    <a:moveTo>
                      <a:pt x="24" y="2"/>
                    </a:moveTo>
                    <a:lnTo>
                      <a:pt x="40" y="40"/>
                    </a:lnTo>
                    <a:lnTo>
                      <a:pt x="29" y="72"/>
                    </a:lnTo>
                    <a:lnTo>
                      <a:pt x="52" y="99"/>
                    </a:lnTo>
                    <a:lnTo>
                      <a:pt x="67" y="102"/>
                    </a:lnTo>
                    <a:lnTo>
                      <a:pt x="37" y="145"/>
                    </a:lnTo>
                    <a:lnTo>
                      <a:pt x="22" y="122"/>
                    </a:lnTo>
                    <a:lnTo>
                      <a:pt x="29" y="109"/>
                    </a:lnTo>
                    <a:lnTo>
                      <a:pt x="26" y="94"/>
                    </a:lnTo>
                    <a:lnTo>
                      <a:pt x="14" y="96"/>
                    </a:lnTo>
                    <a:lnTo>
                      <a:pt x="7" y="86"/>
                    </a:lnTo>
                    <a:lnTo>
                      <a:pt x="0" y="78"/>
                    </a:lnTo>
                    <a:lnTo>
                      <a:pt x="3" y="62"/>
                    </a:lnTo>
                    <a:lnTo>
                      <a:pt x="13" y="55"/>
                    </a:lnTo>
                    <a:lnTo>
                      <a:pt x="4" y="0"/>
                    </a:lnTo>
                    <a:lnTo>
                      <a:pt x="24" y="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4" name="Freeform 77">
                <a:extLst>
                  <a:ext uri="{FF2B5EF4-FFF2-40B4-BE49-F238E27FC236}">
                    <a16:creationId xmlns:a16="http://schemas.microsoft.com/office/drawing/2014/main" id="{973560B8-1A2B-4943-8F3C-072961796E04}"/>
                  </a:ext>
                </a:extLst>
              </p:cNvPr>
              <p:cNvSpPr>
                <a:spLocks/>
              </p:cNvSpPr>
              <p:nvPr/>
            </p:nvSpPr>
            <p:spPr bwMode="auto">
              <a:xfrm>
                <a:off x="2920" y="2113"/>
                <a:ext cx="208" cy="234"/>
              </a:xfrm>
              <a:custGeom>
                <a:avLst/>
                <a:gdLst>
                  <a:gd name="T0" fmla="*/ 208 w 208"/>
                  <a:gd name="T1" fmla="*/ 42 h 234"/>
                  <a:gd name="T2" fmla="*/ 180 w 208"/>
                  <a:gd name="T3" fmla="*/ 42 h 234"/>
                  <a:gd name="T4" fmla="*/ 196 w 208"/>
                  <a:gd name="T5" fmla="*/ 220 h 234"/>
                  <a:gd name="T6" fmla="*/ 174 w 208"/>
                  <a:gd name="T7" fmla="*/ 221 h 234"/>
                  <a:gd name="T8" fmla="*/ 130 w 208"/>
                  <a:gd name="T9" fmla="*/ 216 h 234"/>
                  <a:gd name="T10" fmla="*/ 93 w 208"/>
                  <a:gd name="T11" fmla="*/ 217 h 234"/>
                  <a:gd name="T12" fmla="*/ 80 w 208"/>
                  <a:gd name="T13" fmla="*/ 234 h 234"/>
                  <a:gd name="T14" fmla="*/ 44 w 208"/>
                  <a:gd name="T15" fmla="*/ 198 h 234"/>
                  <a:gd name="T16" fmla="*/ 6 w 208"/>
                  <a:gd name="T17" fmla="*/ 208 h 234"/>
                  <a:gd name="T18" fmla="*/ 7 w 208"/>
                  <a:gd name="T19" fmla="*/ 199 h 234"/>
                  <a:gd name="T20" fmla="*/ 15 w 208"/>
                  <a:gd name="T21" fmla="*/ 178 h 234"/>
                  <a:gd name="T22" fmla="*/ 10 w 208"/>
                  <a:gd name="T23" fmla="*/ 141 h 234"/>
                  <a:gd name="T24" fmla="*/ 5 w 208"/>
                  <a:gd name="T25" fmla="*/ 127 h 234"/>
                  <a:gd name="T26" fmla="*/ 0 w 208"/>
                  <a:gd name="T27" fmla="*/ 113 h 234"/>
                  <a:gd name="T28" fmla="*/ 70 w 208"/>
                  <a:gd name="T29" fmla="*/ 110 h 234"/>
                  <a:gd name="T30" fmla="*/ 69 w 208"/>
                  <a:gd name="T31" fmla="*/ 78 h 234"/>
                  <a:gd name="T32" fmla="*/ 87 w 208"/>
                  <a:gd name="T33" fmla="*/ 71 h 234"/>
                  <a:gd name="T34" fmla="*/ 88 w 208"/>
                  <a:gd name="T35" fmla="*/ 24 h 234"/>
                  <a:gd name="T36" fmla="*/ 146 w 208"/>
                  <a:gd name="T37" fmla="*/ 24 h 234"/>
                  <a:gd name="T38" fmla="*/ 146 w 208"/>
                  <a:gd name="T39" fmla="*/ 0 h 234"/>
                  <a:gd name="T40" fmla="*/ 208 w 208"/>
                  <a:gd name="T41" fmla="*/ 42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
                  <a:gd name="T64" fmla="*/ 0 h 234"/>
                  <a:gd name="T65" fmla="*/ 208 w 20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 h="234">
                    <a:moveTo>
                      <a:pt x="208" y="42"/>
                    </a:moveTo>
                    <a:lnTo>
                      <a:pt x="180" y="42"/>
                    </a:lnTo>
                    <a:lnTo>
                      <a:pt x="196" y="220"/>
                    </a:lnTo>
                    <a:lnTo>
                      <a:pt x="174" y="221"/>
                    </a:lnTo>
                    <a:lnTo>
                      <a:pt x="130" y="216"/>
                    </a:lnTo>
                    <a:lnTo>
                      <a:pt x="93" y="217"/>
                    </a:lnTo>
                    <a:lnTo>
                      <a:pt x="80" y="234"/>
                    </a:lnTo>
                    <a:lnTo>
                      <a:pt x="44" y="198"/>
                    </a:lnTo>
                    <a:lnTo>
                      <a:pt x="6" y="208"/>
                    </a:lnTo>
                    <a:lnTo>
                      <a:pt x="7" y="199"/>
                    </a:lnTo>
                    <a:lnTo>
                      <a:pt x="15" y="178"/>
                    </a:lnTo>
                    <a:lnTo>
                      <a:pt x="10" y="141"/>
                    </a:lnTo>
                    <a:lnTo>
                      <a:pt x="5" y="127"/>
                    </a:lnTo>
                    <a:lnTo>
                      <a:pt x="0" y="113"/>
                    </a:lnTo>
                    <a:lnTo>
                      <a:pt x="70" y="110"/>
                    </a:lnTo>
                    <a:lnTo>
                      <a:pt x="69" y="78"/>
                    </a:lnTo>
                    <a:lnTo>
                      <a:pt x="87" y="71"/>
                    </a:lnTo>
                    <a:lnTo>
                      <a:pt x="88" y="24"/>
                    </a:lnTo>
                    <a:lnTo>
                      <a:pt x="146" y="24"/>
                    </a:lnTo>
                    <a:lnTo>
                      <a:pt x="146" y="0"/>
                    </a:lnTo>
                    <a:lnTo>
                      <a:pt x="208" y="4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5" name="Freeform 78">
                <a:extLst>
                  <a:ext uri="{FF2B5EF4-FFF2-40B4-BE49-F238E27FC236}">
                    <a16:creationId xmlns:a16="http://schemas.microsoft.com/office/drawing/2014/main" id="{D750D3CD-56D9-44E6-8AF6-BCC275556AF9}"/>
                  </a:ext>
                </a:extLst>
              </p:cNvPr>
              <p:cNvSpPr>
                <a:spLocks/>
              </p:cNvSpPr>
              <p:nvPr/>
            </p:nvSpPr>
            <p:spPr bwMode="auto">
              <a:xfrm>
                <a:off x="2909" y="2311"/>
                <a:ext cx="106" cy="81"/>
              </a:xfrm>
              <a:custGeom>
                <a:avLst/>
                <a:gdLst>
                  <a:gd name="T0" fmla="*/ 17 w 106"/>
                  <a:gd name="T1" fmla="*/ 10 h 81"/>
                  <a:gd name="T2" fmla="*/ 55 w 106"/>
                  <a:gd name="T3" fmla="*/ 0 h 81"/>
                  <a:gd name="T4" fmla="*/ 91 w 106"/>
                  <a:gd name="T5" fmla="*/ 36 h 81"/>
                  <a:gd name="T6" fmla="*/ 98 w 106"/>
                  <a:gd name="T7" fmla="*/ 62 h 81"/>
                  <a:gd name="T8" fmla="*/ 106 w 106"/>
                  <a:gd name="T9" fmla="*/ 80 h 81"/>
                  <a:gd name="T10" fmla="*/ 89 w 106"/>
                  <a:gd name="T11" fmla="*/ 81 h 81"/>
                  <a:gd name="T12" fmla="*/ 76 w 106"/>
                  <a:gd name="T13" fmla="*/ 76 h 81"/>
                  <a:gd name="T14" fmla="*/ 65 w 106"/>
                  <a:gd name="T15" fmla="*/ 74 h 81"/>
                  <a:gd name="T16" fmla="*/ 11 w 106"/>
                  <a:gd name="T17" fmla="*/ 81 h 81"/>
                  <a:gd name="T18" fmla="*/ 10 w 106"/>
                  <a:gd name="T19" fmla="*/ 67 h 81"/>
                  <a:gd name="T20" fmla="*/ 57 w 106"/>
                  <a:gd name="T21" fmla="*/ 64 h 81"/>
                  <a:gd name="T22" fmla="*/ 63 w 106"/>
                  <a:gd name="T23" fmla="*/ 60 h 81"/>
                  <a:gd name="T24" fmla="*/ 57 w 106"/>
                  <a:gd name="T25" fmla="*/ 55 h 81"/>
                  <a:gd name="T26" fmla="*/ 42 w 106"/>
                  <a:gd name="T27" fmla="*/ 53 h 81"/>
                  <a:gd name="T28" fmla="*/ 16 w 106"/>
                  <a:gd name="T29" fmla="*/ 58 h 81"/>
                  <a:gd name="T30" fmla="*/ 0 w 106"/>
                  <a:gd name="T31" fmla="*/ 36 h 81"/>
                  <a:gd name="T32" fmla="*/ 17 w 106"/>
                  <a:gd name="T33" fmla="*/ 1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81"/>
                  <a:gd name="T53" fmla="*/ 106 w 106"/>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81">
                    <a:moveTo>
                      <a:pt x="17" y="10"/>
                    </a:moveTo>
                    <a:lnTo>
                      <a:pt x="55" y="0"/>
                    </a:lnTo>
                    <a:lnTo>
                      <a:pt x="91" y="36"/>
                    </a:lnTo>
                    <a:lnTo>
                      <a:pt x="98" y="62"/>
                    </a:lnTo>
                    <a:lnTo>
                      <a:pt x="106" y="80"/>
                    </a:lnTo>
                    <a:lnTo>
                      <a:pt x="89" y="81"/>
                    </a:lnTo>
                    <a:lnTo>
                      <a:pt x="76" y="76"/>
                    </a:lnTo>
                    <a:lnTo>
                      <a:pt x="65" y="74"/>
                    </a:lnTo>
                    <a:lnTo>
                      <a:pt x="11" y="81"/>
                    </a:lnTo>
                    <a:lnTo>
                      <a:pt x="10" y="67"/>
                    </a:lnTo>
                    <a:lnTo>
                      <a:pt x="57" y="64"/>
                    </a:lnTo>
                    <a:lnTo>
                      <a:pt x="63" y="60"/>
                    </a:lnTo>
                    <a:lnTo>
                      <a:pt x="57" y="55"/>
                    </a:lnTo>
                    <a:lnTo>
                      <a:pt x="42" y="53"/>
                    </a:lnTo>
                    <a:lnTo>
                      <a:pt x="16" y="58"/>
                    </a:lnTo>
                    <a:lnTo>
                      <a:pt x="0" y="36"/>
                    </a:lnTo>
                    <a:lnTo>
                      <a:pt x="17" y="1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6" name="Freeform 79">
                <a:extLst>
                  <a:ext uri="{FF2B5EF4-FFF2-40B4-BE49-F238E27FC236}">
                    <a16:creationId xmlns:a16="http://schemas.microsoft.com/office/drawing/2014/main" id="{068E1AB1-6B49-4C48-98F3-4C86F783A865}"/>
                  </a:ext>
                </a:extLst>
              </p:cNvPr>
              <p:cNvSpPr>
                <a:spLocks/>
              </p:cNvSpPr>
              <p:nvPr/>
            </p:nvSpPr>
            <p:spPr bwMode="auto">
              <a:xfrm>
                <a:off x="2920" y="2385"/>
                <a:ext cx="54" cy="31"/>
              </a:xfrm>
              <a:custGeom>
                <a:avLst/>
                <a:gdLst>
                  <a:gd name="T0" fmla="*/ 0 w 54"/>
                  <a:gd name="T1" fmla="*/ 7 h 31"/>
                  <a:gd name="T2" fmla="*/ 54 w 54"/>
                  <a:gd name="T3" fmla="*/ 0 h 31"/>
                  <a:gd name="T4" fmla="*/ 54 w 54"/>
                  <a:gd name="T5" fmla="*/ 4 h 31"/>
                  <a:gd name="T6" fmla="*/ 54 w 54"/>
                  <a:gd name="T7" fmla="*/ 18 h 31"/>
                  <a:gd name="T8" fmla="*/ 35 w 54"/>
                  <a:gd name="T9" fmla="*/ 31 h 31"/>
                  <a:gd name="T10" fmla="*/ 26 w 54"/>
                  <a:gd name="T11" fmla="*/ 31 h 31"/>
                  <a:gd name="T12" fmla="*/ 6 w 54"/>
                  <a:gd name="T13" fmla="*/ 15 h 31"/>
                  <a:gd name="T14" fmla="*/ 0 w 54"/>
                  <a:gd name="T15" fmla="*/ 7 h 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1"/>
                  <a:gd name="T26" fmla="*/ 54 w 5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1">
                    <a:moveTo>
                      <a:pt x="0" y="7"/>
                    </a:moveTo>
                    <a:lnTo>
                      <a:pt x="54" y="0"/>
                    </a:lnTo>
                    <a:lnTo>
                      <a:pt x="54" y="4"/>
                    </a:lnTo>
                    <a:lnTo>
                      <a:pt x="54" y="18"/>
                    </a:lnTo>
                    <a:lnTo>
                      <a:pt x="35" y="31"/>
                    </a:lnTo>
                    <a:lnTo>
                      <a:pt x="26" y="31"/>
                    </a:lnTo>
                    <a:lnTo>
                      <a:pt x="6" y="15"/>
                    </a:lnTo>
                    <a:lnTo>
                      <a:pt x="0" y="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7" name="Freeform 80">
                <a:extLst>
                  <a:ext uri="{FF2B5EF4-FFF2-40B4-BE49-F238E27FC236}">
                    <a16:creationId xmlns:a16="http://schemas.microsoft.com/office/drawing/2014/main" id="{CDA96F98-5CC9-4E9B-8653-2CF3932BB72D}"/>
                  </a:ext>
                </a:extLst>
              </p:cNvPr>
              <p:cNvSpPr>
                <a:spLocks/>
              </p:cNvSpPr>
              <p:nvPr/>
            </p:nvSpPr>
            <p:spPr bwMode="auto">
              <a:xfrm>
                <a:off x="2946" y="2385"/>
                <a:ext cx="129" cy="102"/>
              </a:xfrm>
              <a:custGeom>
                <a:avLst/>
                <a:gdLst>
                  <a:gd name="T0" fmla="*/ 0 w 129"/>
                  <a:gd name="T1" fmla="*/ 31 h 102"/>
                  <a:gd name="T2" fmla="*/ 9 w 129"/>
                  <a:gd name="T3" fmla="*/ 31 h 102"/>
                  <a:gd name="T4" fmla="*/ 28 w 129"/>
                  <a:gd name="T5" fmla="*/ 18 h 102"/>
                  <a:gd name="T6" fmla="*/ 28 w 129"/>
                  <a:gd name="T7" fmla="*/ 4 h 102"/>
                  <a:gd name="T8" fmla="*/ 28 w 129"/>
                  <a:gd name="T9" fmla="*/ 0 h 102"/>
                  <a:gd name="T10" fmla="*/ 39 w 129"/>
                  <a:gd name="T11" fmla="*/ 2 h 102"/>
                  <a:gd name="T12" fmla="*/ 52 w 129"/>
                  <a:gd name="T13" fmla="*/ 7 h 102"/>
                  <a:gd name="T14" fmla="*/ 69 w 129"/>
                  <a:gd name="T15" fmla="*/ 6 h 102"/>
                  <a:gd name="T16" fmla="*/ 107 w 129"/>
                  <a:gd name="T17" fmla="*/ 4 h 102"/>
                  <a:gd name="T18" fmla="*/ 128 w 129"/>
                  <a:gd name="T19" fmla="*/ 47 h 102"/>
                  <a:gd name="T20" fmla="*/ 124 w 129"/>
                  <a:gd name="T21" fmla="*/ 49 h 102"/>
                  <a:gd name="T22" fmla="*/ 129 w 129"/>
                  <a:gd name="T23" fmla="*/ 77 h 102"/>
                  <a:gd name="T24" fmla="*/ 118 w 129"/>
                  <a:gd name="T25" fmla="*/ 96 h 102"/>
                  <a:gd name="T26" fmla="*/ 107 w 129"/>
                  <a:gd name="T27" fmla="*/ 102 h 102"/>
                  <a:gd name="T28" fmla="*/ 104 w 129"/>
                  <a:gd name="T29" fmla="*/ 93 h 102"/>
                  <a:gd name="T30" fmla="*/ 99 w 129"/>
                  <a:gd name="T31" fmla="*/ 79 h 102"/>
                  <a:gd name="T32" fmla="*/ 87 w 129"/>
                  <a:gd name="T33" fmla="*/ 79 h 102"/>
                  <a:gd name="T34" fmla="*/ 72 w 129"/>
                  <a:gd name="T35" fmla="*/ 51 h 102"/>
                  <a:gd name="T36" fmla="*/ 59 w 129"/>
                  <a:gd name="T37" fmla="*/ 51 h 102"/>
                  <a:gd name="T38" fmla="*/ 35 w 129"/>
                  <a:gd name="T39" fmla="*/ 69 h 102"/>
                  <a:gd name="T40" fmla="*/ 0 w 129"/>
                  <a:gd name="T41" fmla="*/ 31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02"/>
                  <a:gd name="T65" fmla="*/ 129 w 129"/>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02">
                    <a:moveTo>
                      <a:pt x="0" y="31"/>
                    </a:moveTo>
                    <a:lnTo>
                      <a:pt x="9" y="31"/>
                    </a:lnTo>
                    <a:lnTo>
                      <a:pt x="28" y="18"/>
                    </a:lnTo>
                    <a:lnTo>
                      <a:pt x="28" y="4"/>
                    </a:lnTo>
                    <a:lnTo>
                      <a:pt x="28" y="0"/>
                    </a:lnTo>
                    <a:lnTo>
                      <a:pt x="39" y="2"/>
                    </a:lnTo>
                    <a:lnTo>
                      <a:pt x="52" y="7"/>
                    </a:lnTo>
                    <a:lnTo>
                      <a:pt x="69" y="6"/>
                    </a:lnTo>
                    <a:lnTo>
                      <a:pt x="107" y="4"/>
                    </a:lnTo>
                    <a:lnTo>
                      <a:pt x="128" y="47"/>
                    </a:lnTo>
                    <a:lnTo>
                      <a:pt x="124" y="49"/>
                    </a:lnTo>
                    <a:lnTo>
                      <a:pt x="129" y="77"/>
                    </a:lnTo>
                    <a:lnTo>
                      <a:pt x="118" y="96"/>
                    </a:lnTo>
                    <a:lnTo>
                      <a:pt x="107" y="102"/>
                    </a:lnTo>
                    <a:lnTo>
                      <a:pt x="104" y="93"/>
                    </a:lnTo>
                    <a:lnTo>
                      <a:pt x="99" y="79"/>
                    </a:lnTo>
                    <a:lnTo>
                      <a:pt x="87" y="79"/>
                    </a:lnTo>
                    <a:lnTo>
                      <a:pt x="72" y="51"/>
                    </a:lnTo>
                    <a:lnTo>
                      <a:pt x="59" y="51"/>
                    </a:lnTo>
                    <a:lnTo>
                      <a:pt x="35" y="69"/>
                    </a:lnTo>
                    <a:lnTo>
                      <a:pt x="0" y="3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8" name="Freeform 81">
                <a:extLst>
                  <a:ext uri="{FF2B5EF4-FFF2-40B4-BE49-F238E27FC236}">
                    <a16:creationId xmlns:a16="http://schemas.microsoft.com/office/drawing/2014/main" id="{2E858A27-25DA-4F7C-AA63-5F97173E0CF2}"/>
                  </a:ext>
                </a:extLst>
              </p:cNvPr>
              <p:cNvSpPr>
                <a:spLocks/>
              </p:cNvSpPr>
              <p:nvPr/>
            </p:nvSpPr>
            <p:spPr bwMode="auto">
              <a:xfrm>
                <a:off x="3011" y="2464"/>
                <a:ext cx="72" cy="76"/>
              </a:xfrm>
              <a:custGeom>
                <a:avLst/>
                <a:gdLst>
                  <a:gd name="T0" fmla="*/ 0 w 72"/>
                  <a:gd name="T1" fmla="*/ 31 h 76"/>
                  <a:gd name="T2" fmla="*/ 22 w 72"/>
                  <a:gd name="T3" fmla="*/ 0 h 76"/>
                  <a:gd name="T4" fmla="*/ 34 w 72"/>
                  <a:gd name="T5" fmla="*/ 0 h 76"/>
                  <a:gd name="T6" fmla="*/ 39 w 72"/>
                  <a:gd name="T7" fmla="*/ 14 h 76"/>
                  <a:gd name="T8" fmla="*/ 42 w 72"/>
                  <a:gd name="T9" fmla="*/ 23 h 76"/>
                  <a:gd name="T10" fmla="*/ 53 w 72"/>
                  <a:gd name="T11" fmla="*/ 17 h 76"/>
                  <a:gd name="T12" fmla="*/ 52 w 72"/>
                  <a:gd name="T13" fmla="*/ 36 h 76"/>
                  <a:gd name="T14" fmla="*/ 72 w 72"/>
                  <a:gd name="T15" fmla="*/ 49 h 76"/>
                  <a:gd name="T16" fmla="*/ 70 w 72"/>
                  <a:gd name="T17" fmla="*/ 76 h 76"/>
                  <a:gd name="T18" fmla="*/ 39 w 72"/>
                  <a:gd name="T19" fmla="*/ 63 h 76"/>
                  <a:gd name="T20" fmla="*/ 19 w 72"/>
                  <a:gd name="T21" fmla="*/ 44 h 76"/>
                  <a:gd name="T22" fmla="*/ 0 w 72"/>
                  <a:gd name="T23" fmla="*/ 3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6"/>
                  <a:gd name="T38" fmla="*/ 72 w 72"/>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6">
                    <a:moveTo>
                      <a:pt x="0" y="31"/>
                    </a:moveTo>
                    <a:lnTo>
                      <a:pt x="22" y="0"/>
                    </a:lnTo>
                    <a:lnTo>
                      <a:pt x="34" y="0"/>
                    </a:lnTo>
                    <a:lnTo>
                      <a:pt x="39" y="14"/>
                    </a:lnTo>
                    <a:lnTo>
                      <a:pt x="42" y="23"/>
                    </a:lnTo>
                    <a:lnTo>
                      <a:pt x="53" y="17"/>
                    </a:lnTo>
                    <a:lnTo>
                      <a:pt x="52" y="36"/>
                    </a:lnTo>
                    <a:lnTo>
                      <a:pt x="72" y="49"/>
                    </a:lnTo>
                    <a:lnTo>
                      <a:pt x="70" y="76"/>
                    </a:lnTo>
                    <a:lnTo>
                      <a:pt x="39" y="63"/>
                    </a:lnTo>
                    <a:lnTo>
                      <a:pt x="19" y="44"/>
                    </a:lnTo>
                    <a:lnTo>
                      <a:pt x="0" y="3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9" name="Freeform 82">
                <a:extLst>
                  <a:ext uri="{FF2B5EF4-FFF2-40B4-BE49-F238E27FC236}">
                    <a16:creationId xmlns:a16="http://schemas.microsoft.com/office/drawing/2014/main" id="{2208714A-F999-40A3-9384-9DB12623EBF5}"/>
                  </a:ext>
                </a:extLst>
              </p:cNvPr>
              <p:cNvSpPr>
                <a:spLocks/>
              </p:cNvSpPr>
              <p:nvPr/>
            </p:nvSpPr>
            <p:spPr bwMode="auto">
              <a:xfrm>
                <a:off x="3000" y="2155"/>
                <a:ext cx="286" cy="277"/>
              </a:xfrm>
              <a:custGeom>
                <a:avLst/>
                <a:gdLst>
                  <a:gd name="T0" fmla="*/ 128 w 286"/>
                  <a:gd name="T1" fmla="*/ 0 h 277"/>
                  <a:gd name="T2" fmla="*/ 232 w 286"/>
                  <a:gd name="T3" fmla="*/ 73 h 277"/>
                  <a:gd name="T4" fmla="*/ 268 w 286"/>
                  <a:gd name="T5" fmla="*/ 113 h 277"/>
                  <a:gd name="T6" fmla="*/ 286 w 286"/>
                  <a:gd name="T7" fmla="*/ 111 h 277"/>
                  <a:gd name="T8" fmla="*/ 282 w 286"/>
                  <a:gd name="T9" fmla="*/ 178 h 277"/>
                  <a:gd name="T10" fmla="*/ 235 w 286"/>
                  <a:gd name="T11" fmla="*/ 181 h 277"/>
                  <a:gd name="T12" fmla="*/ 215 w 286"/>
                  <a:gd name="T13" fmla="*/ 189 h 277"/>
                  <a:gd name="T14" fmla="*/ 201 w 286"/>
                  <a:gd name="T15" fmla="*/ 185 h 277"/>
                  <a:gd name="T16" fmla="*/ 164 w 286"/>
                  <a:gd name="T17" fmla="*/ 201 h 277"/>
                  <a:gd name="T18" fmla="*/ 130 w 286"/>
                  <a:gd name="T19" fmla="*/ 234 h 277"/>
                  <a:gd name="T20" fmla="*/ 116 w 286"/>
                  <a:gd name="T21" fmla="*/ 272 h 277"/>
                  <a:gd name="T22" fmla="*/ 74 w 286"/>
                  <a:gd name="T23" fmla="*/ 277 h 277"/>
                  <a:gd name="T24" fmla="*/ 53 w 286"/>
                  <a:gd name="T25" fmla="*/ 234 h 277"/>
                  <a:gd name="T26" fmla="*/ 15 w 286"/>
                  <a:gd name="T27" fmla="*/ 236 h 277"/>
                  <a:gd name="T28" fmla="*/ 7 w 286"/>
                  <a:gd name="T29" fmla="*/ 218 h 277"/>
                  <a:gd name="T30" fmla="*/ 0 w 286"/>
                  <a:gd name="T31" fmla="*/ 192 h 277"/>
                  <a:gd name="T32" fmla="*/ 13 w 286"/>
                  <a:gd name="T33" fmla="*/ 175 h 277"/>
                  <a:gd name="T34" fmla="*/ 50 w 286"/>
                  <a:gd name="T35" fmla="*/ 174 h 277"/>
                  <a:gd name="T36" fmla="*/ 94 w 286"/>
                  <a:gd name="T37" fmla="*/ 179 h 277"/>
                  <a:gd name="T38" fmla="*/ 116 w 286"/>
                  <a:gd name="T39" fmla="*/ 178 h 277"/>
                  <a:gd name="T40" fmla="*/ 100 w 286"/>
                  <a:gd name="T41" fmla="*/ 0 h 277"/>
                  <a:gd name="T42" fmla="*/ 128 w 286"/>
                  <a:gd name="T43" fmla="*/ 0 h 2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6"/>
                  <a:gd name="T67" fmla="*/ 0 h 277"/>
                  <a:gd name="T68" fmla="*/ 286 w 286"/>
                  <a:gd name="T69" fmla="*/ 277 h 2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6" h="277">
                    <a:moveTo>
                      <a:pt x="128" y="0"/>
                    </a:moveTo>
                    <a:lnTo>
                      <a:pt x="232" y="73"/>
                    </a:lnTo>
                    <a:lnTo>
                      <a:pt x="268" y="113"/>
                    </a:lnTo>
                    <a:lnTo>
                      <a:pt x="286" y="111"/>
                    </a:lnTo>
                    <a:lnTo>
                      <a:pt x="282" y="178"/>
                    </a:lnTo>
                    <a:lnTo>
                      <a:pt x="235" y="181"/>
                    </a:lnTo>
                    <a:lnTo>
                      <a:pt x="215" y="189"/>
                    </a:lnTo>
                    <a:lnTo>
                      <a:pt x="201" y="185"/>
                    </a:lnTo>
                    <a:lnTo>
                      <a:pt x="164" y="201"/>
                    </a:lnTo>
                    <a:lnTo>
                      <a:pt x="130" y="234"/>
                    </a:lnTo>
                    <a:lnTo>
                      <a:pt x="116" y="272"/>
                    </a:lnTo>
                    <a:lnTo>
                      <a:pt x="74" y="277"/>
                    </a:lnTo>
                    <a:lnTo>
                      <a:pt x="53" y="234"/>
                    </a:lnTo>
                    <a:lnTo>
                      <a:pt x="15" y="236"/>
                    </a:lnTo>
                    <a:lnTo>
                      <a:pt x="7" y="218"/>
                    </a:lnTo>
                    <a:lnTo>
                      <a:pt x="0" y="192"/>
                    </a:lnTo>
                    <a:lnTo>
                      <a:pt x="13" y="175"/>
                    </a:lnTo>
                    <a:lnTo>
                      <a:pt x="50" y="174"/>
                    </a:lnTo>
                    <a:lnTo>
                      <a:pt x="94" y="179"/>
                    </a:lnTo>
                    <a:lnTo>
                      <a:pt x="116" y="178"/>
                    </a:lnTo>
                    <a:lnTo>
                      <a:pt x="100" y="0"/>
                    </a:lnTo>
                    <a:lnTo>
                      <a:pt x="128"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0" name="Freeform 83">
                <a:extLst>
                  <a:ext uri="{FF2B5EF4-FFF2-40B4-BE49-F238E27FC236}">
                    <a16:creationId xmlns:a16="http://schemas.microsoft.com/office/drawing/2014/main" id="{1843D6CA-A0CC-4EBC-B161-2E26A1CA81BF}"/>
                  </a:ext>
                </a:extLst>
              </p:cNvPr>
              <p:cNvSpPr>
                <a:spLocks/>
              </p:cNvSpPr>
              <p:nvPr/>
            </p:nvSpPr>
            <p:spPr bwMode="auto">
              <a:xfrm>
                <a:off x="3063" y="2427"/>
                <a:ext cx="102" cy="113"/>
              </a:xfrm>
              <a:custGeom>
                <a:avLst/>
                <a:gdLst>
                  <a:gd name="T0" fmla="*/ 11 w 102"/>
                  <a:gd name="T1" fmla="*/ 5 h 113"/>
                  <a:gd name="T2" fmla="*/ 53 w 102"/>
                  <a:gd name="T3" fmla="*/ 0 h 113"/>
                  <a:gd name="T4" fmla="*/ 70 w 102"/>
                  <a:gd name="T5" fmla="*/ 14 h 113"/>
                  <a:gd name="T6" fmla="*/ 102 w 102"/>
                  <a:gd name="T7" fmla="*/ 18 h 113"/>
                  <a:gd name="T8" fmla="*/ 102 w 102"/>
                  <a:gd name="T9" fmla="*/ 40 h 113"/>
                  <a:gd name="T10" fmla="*/ 93 w 102"/>
                  <a:gd name="T11" fmla="*/ 71 h 113"/>
                  <a:gd name="T12" fmla="*/ 98 w 102"/>
                  <a:gd name="T13" fmla="*/ 102 h 113"/>
                  <a:gd name="T14" fmla="*/ 72 w 102"/>
                  <a:gd name="T15" fmla="*/ 96 h 113"/>
                  <a:gd name="T16" fmla="*/ 18 w 102"/>
                  <a:gd name="T17" fmla="*/ 113 h 113"/>
                  <a:gd name="T18" fmla="*/ 20 w 102"/>
                  <a:gd name="T19" fmla="*/ 86 h 113"/>
                  <a:gd name="T20" fmla="*/ 0 w 102"/>
                  <a:gd name="T21" fmla="*/ 73 h 113"/>
                  <a:gd name="T22" fmla="*/ 1 w 102"/>
                  <a:gd name="T23" fmla="*/ 54 h 113"/>
                  <a:gd name="T24" fmla="*/ 12 w 102"/>
                  <a:gd name="T25" fmla="*/ 35 h 113"/>
                  <a:gd name="T26" fmla="*/ 7 w 102"/>
                  <a:gd name="T27" fmla="*/ 7 h 113"/>
                  <a:gd name="T28" fmla="*/ 11 w 102"/>
                  <a:gd name="T29" fmla="*/ 5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13"/>
                  <a:gd name="T47" fmla="*/ 102 w 102"/>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13">
                    <a:moveTo>
                      <a:pt x="11" y="5"/>
                    </a:moveTo>
                    <a:lnTo>
                      <a:pt x="53" y="0"/>
                    </a:lnTo>
                    <a:lnTo>
                      <a:pt x="70" y="14"/>
                    </a:lnTo>
                    <a:lnTo>
                      <a:pt x="102" y="18"/>
                    </a:lnTo>
                    <a:lnTo>
                      <a:pt x="102" y="40"/>
                    </a:lnTo>
                    <a:lnTo>
                      <a:pt x="93" y="71"/>
                    </a:lnTo>
                    <a:lnTo>
                      <a:pt x="98" y="102"/>
                    </a:lnTo>
                    <a:lnTo>
                      <a:pt x="72" y="96"/>
                    </a:lnTo>
                    <a:lnTo>
                      <a:pt x="18" y="113"/>
                    </a:lnTo>
                    <a:lnTo>
                      <a:pt x="20" y="86"/>
                    </a:lnTo>
                    <a:lnTo>
                      <a:pt x="0" y="73"/>
                    </a:lnTo>
                    <a:lnTo>
                      <a:pt x="1" y="54"/>
                    </a:lnTo>
                    <a:lnTo>
                      <a:pt x="12" y="35"/>
                    </a:lnTo>
                    <a:lnTo>
                      <a:pt x="7" y="7"/>
                    </a:lnTo>
                    <a:lnTo>
                      <a:pt x="11"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1" name="Freeform 84">
                <a:extLst>
                  <a:ext uri="{FF2B5EF4-FFF2-40B4-BE49-F238E27FC236}">
                    <a16:creationId xmlns:a16="http://schemas.microsoft.com/office/drawing/2014/main" id="{FBD12047-1ABE-46FE-9D49-042146F8FF94}"/>
                  </a:ext>
                </a:extLst>
              </p:cNvPr>
              <p:cNvSpPr>
                <a:spLocks/>
              </p:cNvSpPr>
              <p:nvPr/>
            </p:nvSpPr>
            <p:spPr bwMode="auto">
              <a:xfrm>
                <a:off x="3116" y="2340"/>
                <a:ext cx="137" cy="105"/>
              </a:xfrm>
              <a:custGeom>
                <a:avLst/>
                <a:gdLst>
                  <a:gd name="T0" fmla="*/ 99 w 137"/>
                  <a:gd name="T1" fmla="*/ 4 h 105"/>
                  <a:gd name="T2" fmla="*/ 107 w 137"/>
                  <a:gd name="T3" fmla="*/ 26 h 105"/>
                  <a:gd name="T4" fmla="*/ 112 w 137"/>
                  <a:gd name="T5" fmla="*/ 39 h 105"/>
                  <a:gd name="T6" fmla="*/ 125 w 137"/>
                  <a:gd name="T7" fmla="*/ 47 h 105"/>
                  <a:gd name="T8" fmla="*/ 132 w 137"/>
                  <a:gd name="T9" fmla="*/ 44 h 105"/>
                  <a:gd name="T10" fmla="*/ 137 w 137"/>
                  <a:gd name="T11" fmla="*/ 60 h 105"/>
                  <a:gd name="T12" fmla="*/ 121 w 137"/>
                  <a:gd name="T13" fmla="*/ 69 h 105"/>
                  <a:gd name="T14" fmla="*/ 111 w 137"/>
                  <a:gd name="T15" fmla="*/ 76 h 105"/>
                  <a:gd name="T16" fmla="*/ 97 w 137"/>
                  <a:gd name="T17" fmla="*/ 75 h 105"/>
                  <a:gd name="T18" fmla="*/ 48 w 137"/>
                  <a:gd name="T19" fmla="*/ 76 h 105"/>
                  <a:gd name="T20" fmla="*/ 49 w 137"/>
                  <a:gd name="T21" fmla="*/ 105 h 105"/>
                  <a:gd name="T22" fmla="*/ 17 w 137"/>
                  <a:gd name="T23" fmla="*/ 101 h 105"/>
                  <a:gd name="T24" fmla="*/ 0 w 137"/>
                  <a:gd name="T25" fmla="*/ 87 h 105"/>
                  <a:gd name="T26" fmla="*/ 14 w 137"/>
                  <a:gd name="T27" fmla="*/ 49 h 105"/>
                  <a:gd name="T28" fmla="*/ 48 w 137"/>
                  <a:gd name="T29" fmla="*/ 16 h 105"/>
                  <a:gd name="T30" fmla="*/ 85 w 137"/>
                  <a:gd name="T31" fmla="*/ 0 h 105"/>
                  <a:gd name="T32" fmla="*/ 99 w 137"/>
                  <a:gd name="T33" fmla="*/ 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05"/>
                  <a:gd name="T53" fmla="*/ 137 w 137"/>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05">
                    <a:moveTo>
                      <a:pt x="99" y="4"/>
                    </a:moveTo>
                    <a:lnTo>
                      <a:pt x="107" y="26"/>
                    </a:lnTo>
                    <a:lnTo>
                      <a:pt x="112" y="39"/>
                    </a:lnTo>
                    <a:lnTo>
                      <a:pt x="125" y="47"/>
                    </a:lnTo>
                    <a:lnTo>
                      <a:pt x="132" y="44"/>
                    </a:lnTo>
                    <a:lnTo>
                      <a:pt x="137" y="60"/>
                    </a:lnTo>
                    <a:lnTo>
                      <a:pt x="121" y="69"/>
                    </a:lnTo>
                    <a:lnTo>
                      <a:pt x="111" y="76"/>
                    </a:lnTo>
                    <a:lnTo>
                      <a:pt x="97" y="75"/>
                    </a:lnTo>
                    <a:lnTo>
                      <a:pt x="48" y="76"/>
                    </a:lnTo>
                    <a:lnTo>
                      <a:pt x="49" y="105"/>
                    </a:lnTo>
                    <a:lnTo>
                      <a:pt x="17" y="101"/>
                    </a:lnTo>
                    <a:lnTo>
                      <a:pt x="0" y="87"/>
                    </a:lnTo>
                    <a:lnTo>
                      <a:pt x="14" y="49"/>
                    </a:lnTo>
                    <a:lnTo>
                      <a:pt x="48" y="16"/>
                    </a:lnTo>
                    <a:lnTo>
                      <a:pt x="85" y="0"/>
                    </a:lnTo>
                    <a:lnTo>
                      <a:pt x="99" y="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2" name="Freeform 85">
                <a:extLst>
                  <a:ext uri="{FF2B5EF4-FFF2-40B4-BE49-F238E27FC236}">
                    <a16:creationId xmlns:a16="http://schemas.microsoft.com/office/drawing/2014/main" id="{0EC794C3-F24E-4771-B78A-4B844F0B5E3A}"/>
                  </a:ext>
                </a:extLst>
              </p:cNvPr>
              <p:cNvSpPr>
                <a:spLocks/>
              </p:cNvSpPr>
              <p:nvPr/>
            </p:nvSpPr>
            <p:spPr bwMode="auto">
              <a:xfrm>
                <a:off x="3215" y="2183"/>
                <a:ext cx="271" cy="220"/>
              </a:xfrm>
              <a:custGeom>
                <a:avLst/>
                <a:gdLst>
                  <a:gd name="T0" fmla="*/ 71 w 271"/>
                  <a:gd name="T1" fmla="*/ 83 h 220"/>
                  <a:gd name="T2" fmla="*/ 97 w 271"/>
                  <a:gd name="T3" fmla="*/ 76 h 220"/>
                  <a:gd name="T4" fmla="*/ 112 w 271"/>
                  <a:gd name="T5" fmla="*/ 62 h 220"/>
                  <a:gd name="T6" fmla="*/ 126 w 271"/>
                  <a:gd name="T7" fmla="*/ 49 h 220"/>
                  <a:gd name="T8" fmla="*/ 202 w 271"/>
                  <a:gd name="T9" fmla="*/ 0 h 220"/>
                  <a:gd name="T10" fmla="*/ 228 w 271"/>
                  <a:gd name="T11" fmla="*/ 6 h 220"/>
                  <a:gd name="T12" fmla="*/ 241 w 271"/>
                  <a:gd name="T13" fmla="*/ 17 h 220"/>
                  <a:gd name="T14" fmla="*/ 254 w 271"/>
                  <a:gd name="T15" fmla="*/ 10 h 220"/>
                  <a:gd name="T16" fmla="*/ 271 w 271"/>
                  <a:gd name="T17" fmla="*/ 59 h 220"/>
                  <a:gd name="T18" fmla="*/ 264 w 271"/>
                  <a:gd name="T19" fmla="*/ 107 h 220"/>
                  <a:gd name="T20" fmla="*/ 264 w 271"/>
                  <a:gd name="T21" fmla="*/ 113 h 220"/>
                  <a:gd name="T22" fmla="*/ 264 w 271"/>
                  <a:gd name="T23" fmla="*/ 119 h 220"/>
                  <a:gd name="T24" fmla="*/ 265 w 271"/>
                  <a:gd name="T25" fmla="*/ 124 h 220"/>
                  <a:gd name="T26" fmla="*/ 231 w 271"/>
                  <a:gd name="T27" fmla="*/ 170 h 220"/>
                  <a:gd name="T28" fmla="*/ 234 w 271"/>
                  <a:gd name="T29" fmla="*/ 183 h 220"/>
                  <a:gd name="T30" fmla="*/ 215 w 271"/>
                  <a:gd name="T31" fmla="*/ 195 h 220"/>
                  <a:gd name="T32" fmla="*/ 180 w 271"/>
                  <a:gd name="T33" fmla="*/ 190 h 220"/>
                  <a:gd name="T34" fmla="*/ 164 w 271"/>
                  <a:gd name="T35" fmla="*/ 201 h 220"/>
                  <a:gd name="T36" fmla="*/ 127 w 271"/>
                  <a:gd name="T37" fmla="*/ 193 h 220"/>
                  <a:gd name="T38" fmla="*/ 94 w 271"/>
                  <a:gd name="T39" fmla="*/ 181 h 220"/>
                  <a:gd name="T40" fmla="*/ 74 w 271"/>
                  <a:gd name="T41" fmla="*/ 183 h 220"/>
                  <a:gd name="T42" fmla="*/ 61 w 271"/>
                  <a:gd name="T43" fmla="*/ 205 h 220"/>
                  <a:gd name="T44" fmla="*/ 60 w 271"/>
                  <a:gd name="T45" fmla="*/ 220 h 220"/>
                  <a:gd name="T46" fmla="*/ 46 w 271"/>
                  <a:gd name="T47" fmla="*/ 206 h 220"/>
                  <a:gd name="T48" fmla="*/ 38 w 271"/>
                  <a:gd name="T49" fmla="*/ 217 h 220"/>
                  <a:gd name="T50" fmla="*/ 33 w 271"/>
                  <a:gd name="T51" fmla="*/ 201 h 220"/>
                  <a:gd name="T52" fmla="*/ 26 w 271"/>
                  <a:gd name="T53" fmla="*/ 204 h 220"/>
                  <a:gd name="T54" fmla="*/ 13 w 271"/>
                  <a:gd name="T55" fmla="*/ 196 h 220"/>
                  <a:gd name="T56" fmla="*/ 8 w 271"/>
                  <a:gd name="T57" fmla="*/ 183 h 220"/>
                  <a:gd name="T58" fmla="*/ 0 w 271"/>
                  <a:gd name="T59" fmla="*/ 161 h 220"/>
                  <a:gd name="T60" fmla="*/ 20 w 271"/>
                  <a:gd name="T61" fmla="*/ 153 h 220"/>
                  <a:gd name="T62" fmla="*/ 67 w 271"/>
                  <a:gd name="T63" fmla="*/ 150 h 220"/>
                  <a:gd name="T64" fmla="*/ 71 w 271"/>
                  <a:gd name="T65" fmla="*/ 83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220"/>
                  <a:gd name="T101" fmla="*/ 271 w 271"/>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220">
                    <a:moveTo>
                      <a:pt x="71" y="83"/>
                    </a:moveTo>
                    <a:lnTo>
                      <a:pt x="97" y="76"/>
                    </a:lnTo>
                    <a:lnTo>
                      <a:pt x="112" y="62"/>
                    </a:lnTo>
                    <a:lnTo>
                      <a:pt x="126" y="49"/>
                    </a:lnTo>
                    <a:lnTo>
                      <a:pt x="202" y="0"/>
                    </a:lnTo>
                    <a:lnTo>
                      <a:pt x="228" y="6"/>
                    </a:lnTo>
                    <a:lnTo>
                      <a:pt x="241" y="17"/>
                    </a:lnTo>
                    <a:lnTo>
                      <a:pt x="254" y="10"/>
                    </a:lnTo>
                    <a:lnTo>
                      <a:pt x="271" y="59"/>
                    </a:lnTo>
                    <a:lnTo>
                      <a:pt x="264" y="107"/>
                    </a:lnTo>
                    <a:lnTo>
                      <a:pt x="264" y="113"/>
                    </a:lnTo>
                    <a:lnTo>
                      <a:pt x="264" y="119"/>
                    </a:lnTo>
                    <a:lnTo>
                      <a:pt x="265" y="124"/>
                    </a:lnTo>
                    <a:lnTo>
                      <a:pt x="231" y="170"/>
                    </a:lnTo>
                    <a:lnTo>
                      <a:pt x="234" y="183"/>
                    </a:lnTo>
                    <a:lnTo>
                      <a:pt x="215" y="195"/>
                    </a:lnTo>
                    <a:lnTo>
                      <a:pt x="180" y="190"/>
                    </a:lnTo>
                    <a:lnTo>
                      <a:pt x="164" y="201"/>
                    </a:lnTo>
                    <a:lnTo>
                      <a:pt x="127" y="193"/>
                    </a:lnTo>
                    <a:lnTo>
                      <a:pt x="94" y="181"/>
                    </a:lnTo>
                    <a:lnTo>
                      <a:pt x="74" y="183"/>
                    </a:lnTo>
                    <a:lnTo>
                      <a:pt x="61" y="205"/>
                    </a:lnTo>
                    <a:lnTo>
                      <a:pt x="60" y="220"/>
                    </a:lnTo>
                    <a:lnTo>
                      <a:pt x="46" y="206"/>
                    </a:lnTo>
                    <a:lnTo>
                      <a:pt x="38" y="217"/>
                    </a:lnTo>
                    <a:lnTo>
                      <a:pt x="33" y="201"/>
                    </a:lnTo>
                    <a:lnTo>
                      <a:pt x="26" y="204"/>
                    </a:lnTo>
                    <a:lnTo>
                      <a:pt x="13" y="196"/>
                    </a:lnTo>
                    <a:lnTo>
                      <a:pt x="8" y="183"/>
                    </a:lnTo>
                    <a:lnTo>
                      <a:pt x="0" y="161"/>
                    </a:lnTo>
                    <a:lnTo>
                      <a:pt x="20" y="153"/>
                    </a:lnTo>
                    <a:lnTo>
                      <a:pt x="67" y="150"/>
                    </a:lnTo>
                    <a:lnTo>
                      <a:pt x="71" y="8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3" name="Freeform 86">
                <a:extLst>
                  <a:ext uri="{FF2B5EF4-FFF2-40B4-BE49-F238E27FC236}">
                    <a16:creationId xmlns:a16="http://schemas.microsoft.com/office/drawing/2014/main" id="{5F6C0500-1E77-4526-BE65-E9D0FAACEC07}"/>
                  </a:ext>
                </a:extLst>
              </p:cNvPr>
              <p:cNvSpPr>
                <a:spLocks/>
              </p:cNvSpPr>
              <p:nvPr/>
            </p:nvSpPr>
            <p:spPr bwMode="auto">
              <a:xfrm>
                <a:off x="3260" y="2364"/>
                <a:ext cx="207" cy="177"/>
              </a:xfrm>
              <a:custGeom>
                <a:avLst/>
                <a:gdLst>
                  <a:gd name="T0" fmla="*/ 0 w 207"/>
                  <a:gd name="T1" fmla="*/ 139 h 177"/>
                  <a:gd name="T2" fmla="*/ 0 w 207"/>
                  <a:gd name="T3" fmla="*/ 88 h 177"/>
                  <a:gd name="T4" fmla="*/ 16 w 207"/>
                  <a:gd name="T5" fmla="*/ 72 h 177"/>
                  <a:gd name="T6" fmla="*/ 15 w 207"/>
                  <a:gd name="T7" fmla="*/ 39 h 177"/>
                  <a:gd name="T8" fmla="*/ 16 w 207"/>
                  <a:gd name="T9" fmla="*/ 24 h 177"/>
                  <a:gd name="T10" fmla="*/ 29 w 207"/>
                  <a:gd name="T11" fmla="*/ 2 h 177"/>
                  <a:gd name="T12" fmla="*/ 49 w 207"/>
                  <a:gd name="T13" fmla="*/ 0 h 177"/>
                  <a:gd name="T14" fmla="*/ 82 w 207"/>
                  <a:gd name="T15" fmla="*/ 12 h 177"/>
                  <a:gd name="T16" fmla="*/ 119 w 207"/>
                  <a:gd name="T17" fmla="*/ 20 h 177"/>
                  <a:gd name="T18" fmla="*/ 135 w 207"/>
                  <a:gd name="T19" fmla="*/ 9 h 177"/>
                  <a:gd name="T20" fmla="*/ 170 w 207"/>
                  <a:gd name="T21" fmla="*/ 14 h 177"/>
                  <a:gd name="T22" fmla="*/ 189 w 207"/>
                  <a:gd name="T23" fmla="*/ 2 h 177"/>
                  <a:gd name="T24" fmla="*/ 197 w 207"/>
                  <a:gd name="T25" fmla="*/ 14 h 177"/>
                  <a:gd name="T26" fmla="*/ 207 w 207"/>
                  <a:gd name="T27" fmla="*/ 36 h 177"/>
                  <a:gd name="T28" fmla="*/ 191 w 207"/>
                  <a:gd name="T29" fmla="*/ 51 h 177"/>
                  <a:gd name="T30" fmla="*/ 178 w 207"/>
                  <a:gd name="T31" fmla="*/ 87 h 177"/>
                  <a:gd name="T32" fmla="*/ 167 w 207"/>
                  <a:gd name="T33" fmla="*/ 100 h 177"/>
                  <a:gd name="T34" fmla="*/ 149 w 207"/>
                  <a:gd name="T35" fmla="*/ 139 h 177"/>
                  <a:gd name="T36" fmla="*/ 127 w 207"/>
                  <a:gd name="T37" fmla="*/ 128 h 177"/>
                  <a:gd name="T38" fmla="*/ 100 w 207"/>
                  <a:gd name="T39" fmla="*/ 172 h 177"/>
                  <a:gd name="T40" fmla="*/ 56 w 207"/>
                  <a:gd name="T41" fmla="*/ 177 h 177"/>
                  <a:gd name="T42" fmla="*/ 27 w 207"/>
                  <a:gd name="T43" fmla="*/ 136 h 177"/>
                  <a:gd name="T44" fmla="*/ 0 w 207"/>
                  <a:gd name="T45" fmla="*/ 139 h 1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7"/>
                  <a:gd name="T70" fmla="*/ 0 h 177"/>
                  <a:gd name="T71" fmla="*/ 207 w 207"/>
                  <a:gd name="T72" fmla="*/ 177 h 1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7" h="177">
                    <a:moveTo>
                      <a:pt x="0" y="139"/>
                    </a:moveTo>
                    <a:lnTo>
                      <a:pt x="0" y="88"/>
                    </a:lnTo>
                    <a:lnTo>
                      <a:pt x="16" y="72"/>
                    </a:lnTo>
                    <a:lnTo>
                      <a:pt x="15" y="39"/>
                    </a:lnTo>
                    <a:lnTo>
                      <a:pt x="16" y="24"/>
                    </a:lnTo>
                    <a:lnTo>
                      <a:pt x="29" y="2"/>
                    </a:lnTo>
                    <a:lnTo>
                      <a:pt x="49" y="0"/>
                    </a:lnTo>
                    <a:lnTo>
                      <a:pt x="82" y="12"/>
                    </a:lnTo>
                    <a:lnTo>
                      <a:pt x="119" y="20"/>
                    </a:lnTo>
                    <a:lnTo>
                      <a:pt x="135" y="9"/>
                    </a:lnTo>
                    <a:lnTo>
                      <a:pt x="170" y="14"/>
                    </a:lnTo>
                    <a:lnTo>
                      <a:pt x="189" y="2"/>
                    </a:lnTo>
                    <a:lnTo>
                      <a:pt x="197" y="14"/>
                    </a:lnTo>
                    <a:lnTo>
                      <a:pt x="207" y="36"/>
                    </a:lnTo>
                    <a:lnTo>
                      <a:pt x="191" y="51"/>
                    </a:lnTo>
                    <a:lnTo>
                      <a:pt x="178" y="87"/>
                    </a:lnTo>
                    <a:lnTo>
                      <a:pt x="167" y="100"/>
                    </a:lnTo>
                    <a:lnTo>
                      <a:pt x="149" y="139"/>
                    </a:lnTo>
                    <a:lnTo>
                      <a:pt x="127" y="128"/>
                    </a:lnTo>
                    <a:lnTo>
                      <a:pt x="100" y="172"/>
                    </a:lnTo>
                    <a:lnTo>
                      <a:pt x="56" y="177"/>
                    </a:lnTo>
                    <a:lnTo>
                      <a:pt x="27" y="136"/>
                    </a:lnTo>
                    <a:lnTo>
                      <a:pt x="0" y="13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4" name="Freeform 87">
                <a:extLst>
                  <a:ext uri="{FF2B5EF4-FFF2-40B4-BE49-F238E27FC236}">
                    <a16:creationId xmlns:a16="http://schemas.microsoft.com/office/drawing/2014/main" id="{3C02FAFD-4EB5-4EE0-BC09-4388E1A1407D}"/>
                  </a:ext>
                </a:extLst>
              </p:cNvPr>
              <p:cNvSpPr>
                <a:spLocks/>
              </p:cNvSpPr>
              <p:nvPr/>
            </p:nvSpPr>
            <p:spPr bwMode="auto">
              <a:xfrm>
                <a:off x="3375" y="2579"/>
                <a:ext cx="35" cy="24"/>
              </a:xfrm>
              <a:custGeom>
                <a:avLst/>
                <a:gdLst>
                  <a:gd name="T0" fmla="*/ 8 w 35"/>
                  <a:gd name="T1" fmla="*/ 0 h 24"/>
                  <a:gd name="T2" fmla="*/ 35 w 35"/>
                  <a:gd name="T3" fmla="*/ 2 h 24"/>
                  <a:gd name="T4" fmla="*/ 35 w 35"/>
                  <a:gd name="T5" fmla="*/ 24 h 24"/>
                  <a:gd name="T6" fmla="*/ 0 w 35"/>
                  <a:gd name="T7" fmla="*/ 24 h 24"/>
                  <a:gd name="T8" fmla="*/ 8 w 35"/>
                  <a:gd name="T9" fmla="*/ 0 h 24"/>
                  <a:gd name="T10" fmla="*/ 0 60000 65536"/>
                  <a:gd name="T11" fmla="*/ 0 60000 65536"/>
                  <a:gd name="T12" fmla="*/ 0 60000 65536"/>
                  <a:gd name="T13" fmla="*/ 0 60000 65536"/>
                  <a:gd name="T14" fmla="*/ 0 60000 65536"/>
                  <a:gd name="T15" fmla="*/ 0 w 35"/>
                  <a:gd name="T16" fmla="*/ 0 h 24"/>
                  <a:gd name="T17" fmla="*/ 35 w 35"/>
                  <a:gd name="T18" fmla="*/ 24 h 24"/>
                </a:gdLst>
                <a:ahLst/>
                <a:cxnLst>
                  <a:cxn ang="T10">
                    <a:pos x="T0" y="T1"/>
                  </a:cxn>
                  <a:cxn ang="T11">
                    <a:pos x="T2" y="T3"/>
                  </a:cxn>
                  <a:cxn ang="T12">
                    <a:pos x="T4" y="T5"/>
                  </a:cxn>
                  <a:cxn ang="T13">
                    <a:pos x="T6" y="T7"/>
                  </a:cxn>
                  <a:cxn ang="T14">
                    <a:pos x="T8" y="T9"/>
                  </a:cxn>
                </a:cxnLst>
                <a:rect l="T15" t="T16" r="T17" b="T18"/>
                <a:pathLst>
                  <a:path w="35" h="24">
                    <a:moveTo>
                      <a:pt x="8" y="0"/>
                    </a:moveTo>
                    <a:lnTo>
                      <a:pt x="35" y="2"/>
                    </a:lnTo>
                    <a:lnTo>
                      <a:pt x="35" y="24"/>
                    </a:lnTo>
                    <a:lnTo>
                      <a:pt x="0" y="24"/>
                    </a:lnTo>
                    <a:lnTo>
                      <a:pt x="8"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5" name="Freeform 88">
                <a:extLst>
                  <a:ext uri="{FF2B5EF4-FFF2-40B4-BE49-F238E27FC236}">
                    <a16:creationId xmlns:a16="http://schemas.microsoft.com/office/drawing/2014/main" id="{98EE7BBC-0114-4085-A94F-3F7C189A8C6C}"/>
                  </a:ext>
                </a:extLst>
              </p:cNvPr>
              <p:cNvSpPr>
                <a:spLocks/>
              </p:cNvSpPr>
              <p:nvPr/>
            </p:nvSpPr>
            <p:spPr bwMode="auto">
              <a:xfrm>
                <a:off x="3364" y="2579"/>
                <a:ext cx="101" cy="116"/>
              </a:xfrm>
              <a:custGeom>
                <a:avLst/>
                <a:gdLst>
                  <a:gd name="T0" fmla="*/ 11 w 101"/>
                  <a:gd name="T1" fmla="*/ 24 h 116"/>
                  <a:gd name="T2" fmla="*/ 46 w 101"/>
                  <a:gd name="T3" fmla="*/ 24 h 116"/>
                  <a:gd name="T4" fmla="*/ 46 w 101"/>
                  <a:gd name="T5" fmla="*/ 0 h 116"/>
                  <a:gd name="T6" fmla="*/ 81 w 101"/>
                  <a:gd name="T7" fmla="*/ 0 h 116"/>
                  <a:gd name="T8" fmla="*/ 81 w 101"/>
                  <a:gd name="T9" fmla="*/ 2 h 116"/>
                  <a:gd name="T10" fmla="*/ 79 w 101"/>
                  <a:gd name="T11" fmla="*/ 20 h 116"/>
                  <a:gd name="T12" fmla="*/ 97 w 101"/>
                  <a:gd name="T13" fmla="*/ 18 h 116"/>
                  <a:gd name="T14" fmla="*/ 101 w 101"/>
                  <a:gd name="T15" fmla="*/ 26 h 116"/>
                  <a:gd name="T16" fmla="*/ 90 w 101"/>
                  <a:gd name="T17" fmla="*/ 46 h 116"/>
                  <a:gd name="T18" fmla="*/ 100 w 101"/>
                  <a:gd name="T19" fmla="*/ 51 h 116"/>
                  <a:gd name="T20" fmla="*/ 101 w 101"/>
                  <a:gd name="T21" fmla="*/ 72 h 116"/>
                  <a:gd name="T22" fmla="*/ 94 w 101"/>
                  <a:gd name="T23" fmla="*/ 90 h 116"/>
                  <a:gd name="T24" fmla="*/ 90 w 101"/>
                  <a:gd name="T25" fmla="*/ 89 h 116"/>
                  <a:gd name="T26" fmla="*/ 89 w 101"/>
                  <a:gd name="T27" fmla="*/ 82 h 116"/>
                  <a:gd name="T28" fmla="*/ 83 w 101"/>
                  <a:gd name="T29" fmla="*/ 88 h 116"/>
                  <a:gd name="T30" fmla="*/ 75 w 101"/>
                  <a:gd name="T31" fmla="*/ 86 h 116"/>
                  <a:gd name="T32" fmla="*/ 68 w 101"/>
                  <a:gd name="T33" fmla="*/ 77 h 116"/>
                  <a:gd name="T34" fmla="*/ 61 w 101"/>
                  <a:gd name="T35" fmla="*/ 88 h 116"/>
                  <a:gd name="T36" fmla="*/ 50 w 101"/>
                  <a:gd name="T37" fmla="*/ 86 h 116"/>
                  <a:gd name="T38" fmla="*/ 56 w 101"/>
                  <a:gd name="T39" fmla="*/ 112 h 116"/>
                  <a:gd name="T40" fmla="*/ 49 w 101"/>
                  <a:gd name="T41" fmla="*/ 108 h 116"/>
                  <a:gd name="T42" fmla="*/ 42 w 101"/>
                  <a:gd name="T43" fmla="*/ 116 h 116"/>
                  <a:gd name="T44" fmla="*/ 0 w 101"/>
                  <a:gd name="T45" fmla="*/ 57 h 116"/>
                  <a:gd name="T46" fmla="*/ 9 w 101"/>
                  <a:gd name="T47" fmla="*/ 53 h 116"/>
                  <a:gd name="T48" fmla="*/ 11 w 101"/>
                  <a:gd name="T49" fmla="*/ 24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6"/>
                  <a:gd name="T77" fmla="*/ 101 w 101"/>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6">
                    <a:moveTo>
                      <a:pt x="11" y="24"/>
                    </a:moveTo>
                    <a:lnTo>
                      <a:pt x="46" y="24"/>
                    </a:lnTo>
                    <a:lnTo>
                      <a:pt x="46" y="0"/>
                    </a:lnTo>
                    <a:lnTo>
                      <a:pt x="81" y="0"/>
                    </a:lnTo>
                    <a:lnTo>
                      <a:pt x="81" y="2"/>
                    </a:lnTo>
                    <a:lnTo>
                      <a:pt x="79" y="20"/>
                    </a:lnTo>
                    <a:lnTo>
                      <a:pt x="97" y="18"/>
                    </a:lnTo>
                    <a:lnTo>
                      <a:pt x="101" y="26"/>
                    </a:lnTo>
                    <a:lnTo>
                      <a:pt x="90" y="46"/>
                    </a:lnTo>
                    <a:lnTo>
                      <a:pt x="100" y="51"/>
                    </a:lnTo>
                    <a:lnTo>
                      <a:pt x="101" y="72"/>
                    </a:lnTo>
                    <a:lnTo>
                      <a:pt x="94" y="90"/>
                    </a:lnTo>
                    <a:lnTo>
                      <a:pt x="90" y="89"/>
                    </a:lnTo>
                    <a:lnTo>
                      <a:pt x="89" y="82"/>
                    </a:lnTo>
                    <a:lnTo>
                      <a:pt x="83" y="88"/>
                    </a:lnTo>
                    <a:lnTo>
                      <a:pt x="75" y="86"/>
                    </a:lnTo>
                    <a:lnTo>
                      <a:pt x="68" y="77"/>
                    </a:lnTo>
                    <a:lnTo>
                      <a:pt x="61" y="88"/>
                    </a:lnTo>
                    <a:lnTo>
                      <a:pt x="50" y="86"/>
                    </a:lnTo>
                    <a:lnTo>
                      <a:pt x="56" y="112"/>
                    </a:lnTo>
                    <a:lnTo>
                      <a:pt x="49" y="108"/>
                    </a:lnTo>
                    <a:lnTo>
                      <a:pt x="42" y="116"/>
                    </a:lnTo>
                    <a:lnTo>
                      <a:pt x="0" y="57"/>
                    </a:lnTo>
                    <a:lnTo>
                      <a:pt x="9" y="53"/>
                    </a:lnTo>
                    <a:lnTo>
                      <a:pt x="11" y="2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6" name="Freeform 89">
                <a:extLst>
                  <a:ext uri="{FF2B5EF4-FFF2-40B4-BE49-F238E27FC236}">
                    <a16:creationId xmlns:a16="http://schemas.microsoft.com/office/drawing/2014/main" id="{954F38B3-654A-49E7-B770-7A4BC7CD8A5E}"/>
                  </a:ext>
                </a:extLst>
              </p:cNvPr>
              <p:cNvSpPr>
                <a:spLocks/>
              </p:cNvSpPr>
              <p:nvPr/>
            </p:nvSpPr>
            <p:spPr bwMode="auto">
              <a:xfrm>
                <a:off x="3446" y="2184"/>
                <a:ext cx="181" cy="297"/>
              </a:xfrm>
              <a:custGeom>
                <a:avLst/>
                <a:gdLst>
                  <a:gd name="T0" fmla="*/ 37 w 181"/>
                  <a:gd name="T1" fmla="*/ 297 h 297"/>
                  <a:gd name="T2" fmla="*/ 30 w 181"/>
                  <a:gd name="T3" fmla="*/ 279 h 297"/>
                  <a:gd name="T4" fmla="*/ 10 w 181"/>
                  <a:gd name="T5" fmla="*/ 257 h 297"/>
                  <a:gd name="T6" fmla="*/ 14 w 181"/>
                  <a:gd name="T7" fmla="*/ 252 h 297"/>
                  <a:gd name="T8" fmla="*/ 34 w 181"/>
                  <a:gd name="T9" fmla="*/ 253 h 297"/>
                  <a:gd name="T10" fmla="*/ 40 w 181"/>
                  <a:gd name="T11" fmla="*/ 252 h 297"/>
                  <a:gd name="T12" fmla="*/ 33 w 181"/>
                  <a:gd name="T13" fmla="*/ 245 h 297"/>
                  <a:gd name="T14" fmla="*/ 27 w 181"/>
                  <a:gd name="T15" fmla="*/ 236 h 297"/>
                  <a:gd name="T16" fmla="*/ 27 w 181"/>
                  <a:gd name="T17" fmla="*/ 213 h 297"/>
                  <a:gd name="T18" fmla="*/ 16 w 181"/>
                  <a:gd name="T19" fmla="*/ 194 h 297"/>
                  <a:gd name="T20" fmla="*/ 11 w 181"/>
                  <a:gd name="T21" fmla="*/ 194 h 297"/>
                  <a:gd name="T22" fmla="*/ 3 w 181"/>
                  <a:gd name="T23" fmla="*/ 182 h 297"/>
                  <a:gd name="T24" fmla="*/ 0 w 181"/>
                  <a:gd name="T25" fmla="*/ 169 h 297"/>
                  <a:gd name="T26" fmla="*/ 34 w 181"/>
                  <a:gd name="T27" fmla="*/ 123 h 297"/>
                  <a:gd name="T28" fmla="*/ 33 w 181"/>
                  <a:gd name="T29" fmla="*/ 118 h 297"/>
                  <a:gd name="T30" fmla="*/ 33 w 181"/>
                  <a:gd name="T31" fmla="*/ 112 h 297"/>
                  <a:gd name="T32" fmla="*/ 33 w 181"/>
                  <a:gd name="T33" fmla="*/ 106 h 297"/>
                  <a:gd name="T34" fmla="*/ 40 w 181"/>
                  <a:gd name="T35" fmla="*/ 58 h 297"/>
                  <a:gd name="T36" fmla="*/ 23 w 181"/>
                  <a:gd name="T37" fmla="*/ 9 h 297"/>
                  <a:gd name="T38" fmla="*/ 40 w 181"/>
                  <a:gd name="T39" fmla="*/ 0 h 297"/>
                  <a:gd name="T40" fmla="*/ 100 w 181"/>
                  <a:gd name="T41" fmla="*/ 31 h 297"/>
                  <a:gd name="T42" fmla="*/ 179 w 181"/>
                  <a:gd name="T43" fmla="*/ 74 h 297"/>
                  <a:gd name="T44" fmla="*/ 181 w 181"/>
                  <a:gd name="T45" fmla="*/ 145 h 297"/>
                  <a:gd name="T46" fmla="*/ 164 w 181"/>
                  <a:gd name="T47" fmla="*/ 145 h 297"/>
                  <a:gd name="T48" fmla="*/ 149 w 181"/>
                  <a:gd name="T49" fmla="*/ 181 h 297"/>
                  <a:gd name="T50" fmla="*/ 151 w 181"/>
                  <a:gd name="T51" fmla="*/ 201 h 297"/>
                  <a:gd name="T52" fmla="*/ 164 w 181"/>
                  <a:gd name="T53" fmla="*/ 234 h 297"/>
                  <a:gd name="T54" fmla="*/ 146 w 181"/>
                  <a:gd name="T55" fmla="*/ 239 h 297"/>
                  <a:gd name="T56" fmla="*/ 123 w 181"/>
                  <a:gd name="T57" fmla="*/ 267 h 297"/>
                  <a:gd name="T58" fmla="*/ 99 w 181"/>
                  <a:gd name="T59" fmla="*/ 270 h 297"/>
                  <a:gd name="T60" fmla="*/ 93 w 181"/>
                  <a:gd name="T61" fmla="*/ 271 h 297"/>
                  <a:gd name="T62" fmla="*/ 99 w 181"/>
                  <a:gd name="T63" fmla="*/ 276 h 297"/>
                  <a:gd name="T64" fmla="*/ 90 w 181"/>
                  <a:gd name="T65" fmla="*/ 288 h 297"/>
                  <a:gd name="T66" fmla="*/ 59 w 181"/>
                  <a:gd name="T67" fmla="*/ 297 h 297"/>
                  <a:gd name="T68" fmla="*/ 53 w 181"/>
                  <a:gd name="T69" fmla="*/ 292 h 297"/>
                  <a:gd name="T70" fmla="*/ 37 w 181"/>
                  <a:gd name="T71" fmla="*/ 297 h 2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297"/>
                  <a:gd name="T110" fmla="*/ 181 w 181"/>
                  <a:gd name="T111" fmla="*/ 297 h 2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297">
                    <a:moveTo>
                      <a:pt x="37" y="297"/>
                    </a:moveTo>
                    <a:lnTo>
                      <a:pt x="30" y="279"/>
                    </a:lnTo>
                    <a:lnTo>
                      <a:pt x="10" y="257"/>
                    </a:lnTo>
                    <a:lnTo>
                      <a:pt x="14" y="252"/>
                    </a:lnTo>
                    <a:lnTo>
                      <a:pt x="34" y="253"/>
                    </a:lnTo>
                    <a:lnTo>
                      <a:pt x="40" y="252"/>
                    </a:lnTo>
                    <a:lnTo>
                      <a:pt x="33" y="245"/>
                    </a:lnTo>
                    <a:lnTo>
                      <a:pt x="27" y="236"/>
                    </a:lnTo>
                    <a:lnTo>
                      <a:pt x="27" y="213"/>
                    </a:lnTo>
                    <a:lnTo>
                      <a:pt x="16" y="194"/>
                    </a:lnTo>
                    <a:lnTo>
                      <a:pt x="11" y="194"/>
                    </a:lnTo>
                    <a:lnTo>
                      <a:pt x="3" y="182"/>
                    </a:lnTo>
                    <a:lnTo>
                      <a:pt x="0" y="169"/>
                    </a:lnTo>
                    <a:lnTo>
                      <a:pt x="34" y="123"/>
                    </a:lnTo>
                    <a:lnTo>
                      <a:pt x="33" y="118"/>
                    </a:lnTo>
                    <a:lnTo>
                      <a:pt x="33" y="112"/>
                    </a:lnTo>
                    <a:lnTo>
                      <a:pt x="33" y="106"/>
                    </a:lnTo>
                    <a:lnTo>
                      <a:pt x="40" y="58"/>
                    </a:lnTo>
                    <a:lnTo>
                      <a:pt x="23" y="9"/>
                    </a:lnTo>
                    <a:lnTo>
                      <a:pt x="40" y="0"/>
                    </a:lnTo>
                    <a:lnTo>
                      <a:pt x="100" y="31"/>
                    </a:lnTo>
                    <a:lnTo>
                      <a:pt x="179" y="74"/>
                    </a:lnTo>
                    <a:lnTo>
                      <a:pt x="181" y="145"/>
                    </a:lnTo>
                    <a:lnTo>
                      <a:pt x="164" y="145"/>
                    </a:lnTo>
                    <a:lnTo>
                      <a:pt x="149" y="181"/>
                    </a:lnTo>
                    <a:lnTo>
                      <a:pt x="151" y="201"/>
                    </a:lnTo>
                    <a:lnTo>
                      <a:pt x="164" y="234"/>
                    </a:lnTo>
                    <a:lnTo>
                      <a:pt x="146" y="239"/>
                    </a:lnTo>
                    <a:lnTo>
                      <a:pt x="123" y="267"/>
                    </a:lnTo>
                    <a:lnTo>
                      <a:pt x="99" y="270"/>
                    </a:lnTo>
                    <a:lnTo>
                      <a:pt x="93" y="271"/>
                    </a:lnTo>
                    <a:lnTo>
                      <a:pt x="99" y="276"/>
                    </a:lnTo>
                    <a:lnTo>
                      <a:pt x="90" y="288"/>
                    </a:lnTo>
                    <a:lnTo>
                      <a:pt x="59" y="297"/>
                    </a:lnTo>
                    <a:lnTo>
                      <a:pt x="53" y="292"/>
                    </a:lnTo>
                    <a:lnTo>
                      <a:pt x="37" y="29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7" name="Freeform 90">
                <a:extLst>
                  <a:ext uri="{FF2B5EF4-FFF2-40B4-BE49-F238E27FC236}">
                    <a16:creationId xmlns:a16="http://schemas.microsoft.com/office/drawing/2014/main" id="{EFA4137E-63E0-4483-ACB4-05C050EE7B3F}"/>
                  </a:ext>
                </a:extLst>
              </p:cNvPr>
              <p:cNvSpPr>
                <a:spLocks/>
              </p:cNvSpPr>
              <p:nvPr/>
            </p:nvSpPr>
            <p:spPr bwMode="auto">
              <a:xfrm>
                <a:off x="3465" y="2418"/>
                <a:ext cx="227" cy="162"/>
              </a:xfrm>
              <a:custGeom>
                <a:avLst/>
                <a:gdLst>
                  <a:gd name="T0" fmla="*/ 30 w 227"/>
                  <a:gd name="T1" fmla="*/ 162 h 162"/>
                  <a:gd name="T2" fmla="*/ 29 w 227"/>
                  <a:gd name="T3" fmla="*/ 149 h 162"/>
                  <a:gd name="T4" fmla="*/ 11 w 227"/>
                  <a:gd name="T5" fmla="*/ 122 h 162"/>
                  <a:gd name="T6" fmla="*/ 0 w 227"/>
                  <a:gd name="T7" fmla="*/ 90 h 162"/>
                  <a:gd name="T8" fmla="*/ 18 w 227"/>
                  <a:gd name="T9" fmla="*/ 63 h 162"/>
                  <a:gd name="T10" fmla="*/ 34 w 227"/>
                  <a:gd name="T11" fmla="*/ 58 h 162"/>
                  <a:gd name="T12" fmla="*/ 40 w 227"/>
                  <a:gd name="T13" fmla="*/ 63 h 162"/>
                  <a:gd name="T14" fmla="*/ 71 w 227"/>
                  <a:gd name="T15" fmla="*/ 54 h 162"/>
                  <a:gd name="T16" fmla="*/ 80 w 227"/>
                  <a:gd name="T17" fmla="*/ 42 h 162"/>
                  <a:gd name="T18" fmla="*/ 74 w 227"/>
                  <a:gd name="T19" fmla="*/ 37 h 162"/>
                  <a:gd name="T20" fmla="*/ 80 w 227"/>
                  <a:gd name="T21" fmla="*/ 36 h 162"/>
                  <a:gd name="T22" fmla="*/ 104 w 227"/>
                  <a:gd name="T23" fmla="*/ 33 h 162"/>
                  <a:gd name="T24" fmla="*/ 127 w 227"/>
                  <a:gd name="T25" fmla="*/ 5 h 162"/>
                  <a:gd name="T26" fmla="*/ 145 w 227"/>
                  <a:gd name="T27" fmla="*/ 0 h 162"/>
                  <a:gd name="T28" fmla="*/ 160 w 227"/>
                  <a:gd name="T29" fmla="*/ 20 h 162"/>
                  <a:gd name="T30" fmla="*/ 158 w 227"/>
                  <a:gd name="T31" fmla="*/ 41 h 162"/>
                  <a:gd name="T32" fmla="*/ 168 w 227"/>
                  <a:gd name="T33" fmla="*/ 45 h 162"/>
                  <a:gd name="T34" fmla="*/ 188 w 227"/>
                  <a:gd name="T35" fmla="*/ 58 h 162"/>
                  <a:gd name="T36" fmla="*/ 186 w 227"/>
                  <a:gd name="T37" fmla="*/ 64 h 162"/>
                  <a:gd name="T38" fmla="*/ 208 w 227"/>
                  <a:gd name="T39" fmla="*/ 80 h 162"/>
                  <a:gd name="T40" fmla="*/ 208 w 227"/>
                  <a:gd name="T41" fmla="*/ 90 h 162"/>
                  <a:gd name="T42" fmla="*/ 223 w 227"/>
                  <a:gd name="T43" fmla="*/ 99 h 162"/>
                  <a:gd name="T44" fmla="*/ 227 w 227"/>
                  <a:gd name="T45" fmla="*/ 111 h 162"/>
                  <a:gd name="T46" fmla="*/ 189 w 227"/>
                  <a:gd name="T47" fmla="*/ 108 h 162"/>
                  <a:gd name="T48" fmla="*/ 162 w 227"/>
                  <a:gd name="T49" fmla="*/ 113 h 162"/>
                  <a:gd name="T50" fmla="*/ 127 w 227"/>
                  <a:gd name="T51" fmla="*/ 123 h 162"/>
                  <a:gd name="T52" fmla="*/ 107 w 227"/>
                  <a:gd name="T53" fmla="*/ 122 h 162"/>
                  <a:gd name="T54" fmla="*/ 88 w 227"/>
                  <a:gd name="T55" fmla="*/ 108 h 162"/>
                  <a:gd name="T56" fmla="*/ 71 w 227"/>
                  <a:gd name="T57" fmla="*/ 122 h 162"/>
                  <a:gd name="T58" fmla="*/ 73 w 227"/>
                  <a:gd name="T59" fmla="*/ 139 h 162"/>
                  <a:gd name="T60" fmla="*/ 52 w 227"/>
                  <a:gd name="T61" fmla="*/ 135 h 162"/>
                  <a:gd name="T62" fmla="*/ 37 w 227"/>
                  <a:gd name="T63" fmla="*/ 138 h 162"/>
                  <a:gd name="T64" fmla="*/ 30 w 227"/>
                  <a:gd name="T65" fmla="*/ 162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162"/>
                  <a:gd name="T101" fmla="*/ 227 w 227"/>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162">
                    <a:moveTo>
                      <a:pt x="30" y="162"/>
                    </a:moveTo>
                    <a:lnTo>
                      <a:pt x="29" y="149"/>
                    </a:lnTo>
                    <a:lnTo>
                      <a:pt x="11" y="122"/>
                    </a:lnTo>
                    <a:lnTo>
                      <a:pt x="0" y="90"/>
                    </a:lnTo>
                    <a:lnTo>
                      <a:pt x="18" y="63"/>
                    </a:lnTo>
                    <a:lnTo>
                      <a:pt x="34" y="58"/>
                    </a:lnTo>
                    <a:lnTo>
                      <a:pt x="40" y="63"/>
                    </a:lnTo>
                    <a:lnTo>
                      <a:pt x="71" y="54"/>
                    </a:lnTo>
                    <a:lnTo>
                      <a:pt x="80" y="42"/>
                    </a:lnTo>
                    <a:lnTo>
                      <a:pt x="74" y="37"/>
                    </a:lnTo>
                    <a:lnTo>
                      <a:pt x="80" y="36"/>
                    </a:lnTo>
                    <a:lnTo>
                      <a:pt x="104" y="33"/>
                    </a:lnTo>
                    <a:lnTo>
                      <a:pt x="127" y="5"/>
                    </a:lnTo>
                    <a:lnTo>
                      <a:pt x="145" y="0"/>
                    </a:lnTo>
                    <a:lnTo>
                      <a:pt x="160" y="20"/>
                    </a:lnTo>
                    <a:lnTo>
                      <a:pt x="158" y="41"/>
                    </a:lnTo>
                    <a:lnTo>
                      <a:pt x="168" y="45"/>
                    </a:lnTo>
                    <a:lnTo>
                      <a:pt x="188" y="58"/>
                    </a:lnTo>
                    <a:lnTo>
                      <a:pt x="186" y="64"/>
                    </a:lnTo>
                    <a:lnTo>
                      <a:pt x="208" y="80"/>
                    </a:lnTo>
                    <a:lnTo>
                      <a:pt x="208" y="90"/>
                    </a:lnTo>
                    <a:lnTo>
                      <a:pt x="223" y="99"/>
                    </a:lnTo>
                    <a:lnTo>
                      <a:pt x="227" y="111"/>
                    </a:lnTo>
                    <a:lnTo>
                      <a:pt x="189" y="108"/>
                    </a:lnTo>
                    <a:lnTo>
                      <a:pt x="162" y="113"/>
                    </a:lnTo>
                    <a:lnTo>
                      <a:pt x="127" y="123"/>
                    </a:lnTo>
                    <a:lnTo>
                      <a:pt x="107" y="122"/>
                    </a:lnTo>
                    <a:lnTo>
                      <a:pt x="88" y="108"/>
                    </a:lnTo>
                    <a:lnTo>
                      <a:pt x="71" y="122"/>
                    </a:lnTo>
                    <a:lnTo>
                      <a:pt x="73" y="139"/>
                    </a:lnTo>
                    <a:lnTo>
                      <a:pt x="52" y="135"/>
                    </a:lnTo>
                    <a:lnTo>
                      <a:pt x="37" y="138"/>
                    </a:lnTo>
                    <a:lnTo>
                      <a:pt x="30" y="16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8" name="Freeform 91">
                <a:extLst>
                  <a:ext uri="{FF2B5EF4-FFF2-40B4-BE49-F238E27FC236}">
                    <a16:creationId xmlns:a16="http://schemas.microsoft.com/office/drawing/2014/main" id="{C318977D-AEC0-4908-B034-F7C631E849E8}"/>
                  </a:ext>
                </a:extLst>
              </p:cNvPr>
              <p:cNvSpPr>
                <a:spLocks/>
              </p:cNvSpPr>
              <p:nvPr/>
            </p:nvSpPr>
            <p:spPr bwMode="auto">
              <a:xfrm>
                <a:off x="3406" y="2553"/>
                <a:ext cx="132" cy="163"/>
              </a:xfrm>
              <a:custGeom>
                <a:avLst/>
                <a:gdLst>
                  <a:gd name="T0" fmla="*/ 0 w 132"/>
                  <a:gd name="T1" fmla="*/ 142 h 163"/>
                  <a:gd name="T2" fmla="*/ 7 w 132"/>
                  <a:gd name="T3" fmla="*/ 134 h 163"/>
                  <a:gd name="T4" fmla="*/ 14 w 132"/>
                  <a:gd name="T5" fmla="*/ 138 h 163"/>
                  <a:gd name="T6" fmla="*/ 8 w 132"/>
                  <a:gd name="T7" fmla="*/ 112 h 163"/>
                  <a:gd name="T8" fmla="*/ 19 w 132"/>
                  <a:gd name="T9" fmla="*/ 114 h 163"/>
                  <a:gd name="T10" fmla="*/ 26 w 132"/>
                  <a:gd name="T11" fmla="*/ 103 h 163"/>
                  <a:gd name="T12" fmla="*/ 33 w 132"/>
                  <a:gd name="T13" fmla="*/ 112 h 163"/>
                  <a:gd name="T14" fmla="*/ 41 w 132"/>
                  <a:gd name="T15" fmla="*/ 114 h 163"/>
                  <a:gd name="T16" fmla="*/ 47 w 132"/>
                  <a:gd name="T17" fmla="*/ 108 h 163"/>
                  <a:gd name="T18" fmla="*/ 48 w 132"/>
                  <a:gd name="T19" fmla="*/ 115 h 163"/>
                  <a:gd name="T20" fmla="*/ 52 w 132"/>
                  <a:gd name="T21" fmla="*/ 116 h 163"/>
                  <a:gd name="T22" fmla="*/ 59 w 132"/>
                  <a:gd name="T23" fmla="*/ 98 h 163"/>
                  <a:gd name="T24" fmla="*/ 58 w 132"/>
                  <a:gd name="T25" fmla="*/ 77 h 163"/>
                  <a:gd name="T26" fmla="*/ 48 w 132"/>
                  <a:gd name="T27" fmla="*/ 72 h 163"/>
                  <a:gd name="T28" fmla="*/ 59 w 132"/>
                  <a:gd name="T29" fmla="*/ 52 h 163"/>
                  <a:gd name="T30" fmla="*/ 55 w 132"/>
                  <a:gd name="T31" fmla="*/ 44 h 163"/>
                  <a:gd name="T32" fmla="*/ 37 w 132"/>
                  <a:gd name="T33" fmla="*/ 46 h 163"/>
                  <a:gd name="T34" fmla="*/ 39 w 132"/>
                  <a:gd name="T35" fmla="*/ 28 h 163"/>
                  <a:gd name="T36" fmla="*/ 63 w 132"/>
                  <a:gd name="T37" fmla="*/ 28 h 163"/>
                  <a:gd name="T38" fmla="*/ 88 w 132"/>
                  <a:gd name="T39" fmla="*/ 37 h 163"/>
                  <a:gd name="T40" fmla="*/ 89 w 132"/>
                  <a:gd name="T41" fmla="*/ 27 h 163"/>
                  <a:gd name="T42" fmla="*/ 96 w 132"/>
                  <a:gd name="T43" fmla="*/ 3 h 163"/>
                  <a:gd name="T44" fmla="*/ 111 w 132"/>
                  <a:gd name="T45" fmla="*/ 0 h 163"/>
                  <a:gd name="T46" fmla="*/ 132 w 132"/>
                  <a:gd name="T47" fmla="*/ 4 h 163"/>
                  <a:gd name="T48" fmla="*/ 119 w 132"/>
                  <a:gd name="T49" fmla="*/ 50 h 163"/>
                  <a:gd name="T50" fmla="*/ 121 w 132"/>
                  <a:gd name="T51" fmla="*/ 61 h 163"/>
                  <a:gd name="T52" fmla="*/ 115 w 132"/>
                  <a:gd name="T53" fmla="*/ 77 h 163"/>
                  <a:gd name="T54" fmla="*/ 89 w 132"/>
                  <a:gd name="T55" fmla="*/ 110 h 163"/>
                  <a:gd name="T56" fmla="*/ 89 w 132"/>
                  <a:gd name="T57" fmla="*/ 132 h 163"/>
                  <a:gd name="T58" fmla="*/ 89 w 132"/>
                  <a:gd name="T59" fmla="*/ 134 h 163"/>
                  <a:gd name="T60" fmla="*/ 62 w 132"/>
                  <a:gd name="T61" fmla="*/ 161 h 163"/>
                  <a:gd name="T62" fmla="*/ 58 w 132"/>
                  <a:gd name="T63" fmla="*/ 148 h 163"/>
                  <a:gd name="T64" fmla="*/ 34 w 132"/>
                  <a:gd name="T65" fmla="*/ 155 h 163"/>
                  <a:gd name="T66" fmla="*/ 30 w 132"/>
                  <a:gd name="T67" fmla="*/ 150 h 163"/>
                  <a:gd name="T68" fmla="*/ 15 w 132"/>
                  <a:gd name="T69" fmla="*/ 163 h 163"/>
                  <a:gd name="T70" fmla="*/ 0 w 132"/>
                  <a:gd name="T71" fmla="*/ 142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163"/>
                  <a:gd name="T110" fmla="*/ 132 w 132"/>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163">
                    <a:moveTo>
                      <a:pt x="0" y="142"/>
                    </a:moveTo>
                    <a:lnTo>
                      <a:pt x="7" y="134"/>
                    </a:lnTo>
                    <a:lnTo>
                      <a:pt x="14" y="138"/>
                    </a:lnTo>
                    <a:lnTo>
                      <a:pt x="8" y="112"/>
                    </a:lnTo>
                    <a:lnTo>
                      <a:pt x="19" y="114"/>
                    </a:lnTo>
                    <a:lnTo>
                      <a:pt x="26" y="103"/>
                    </a:lnTo>
                    <a:lnTo>
                      <a:pt x="33" y="112"/>
                    </a:lnTo>
                    <a:lnTo>
                      <a:pt x="41" y="114"/>
                    </a:lnTo>
                    <a:lnTo>
                      <a:pt x="47" y="108"/>
                    </a:lnTo>
                    <a:lnTo>
                      <a:pt x="48" y="115"/>
                    </a:lnTo>
                    <a:lnTo>
                      <a:pt x="52" y="116"/>
                    </a:lnTo>
                    <a:lnTo>
                      <a:pt x="59" y="98"/>
                    </a:lnTo>
                    <a:lnTo>
                      <a:pt x="58" y="77"/>
                    </a:lnTo>
                    <a:lnTo>
                      <a:pt x="48" y="72"/>
                    </a:lnTo>
                    <a:lnTo>
                      <a:pt x="59" y="52"/>
                    </a:lnTo>
                    <a:lnTo>
                      <a:pt x="55" y="44"/>
                    </a:lnTo>
                    <a:lnTo>
                      <a:pt x="37" y="46"/>
                    </a:lnTo>
                    <a:lnTo>
                      <a:pt x="39" y="28"/>
                    </a:lnTo>
                    <a:lnTo>
                      <a:pt x="63" y="28"/>
                    </a:lnTo>
                    <a:lnTo>
                      <a:pt x="88" y="37"/>
                    </a:lnTo>
                    <a:lnTo>
                      <a:pt x="89" y="27"/>
                    </a:lnTo>
                    <a:lnTo>
                      <a:pt x="96" y="3"/>
                    </a:lnTo>
                    <a:lnTo>
                      <a:pt x="111" y="0"/>
                    </a:lnTo>
                    <a:lnTo>
                      <a:pt x="132" y="4"/>
                    </a:lnTo>
                    <a:lnTo>
                      <a:pt x="119" y="50"/>
                    </a:lnTo>
                    <a:lnTo>
                      <a:pt x="121" y="61"/>
                    </a:lnTo>
                    <a:lnTo>
                      <a:pt x="115" y="77"/>
                    </a:lnTo>
                    <a:lnTo>
                      <a:pt x="89" y="110"/>
                    </a:lnTo>
                    <a:lnTo>
                      <a:pt x="89" y="132"/>
                    </a:lnTo>
                    <a:lnTo>
                      <a:pt x="89" y="134"/>
                    </a:lnTo>
                    <a:lnTo>
                      <a:pt x="62" y="161"/>
                    </a:lnTo>
                    <a:lnTo>
                      <a:pt x="58" y="148"/>
                    </a:lnTo>
                    <a:lnTo>
                      <a:pt x="34" y="155"/>
                    </a:lnTo>
                    <a:lnTo>
                      <a:pt x="30" y="150"/>
                    </a:lnTo>
                    <a:lnTo>
                      <a:pt x="15" y="163"/>
                    </a:lnTo>
                    <a:lnTo>
                      <a:pt x="0" y="14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9" name="Freeform 92">
                <a:extLst>
                  <a:ext uri="{FF2B5EF4-FFF2-40B4-BE49-F238E27FC236}">
                    <a16:creationId xmlns:a16="http://schemas.microsoft.com/office/drawing/2014/main" id="{B04334C9-5C36-438E-8C89-79E8A5ABB4D8}"/>
                  </a:ext>
                </a:extLst>
              </p:cNvPr>
              <p:cNvSpPr>
                <a:spLocks/>
              </p:cNvSpPr>
              <p:nvPr/>
            </p:nvSpPr>
            <p:spPr bwMode="auto">
              <a:xfrm>
                <a:off x="3425" y="2526"/>
                <a:ext cx="334" cy="347"/>
              </a:xfrm>
              <a:custGeom>
                <a:avLst/>
                <a:gdLst>
                  <a:gd name="T0" fmla="*/ 0 w 334"/>
                  <a:gd name="T1" fmla="*/ 204 h 347"/>
                  <a:gd name="T2" fmla="*/ 6 w 334"/>
                  <a:gd name="T3" fmla="*/ 202 h 347"/>
                  <a:gd name="T4" fmla="*/ 6 w 334"/>
                  <a:gd name="T5" fmla="*/ 188 h 347"/>
                  <a:gd name="T6" fmla="*/ 15 w 334"/>
                  <a:gd name="T7" fmla="*/ 182 h 347"/>
                  <a:gd name="T8" fmla="*/ 39 w 334"/>
                  <a:gd name="T9" fmla="*/ 175 h 347"/>
                  <a:gd name="T10" fmla="*/ 43 w 334"/>
                  <a:gd name="T11" fmla="*/ 188 h 347"/>
                  <a:gd name="T12" fmla="*/ 70 w 334"/>
                  <a:gd name="T13" fmla="*/ 161 h 347"/>
                  <a:gd name="T14" fmla="*/ 70 w 334"/>
                  <a:gd name="T15" fmla="*/ 159 h 347"/>
                  <a:gd name="T16" fmla="*/ 70 w 334"/>
                  <a:gd name="T17" fmla="*/ 137 h 347"/>
                  <a:gd name="T18" fmla="*/ 96 w 334"/>
                  <a:gd name="T19" fmla="*/ 104 h 347"/>
                  <a:gd name="T20" fmla="*/ 102 w 334"/>
                  <a:gd name="T21" fmla="*/ 88 h 347"/>
                  <a:gd name="T22" fmla="*/ 100 w 334"/>
                  <a:gd name="T23" fmla="*/ 77 h 347"/>
                  <a:gd name="T24" fmla="*/ 113 w 334"/>
                  <a:gd name="T25" fmla="*/ 31 h 347"/>
                  <a:gd name="T26" fmla="*/ 111 w 334"/>
                  <a:gd name="T27" fmla="*/ 14 h 347"/>
                  <a:gd name="T28" fmla="*/ 128 w 334"/>
                  <a:gd name="T29" fmla="*/ 0 h 347"/>
                  <a:gd name="T30" fmla="*/ 147 w 334"/>
                  <a:gd name="T31" fmla="*/ 14 h 347"/>
                  <a:gd name="T32" fmla="*/ 167 w 334"/>
                  <a:gd name="T33" fmla="*/ 15 h 347"/>
                  <a:gd name="T34" fmla="*/ 202 w 334"/>
                  <a:gd name="T35" fmla="*/ 5 h 347"/>
                  <a:gd name="T36" fmla="*/ 229 w 334"/>
                  <a:gd name="T37" fmla="*/ 0 h 347"/>
                  <a:gd name="T38" fmla="*/ 267 w 334"/>
                  <a:gd name="T39" fmla="*/ 3 h 347"/>
                  <a:gd name="T40" fmla="*/ 278 w 334"/>
                  <a:gd name="T41" fmla="*/ 14 h 347"/>
                  <a:gd name="T42" fmla="*/ 303 w 334"/>
                  <a:gd name="T43" fmla="*/ 9 h 347"/>
                  <a:gd name="T44" fmla="*/ 325 w 334"/>
                  <a:gd name="T45" fmla="*/ 27 h 347"/>
                  <a:gd name="T46" fmla="*/ 334 w 334"/>
                  <a:gd name="T47" fmla="*/ 55 h 347"/>
                  <a:gd name="T48" fmla="*/ 311 w 334"/>
                  <a:gd name="T49" fmla="*/ 82 h 347"/>
                  <a:gd name="T50" fmla="*/ 306 w 334"/>
                  <a:gd name="T51" fmla="*/ 99 h 347"/>
                  <a:gd name="T52" fmla="*/ 304 w 334"/>
                  <a:gd name="T53" fmla="*/ 121 h 347"/>
                  <a:gd name="T54" fmla="*/ 300 w 334"/>
                  <a:gd name="T55" fmla="*/ 124 h 347"/>
                  <a:gd name="T56" fmla="*/ 292 w 334"/>
                  <a:gd name="T57" fmla="*/ 141 h 347"/>
                  <a:gd name="T58" fmla="*/ 295 w 334"/>
                  <a:gd name="T59" fmla="*/ 147 h 347"/>
                  <a:gd name="T60" fmla="*/ 299 w 334"/>
                  <a:gd name="T61" fmla="*/ 169 h 347"/>
                  <a:gd name="T62" fmla="*/ 302 w 334"/>
                  <a:gd name="T63" fmla="*/ 179 h 347"/>
                  <a:gd name="T64" fmla="*/ 300 w 334"/>
                  <a:gd name="T65" fmla="*/ 206 h 347"/>
                  <a:gd name="T66" fmla="*/ 312 w 334"/>
                  <a:gd name="T67" fmla="*/ 226 h 347"/>
                  <a:gd name="T68" fmla="*/ 323 w 334"/>
                  <a:gd name="T69" fmla="*/ 249 h 347"/>
                  <a:gd name="T70" fmla="*/ 291 w 334"/>
                  <a:gd name="T71" fmla="*/ 254 h 347"/>
                  <a:gd name="T72" fmla="*/ 282 w 334"/>
                  <a:gd name="T73" fmla="*/ 268 h 347"/>
                  <a:gd name="T74" fmla="*/ 280 w 334"/>
                  <a:gd name="T75" fmla="*/ 311 h 347"/>
                  <a:gd name="T76" fmla="*/ 291 w 334"/>
                  <a:gd name="T77" fmla="*/ 327 h 347"/>
                  <a:gd name="T78" fmla="*/ 304 w 334"/>
                  <a:gd name="T79" fmla="*/ 324 h 347"/>
                  <a:gd name="T80" fmla="*/ 304 w 334"/>
                  <a:gd name="T81" fmla="*/ 347 h 347"/>
                  <a:gd name="T82" fmla="*/ 281 w 334"/>
                  <a:gd name="T83" fmla="*/ 329 h 347"/>
                  <a:gd name="T84" fmla="*/ 256 w 334"/>
                  <a:gd name="T85" fmla="*/ 317 h 347"/>
                  <a:gd name="T86" fmla="*/ 219 w 334"/>
                  <a:gd name="T87" fmla="*/ 308 h 347"/>
                  <a:gd name="T88" fmla="*/ 204 w 334"/>
                  <a:gd name="T89" fmla="*/ 299 h 347"/>
                  <a:gd name="T90" fmla="*/ 173 w 334"/>
                  <a:gd name="T91" fmla="*/ 304 h 347"/>
                  <a:gd name="T92" fmla="*/ 176 w 334"/>
                  <a:gd name="T93" fmla="*/ 290 h 347"/>
                  <a:gd name="T94" fmla="*/ 167 w 334"/>
                  <a:gd name="T95" fmla="*/ 273 h 347"/>
                  <a:gd name="T96" fmla="*/ 167 w 334"/>
                  <a:gd name="T97" fmla="*/ 232 h 347"/>
                  <a:gd name="T98" fmla="*/ 146 w 334"/>
                  <a:gd name="T99" fmla="*/ 232 h 347"/>
                  <a:gd name="T100" fmla="*/ 146 w 334"/>
                  <a:gd name="T101" fmla="*/ 224 h 347"/>
                  <a:gd name="T102" fmla="*/ 128 w 334"/>
                  <a:gd name="T103" fmla="*/ 226 h 347"/>
                  <a:gd name="T104" fmla="*/ 128 w 334"/>
                  <a:gd name="T105" fmla="*/ 235 h 347"/>
                  <a:gd name="T106" fmla="*/ 125 w 334"/>
                  <a:gd name="T107" fmla="*/ 236 h 347"/>
                  <a:gd name="T108" fmla="*/ 124 w 334"/>
                  <a:gd name="T109" fmla="*/ 245 h 347"/>
                  <a:gd name="T110" fmla="*/ 92 w 334"/>
                  <a:gd name="T111" fmla="*/ 246 h 347"/>
                  <a:gd name="T112" fmla="*/ 76 w 334"/>
                  <a:gd name="T113" fmla="*/ 205 h 347"/>
                  <a:gd name="T114" fmla="*/ 15 w 334"/>
                  <a:gd name="T115" fmla="*/ 206 h 347"/>
                  <a:gd name="T116" fmla="*/ 0 w 334"/>
                  <a:gd name="T117" fmla="*/ 210 h 347"/>
                  <a:gd name="T118" fmla="*/ 0 w 334"/>
                  <a:gd name="T119" fmla="*/ 204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347"/>
                  <a:gd name="T182" fmla="*/ 334 w 334"/>
                  <a:gd name="T183" fmla="*/ 347 h 3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347">
                    <a:moveTo>
                      <a:pt x="0" y="204"/>
                    </a:moveTo>
                    <a:lnTo>
                      <a:pt x="6" y="202"/>
                    </a:lnTo>
                    <a:lnTo>
                      <a:pt x="6" y="188"/>
                    </a:lnTo>
                    <a:lnTo>
                      <a:pt x="15" y="182"/>
                    </a:lnTo>
                    <a:lnTo>
                      <a:pt x="39" y="175"/>
                    </a:lnTo>
                    <a:lnTo>
                      <a:pt x="43" y="188"/>
                    </a:lnTo>
                    <a:lnTo>
                      <a:pt x="70" y="161"/>
                    </a:lnTo>
                    <a:lnTo>
                      <a:pt x="70" y="159"/>
                    </a:lnTo>
                    <a:lnTo>
                      <a:pt x="70" y="137"/>
                    </a:lnTo>
                    <a:lnTo>
                      <a:pt x="96" y="104"/>
                    </a:lnTo>
                    <a:lnTo>
                      <a:pt x="102" y="88"/>
                    </a:lnTo>
                    <a:lnTo>
                      <a:pt x="100" y="77"/>
                    </a:lnTo>
                    <a:lnTo>
                      <a:pt x="113" y="31"/>
                    </a:lnTo>
                    <a:lnTo>
                      <a:pt x="111" y="14"/>
                    </a:lnTo>
                    <a:lnTo>
                      <a:pt x="128" y="0"/>
                    </a:lnTo>
                    <a:lnTo>
                      <a:pt x="147" y="14"/>
                    </a:lnTo>
                    <a:lnTo>
                      <a:pt x="167" y="15"/>
                    </a:lnTo>
                    <a:lnTo>
                      <a:pt x="202" y="5"/>
                    </a:lnTo>
                    <a:lnTo>
                      <a:pt x="229" y="0"/>
                    </a:lnTo>
                    <a:lnTo>
                      <a:pt x="267" y="3"/>
                    </a:lnTo>
                    <a:lnTo>
                      <a:pt x="278" y="14"/>
                    </a:lnTo>
                    <a:lnTo>
                      <a:pt x="303" y="9"/>
                    </a:lnTo>
                    <a:lnTo>
                      <a:pt x="325" y="27"/>
                    </a:lnTo>
                    <a:lnTo>
                      <a:pt x="334" y="55"/>
                    </a:lnTo>
                    <a:lnTo>
                      <a:pt x="311" y="82"/>
                    </a:lnTo>
                    <a:lnTo>
                      <a:pt x="306" y="99"/>
                    </a:lnTo>
                    <a:lnTo>
                      <a:pt x="304" y="121"/>
                    </a:lnTo>
                    <a:lnTo>
                      <a:pt x="300" y="124"/>
                    </a:lnTo>
                    <a:lnTo>
                      <a:pt x="292" y="141"/>
                    </a:lnTo>
                    <a:lnTo>
                      <a:pt x="295" y="147"/>
                    </a:lnTo>
                    <a:lnTo>
                      <a:pt x="299" y="169"/>
                    </a:lnTo>
                    <a:lnTo>
                      <a:pt x="302" y="179"/>
                    </a:lnTo>
                    <a:lnTo>
                      <a:pt x="300" y="206"/>
                    </a:lnTo>
                    <a:lnTo>
                      <a:pt x="312" y="226"/>
                    </a:lnTo>
                    <a:lnTo>
                      <a:pt x="323" y="249"/>
                    </a:lnTo>
                    <a:lnTo>
                      <a:pt x="291" y="254"/>
                    </a:lnTo>
                    <a:lnTo>
                      <a:pt x="282" y="268"/>
                    </a:lnTo>
                    <a:lnTo>
                      <a:pt x="280" y="311"/>
                    </a:lnTo>
                    <a:lnTo>
                      <a:pt x="291" y="327"/>
                    </a:lnTo>
                    <a:lnTo>
                      <a:pt x="304" y="324"/>
                    </a:lnTo>
                    <a:lnTo>
                      <a:pt x="304" y="347"/>
                    </a:lnTo>
                    <a:lnTo>
                      <a:pt x="281" y="329"/>
                    </a:lnTo>
                    <a:lnTo>
                      <a:pt x="256" y="317"/>
                    </a:lnTo>
                    <a:lnTo>
                      <a:pt x="219" y="308"/>
                    </a:lnTo>
                    <a:lnTo>
                      <a:pt x="204" y="299"/>
                    </a:lnTo>
                    <a:lnTo>
                      <a:pt x="173" y="304"/>
                    </a:lnTo>
                    <a:lnTo>
                      <a:pt x="176" y="290"/>
                    </a:lnTo>
                    <a:lnTo>
                      <a:pt x="167" y="273"/>
                    </a:lnTo>
                    <a:lnTo>
                      <a:pt x="167" y="232"/>
                    </a:lnTo>
                    <a:lnTo>
                      <a:pt x="146" y="232"/>
                    </a:lnTo>
                    <a:lnTo>
                      <a:pt x="146" y="224"/>
                    </a:lnTo>
                    <a:lnTo>
                      <a:pt x="128" y="226"/>
                    </a:lnTo>
                    <a:lnTo>
                      <a:pt x="128" y="235"/>
                    </a:lnTo>
                    <a:lnTo>
                      <a:pt x="125" y="236"/>
                    </a:lnTo>
                    <a:lnTo>
                      <a:pt x="124" y="245"/>
                    </a:lnTo>
                    <a:lnTo>
                      <a:pt x="92" y="246"/>
                    </a:lnTo>
                    <a:lnTo>
                      <a:pt x="76" y="205"/>
                    </a:lnTo>
                    <a:lnTo>
                      <a:pt x="15" y="206"/>
                    </a:lnTo>
                    <a:lnTo>
                      <a:pt x="0" y="210"/>
                    </a:lnTo>
                    <a:lnTo>
                      <a:pt x="0" y="20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0" name="Freeform 93">
                <a:extLst>
                  <a:ext uri="{FF2B5EF4-FFF2-40B4-BE49-F238E27FC236}">
                    <a16:creationId xmlns:a16="http://schemas.microsoft.com/office/drawing/2014/main" id="{BBE39692-2B3C-467B-A57A-8561AFDBD554}"/>
                  </a:ext>
                </a:extLst>
              </p:cNvPr>
              <p:cNvSpPr>
                <a:spLocks/>
              </p:cNvSpPr>
              <p:nvPr/>
            </p:nvSpPr>
            <p:spPr bwMode="auto">
              <a:xfrm>
                <a:off x="3729" y="2543"/>
                <a:ext cx="96" cy="105"/>
              </a:xfrm>
              <a:custGeom>
                <a:avLst/>
                <a:gdLst>
                  <a:gd name="T0" fmla="*/ 21 w 96"/>
                  <a:gd name="T1" fmla="*/ 10 h 105"/>
                  <a:gd name="T2" fmla="*/ 44 w 96"/>
                  <a:gd name="T3" fmla="*/ 13 h 105"/>
                  <a:gd name="T4" fmla="*/ 70 w 96"/>
                  <a:gd name="T5" fmla="*/ 9 h 105"/>
                  <a:gd name="T6" fmla="*/ 78 w 96"/>
                  <a:gd name="T7" fmla="*/ 0 h 105"/>
                  <a:gd name="T8" fmla="*/ 85 w 96"/>
                  <a:gd name="T9" fmla="*/ 14 h 105"/>
                  <a:gd name="T10" fmla="*/ 93 w 96"/>
                  <a:gd name="T11" fmla="*/ 32 h 105"/>
                  <a:gd name="T12" fmla="*/ 96 w 96"/>
                  <a:gd name="T13" fmla="*/ 47 h 105"/>
                  <a:gd name="T14" fmla="*/ 89 w 96"/>
                  <a:gd name="T15" fmla="*/ 58 h 105"/>
                  <a:gd name="T16" fmla="*/ 78 w 96"/>
                  <a:gd name="T17" fmla="*/ 72 h 105"/>
                  <a:gd name="T18" fmla="*/ 77 w 96"/>
                  <a:gd name="T19" fmla="*/ 77 h 105"/>
                  <a:gd name="T20" fmla="*/ 77 w 96"/>
                  <a:gd name="T21" fmla="*/ 96 h 105"/>
                  <a:gd name="T22" fmla="*/ 22 w 96"/>
                  <a:gd name="T23" fmla="*/ 98 h 105"/>
                  <a:gd name="T24" fmla="*/ 15 w 96"/>
                  <a:gd name="T25" fmla="*/ 99 h 105"/>
                  <a:gd name="T26" fmla="*/ 7 w 96"/>
                  <a:gd name="T27" fmla="*/ 105 h 105"/>
                  <a:gd name="T28" fmla="*/ 0 w 96"/>
                  <a:gd name="T29" fmla="*/ 104 h 105"/>
                  <a:gd name="T30" fmla="*/ 2 w 96"/>
                  <a:gd name="T31" fmla="*/ 82 h 105"/>
                  <a:gd name="T32" fmla="*/ 7 w 96"/>
                  <a:gd name="T33" fmla="*/ 65 h 105"/>
                  <a:gd name="T34" fmla="*/ 30 w 96"/>
                  <a:gd name="T35" fmla="*/ 38 h 105"/>
                  <a:gd name="T36" fmla="*/ 21 w 96"/>
                  <a:gd name="T37" fmla="*/ 10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5"/>
                  <a:gd name="T59" fmla="*/ 96 w 96"/>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5">
                    <a:moveTo>
                      <a:pt x="21" y="10"/>
                    </a:moveTo>
                    <a:lnTo>
                      <a:pt x="44" y="13"/>
                    </a:lnTo>
                    <a:lnTo>
                      <a:pt x="70" y="9"/>
                    </a:lnTo>
                    <a:lnTo>
                      <a:pt x="78" y="0"/>
                    </a:lnTo>
                    <a:lnTo>
                      <a:pt x="85" y="14"/>
                    </a:lnTo>
                    <a:lnTo>
                      <a:pt x="93" y="32"/>
                    </a:lnTo>
                    <a:lnTo>
                      <a:pt x="96" y="47"/>
                    </a:lnTo>
                    <a:lnTo>
                      <a:pt x="89" y="58"/>
                    </a:lnTo>
                    <a:lnTo>
                      <a:pt x="78" y="72"/>
                    </a:lnTo>
                    <a:lnTo>
                      <a:pt x="77" y="77"/>
                    </a:lnTo>
                    <a:lnTo>
                      <a:pt x="77" y="96"/>
                    </a:lnTo>
                    <a:lnTo>
                      <a:pt x="22" y="98"/>
                    </a:lnTo>
                    <a:lnTo>
                      <a:pt x="15" y="99"/>
                    </a:lnTo>
                    <a:lnTo>
                      <a:pt x="7" y="105"/>
                    </a:lnTo>
                    <a:lnTo>
                      <a:pt x="0" y="104"/>
                    </a:lnTo>
                    <a:lnTo>
                      <a:pt x="2" y="82"/>
                    </a:lnTo>
                    <a:lnTo>
                      <a:pt x="7" y="65"/>
                    </a:lnTo>
                    <a:lnTo>
                      <a:pt x="30" y="38"/>
                    </a:lnTo>
                    <a:lnTo>
                      <a:pt x="21" y="1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1" name="Freeform 94">
                <a:extLst>
                  <a:ext uri="{FF2B5EF4-FFF2-40B4-BE49-F238E27FC236}">
                    <a16:creationId xmlns:a16="http://schemas.microsoft.com/office/drawing/2014/main" id="{FD58D0D9-0F87-40A2-92CB-97422945F528}"/>
                  </a:ext>
                </a:extLst>
              </p:cNvPr>
              <p:cNvSpPr>
                <a:spLocks/>
              </p:cNvSpPr>
              <p:nvPr/>
            </p:nvSpPr>
            <p:spPr bwMode="auto">
              <a:xfrm>
                <a:off x="3717" y="2642"/>
                <a:ext cx="34" cy="32"/>
              </a:xfrm>
              <a:custGeom>
                <a:avLst/>
                <a:gdLst>
                  <a:gd name="T0" fmla="*/ 19 w 34"/>
                  <a:gd name="T1" fmla="*/ 6 h 32"/>
                  <a:gd name="T2" fmla="*/ 27 w 34"/>
                  <a:gd name="T3" fmla="*/ 0 h 32"/>
                  <a:gd name="T4" fmla="*/ 34 w 34"/>
                  <a:gd name="T5" fmla="*/ 10 h 32"/>
                  <a:gd name="T6" fmla="*/ 34 w 34"/>
                  <a:gd name="T7" fmla="*/ 23 h 32"/>
                  <a:gd name="T8" fmla="*/ 30 w 34"/>
                  <a:gd name="T9" fmla="*/ 25 h 32"/>
                  <a:gd name="T10" fmla="*/ 19 w 34"/>
                  <a:gd name="T11" fmla="*/ 23 h 32"/>
                  <a:gd name="T12" fmla="*/ 14 w 34"/>
                  <a:gd name="T13" fmla="*/ 32 h 32"/>
                  <a:gd name="T14" fmla="*/ 3 w 34"/>
                  <a:gd name="T15" fmla="*/ 31 h 32"/>
                  <a:gd name="T16" fmla="*/ 0 w 34"/>
                  <a:gd name="T17" fmla="*/ 25 h 32"/>
                  <a:gd name="T18" fmla="*/ 8 w 34"/>
                  <a:gd name="T19" fmla="*/ 8 h 32"/>
                  <a:gd name="T20" fmla="*/ 12 w 34"/>
                  <a:gd name="T21" fmla="*/ 5 h 32"/>
                  <a:gd name="T22" fmla="*/ 19 w 34"/>
                  <a:gd name="T23" fmla="*/ 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2"/>
                  <a:gd name="T38" fmla="*/ 34 w 3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2">
                    <a:moveTo>
                      <a:pt x="19" y="6"/>
                    </a:moveTo>
                    <a:lnTo>
                      <a:pt x="27" y="0"/>
                    </a:lnTo>
                    <a:lnTo>
                      <a:pt x="34" y="10"/>
                    </a:lnTo>
                    <a:lnTo>
                      <a:pt x="34" y="23"/>
                    </a:lnTo>
                    <a:lnTo>
                      <a:pt x="30" y="25"/>
                    </a:lnTo>
                    <a:lnTo>
                      <a:pt x="19" y="23"/>
                    </a:lnTo>
                    <a:lnTo>
                      <a:pt x="14" y="32"/>
                    </a:lnTo>
                    <a:lnTo>
                      <a:pt x="3" y="31"/>
                    </a:lnTo>
                    <a:lnTo>
                      <a:pt x="0" y="25"/>
                    </a:lnTo>
                    <a:lnTo>
                      <a:pt x="8" y="8"/>
                    </a:lnTo>
                    <a:lnTo>
                      <a:pt x="12" y="5"/>
                    </a:lnTo>
                    <a:lnTo>
                      <a:pt x="19" y="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2" name="Freeform 95">
                <a:extLst>
                  <a:ext uri="{FF2B5EF4-FFF2-40B4-BE49-F238E27FC236}">
                    <a16:creationId xmlns:a16="http://schemas.microsoft.com/office/drawing/2014/main" id="{3A61ABD3-E741-4EDB-9C07-947F8997C862}"/>
                  </a:ext>
                </a:extLst>
              </p:cNvPr>
              <p:cNvSpPr>
                <a:spLocks/>
              </p:cNvSpPr>
              <p:nvPr/>
            </p:nvSpPr>
            <p:spPr bwMode="auto">
              <a:xfrm>
                <a:off x="3937" y="2385"/>
                <a:ext cx="29" cy="33"/>
              </a:xfrm>
              <a:custGeom>
                <a:avLst/>
                <a:gdLst>
                  <a:gd name="T0" fmla="*/ 24 w 29"/>
                  <a:gd name="T1" fmla="*/ 0 h 33"/>
                  <a:gd name="T2" fmla="*/ 29 w 29"/>
                  <a:gd name="T3" fmla="*/ 11 h 33"/>
                  <a:gd name="T4" fmla="*/ 17 w 29"/>
                  <a:gd name="T5" fmla="*/ 20 h 33"/>
                  <a:gd name="T6" fmla="*/ 28 w 29"/>
                  <a:gd name="T7" fmla="*/ 22 h 33"/>
                  <a:gd name="T8" fmla="*/ 22 w 29"/>
                  <a:gd name="T9" fmla="*/ 31 h 33"/>
                  <a:gd name="T10" fmla="*/ 18 w 29"/>
                  <a:gd name="T11" fmla="*/ 30 h 33"/>
                  <a:gd name="T12" fmla="*/ 2 w 29"/>
                  <a:gd name="T13" fmla="*/ 33 h 33"/>
                  <a:gd name="T14" fmla="*/ 0 w 29"/>
                  <a:gd name="T15" fmla="*/ 21 h 33"/>
                  <a:gd name="T16" fmla="*/ 11 w 29"/>
                  <a:gd name="T17" fmla="*/ 4 h 33"/>
                  <a:gd name="T18" fmla="*/ 19 w 29"/>
                  <a:gd name="T19" fmla="*/ 6 h 33"/>
                  <a:gd name="T20" fmla="*/ 24 w 29"/>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3"/>
                  <a:gd name="T35" fmla="*/ 29 w 29"/>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3">
                    <a:moveTo>
                      <a:pt x="24" y="0"/>
                    </a:moveTo>
                    <a:lnTo>
                      <a:pt x="29" y="11"/>
                    </a:lnTo>
                    <a:lnTo>
                      <a:pt x="17" y="20"/>
                    </a:lnTo>
                    <a:lnTo>
                      <a:pt x="28" y="22"/>
                    </a:lnTo>
                    <a:lnTo>
                      <a:pt x="22" y="31"/>
                    </a:lnTo>
                    <a:lnTo>
                      <a:pt x="18" y="30"/>
                    </a:lnTo>
                    <a:lnTo>
                      <a:pt x="2" y="33"/>
                    </a:lnTo>
                    <a:lnTo>
                      <a:pt x="0" y="21"/>
                    </a:lnTo>
                    <a:lnTo>
                      <a:pt x="11" y="4"/>
                    </a:lnTo>
                    <a:lnTo>
                      <a:pt x="19" y="6"/>
                    </a:lnTo>
                    <a:lnTo>
                      <a:pt x="24"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3" name="Freeform 96">
                <a:extLst>
                  <a:ext uri="{FF2B5EF4-FFF2-40B4-BE49-F238E27FC236}">
                    <a16:creationId xmlns:a16="http://schemas.microsoft.com/office/drawing/2014/main" id="{3C293E40-AB97-4670-B64F-D3CD05198368}"/>
                  </a:ext>
                </a:extLst>
              </p:cNvPr>
              <p:cNvSpPr>
                <a:spLocks/>
              </p:cNvSpPr>
              <p:nvPr/>
            </p:nvSpPr>
            <p:spPr bwMode="auto">
              <a:xfrm>
                <a:off x="3929" y="2398"/>
                <a:ext cx="179" cy="254"/>
              </a:xfrm>
              <a:custGeom>
                <a:avLst/>
                <a:gdLst>
                  <a:gd name="T0" fmla="*/ 55 w 179"/>
                  <a:gd name="T1" fmla="*/ 30 h 254"/>
                  <a:gd name="T2" fmla="*/ 174 w 179"/>
                  <a:gd name="T3" fmla="*/ 0 h 254"/>
                  <a:gd name="T4" fmla="*/ 179 w 179"/>
                  <a:gd name="T5" fmla="*/ 5 h 254"/>
                  <a:gd name="T6" fmla="*/ 156 w 179"/>
                  <a:gd name="T7" fmla="*/ 88 h 254"/>
                  <a:gd name="T8" fmla="*/ 122 w 179"/>
                  <a:gd name="T9" fmla="*/ 137 h 254"/>
                  <a:gd name="T10" fmla="*/ 93 w 179"/>
                  <a:gd name="T11" fmla="*/ 181 h 254"/>
                  <a:gd name="T12" fmla="*/ 67 w 179"/>
                  <a:gd name="T13" fmla="*/ 186 h 254"/>
                  <a:gd name="T14" fmla="*/ 19 w 179"/>
                  <a:gd name="T15" fmla="*/ 240 h 254"/>
                  <a:gd name="T16" fmla="*/ 11 w 179"/>
                  <a:gd name="T17" fmla="*/ 254 h 254"/>
                  <a:gd name="T18" fmla="*/ 0 w 179"/>
                  <a:gd name="T19" fmla="*/ 240 h 254"/>
                  <a:gd name="T20" fmla="*/ 0 w 179"/>
                  <a:gd name="T21" fmla="*/ 235 h 254"/>
                  <a:gd name="T22" fmla="*/ 0 w 179"/>
                  <a:gd name="T23" fmla="*/ 172 h 254"/>
                  <a:gd name="T24" fmla="*/ 15 w 179"/>
                  <a:gd name="T25" fmla="*/ 150 h 254"/>
                  <a:gd name="T26" fmla="*/ 41 w 179"/>
                  <a:gd name="T27" fmla="*/ 133 h 254"/>
                  <a:gd name="T28" fmla="*/ 69 w 179"/>
                  <a:gd name="T29" fmla="*/ 132 h 254"/>
                  <a:gd name="T30" fmla="*/ 121 w 179"/>
                  <a:gd name="T31" fmla="*/ 75 h 254"/>
                  <a:gd name="T32" fmla="*/ 103 w 179"/>
                  <a:gd name="T33" fmla="*/ 74 h 254"/>
                  <a:gd name="T34" fmla="*/ 49 w 179"/>
                  <a:gd name="T35" fmla="*/ 56 h 254"/>
                  <a:gd name="T36" fmla="*/ 25 w 179"/>
                  <a:gd name="T37" fmla="*/ 26 h 254"/>
                  <a:gd name="T38" fmla="*/ 30 w 179"/>
                  <a:gd name="T39" fmla="*/ 18 h 254"/>
                  <a:gd name="T40" fmla="*/ 36 w 179"/>
                  <a:gd name="T41" fmla="*/ 9 h 254"/>
                  <a:gd name="T42" fmla="*/ 55 w 179"/>
                  <a:gd name="T43" fmla="*/ 30 h 2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9"/>
                  <a:gd name="T67" fmla="*/ 0 h 254"/>
                  <a:gd name="T68" fmla="*/ 179 w 179"/>
                  <a:gd name="T69" fmla="*/ 254 h 2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9" h="254">
                    <a:moveTo>
                      <a:pt x="55" y="30"/>
                    </a:moveTo>
                    <a:lnTo>
                      <a:pt x="174" y="0"/>
                    </a:lnTo>
                    <a:lnTo>
                      <a:pt x="179" y="5"/>
                    </a:lnTo>
                    <a:lnTo>
                      <a:pt x="156" y="88"/>
                    </a:lnTo>
                    <a:lnTo>
                      <a:pt x="122" y="137"/>
                    </a:lnTo>
                    <a:lnTo>
                      <a:pt x="93" y="181"/>
                    </a:lnTo>
                    <a:lnTo>
                      <a:pt x="67" y="186"/>
                    </a:lnTo>
                    <a:lnTo>
                      <a:pt x="19" y="240"/>
                    </a:lnTo>
                    <a:lnTo>
                      <a:pt x="11" y="254"/>
                    </a:lnTo>
                    <a:lnTo>
                      <a:pt x="0" y="240"/>
                    </a:lnTo>
                    <a:lnTo>
                      <a:pt x="0" y="235"/>
                    </a:lnTo>
                    <a:lnTo>
                      <a:pt x="0" y="172"/>
                    </a:lnTo>
                    <a:lnTo>
                      <a:pt x="15" y="150"/>
                    </a:lnTo>
                    <a:lnTo>
                      <a:pt x="41" y="133"/>
                    </a:lnTo>
                    <a:lnTo>
                      <a:pt x="69" y="132"/>
                    </a:lnTo>
                    <a:lnTo>
                      <a:pt x="121" y="75"/>
                    </a:lnTo>
                    <a:lnTo>
                      <a:pt x="103" y="74"/>
                    </a:lnTo>
                    <a:lnTo>
                      <a:pt x="49" y="56"/>
                    </a:lnTo>
                    <a:lnTo>
                      <a:pt x="25" y="26"/>
                    </a:lnTo>
                    <a:lnTo>
                      <a:pt x="30" y="18"/>
                    </a:lnTo>
                    <a:lnTo>
                      <a:pt x="36" y="9"/>
                    </a:lnTo>
                    <a:lnTo>
                      <a:pt x="55" y="3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4" name="Freeform 97">
                <a:extLst>
                  <a:ext uri="{FF2B5EF4-FFF2-40B4-BE49-F238E27FC236}">
                    <a16:creationId xmlns:a16="http://schemas.microsoft.com/office/drawing/2014/main" id="{AF430828-B84B-4821-BD32-CE64F2A4CADC}"/>
                  </a:ext>
                </a:extLst>
              </p:cNvPr>
              <p:cNvSpPr>
                <a:spLocks/>
              </p:cNvSpPr>
              <p:nvPr/>
            </p:nvSpPr>
            <p:spPr bwMode="auto">
              <a:xfrm>
                <a:off x="3647" y="2913"/>
                <a:ext cx="134" cy="126"/>
              </a:xfrm>
              <a:custGeom>
                <a:avLst/>
                <a:gdLst>
                  <a:gd name="T0" fmla="*/ 30 w 134"/>
                  <a:gd name="T1" fmla="*/ 46 h 126"/>
                  <a:gd name="T2" fmla="*/ 37 w 134"/>
                  <a:gd name="T3" fmla="*/ 36 h 126"/>
                  <a:gd name="T4" fmla="*/ 66 w 134"/>
                  <a:gd name="T5" fmla="*/ 6 h 126"/>
                  <a:gd name="T6" fmla="*/ 92 w 134"/>
                  <a:gd name="T7" fmla="*/ 0 h 126"/>
                  <a:gd name="T8" fmla="*/ 92 w 134"/>
                  <a:gd name="T9" fmla="*/ 8 h 126"/>
                  <a:gd name="T10" fmla="*/ 107 w 134"/>
                  <a:gd name="T11" fmla="*/ 8 h 126"/>
                  <a:gd name="T12" fmla="*/ 119 w 134"/>
                  <a:gd name="T13" fmla="*/ 15 h 126"/>
                  <a:gd name="T14" fmla="*/ 134 w 134"/>
                  <a:gd name="T15" fmla="*/ 20 h 126"/>
                  <a:gd name="T16" fmla="*/ 133 w 134"/>
                  <a:gd name="T17" fmla="*/ 53 h 126"/>
                  <a:gd name="T18" fmla="*/ 121 w 134"/>
                  <a:gd name="T19" fmla="*/ 107 h 126"/>
                  <a:gd name="T20" fmla="*/ 101 w 134"/>
                  <a:gd name="T21" fmla="*/ 126 h 126"/>
                  <a:gd name="T22" fmla="*/ 84 w 134"/>
                  <a:gd name="T23" fmla="*/ 125 h 126"/>
                  <a:gd name="T24" fmla="*/ 67 w 134"/>
                  <a:gd name="T25" fmla="*/ 122 h 126"/>
                  <a:gd name="T26" fmla="*/ 18 w 134"/>
                  <a:gd name="T27" fmla="*/ 75 h 126"/>
                  <a:gd name="T28" fmla="*/ 0 w 134"/>
                  <a:gd name="T29" fmla="*/ 41 h 126"/>
                  <a:gd name="T30" fmla="*/ 30 w 134"/>
                  <a:gd name="T31" fmla="*/ 46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126"/>
                  <a:gd name="T50" fmla="*/ 134 w 134"/>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126">
                    <a:moveTo>
                      <a:pt x="30" y="46"/>
                    </a:moveTo>
                    <a:lnTo>
                      <a:pt x="37" y="36"/>
                    </a:lnTo>
                    <a:lnTo>
                      <a:pt x="66" y="6"/>
                    </a:lnTo>
                    <a:lnTo>
                      <a:pt x="92" y="0"/>
                    </a:lnTo>
                    <a:lnTo>
                      <a:pt x="92" y="8"/>
                    </a:lnTo>
                    <a:lnTo>
                      <a:pt x="107" y="8"/>
                    </a:lnTo>
                    <a:lnTo>
                      <a:pt x="119" y="15"/>
                    </a:lnTo>
                    <a:lnTo>
                      <a:pt x="134" y="20"/>
                    </a:lnTo>
                    <a:lnTo>
                      <a:pt x="133" y="53"/>
                    </a:lnTo>
                    <a:lnTo>
                      <a:pt x="121" y="107"/>
                    </a:lnTo>
                    <a:lnTo>
                      <a:pt x="101" y="126"/>
                    </a:lnTo>
                    <a:lnTo>
                      <a:pt x="84" y="125"/>
                    </a:lnTo>
                    <a:lnTo>
                      <a:pt x="67" y="122"/>
                    </a:lnTo>
                    <a:lnTo>
                      <a:pt x="18" y="75"/>
                    </a:lnTo>
                    <a:lnTo>
                      <a:pt x="0" y="41"/>
                    </a:lnTo>
                    <a:lnTo>
                      <a:pt x="30" y="4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5" name="Freeform 98">
                <a:extLst>
                  <a:ext uri="{FF2B5EF4-FFF2-40B4-BE49-F238E27FC236}">
                    <a16:creationId xmlns:a16="http://schemas.microsoft.com/office/drawing/2014/main" id="{1B8C54E7-0533-426F-AB07-DA38657C7270}"/>
                  </a:ext>
                </a:extLst>
              </p:cNvPr>
              <p:cNvSpPr>
                <a:spLocks/>
              </p:cNvSpPr>
              <p:nvPr/>
            </p:nvSpPr>
            <p:spPr bwMode="auto">
              <a:xfrm>
                <a:off x="3414" y="2944"/>
                <a:ext cx="230" cy="216"/>
              </a:xfrm>
              <a:custGeom>
                <a:avLst/>
                <a:gdLst>
                  <a:gd name="T0" fmla="*/ 0 w 230"/>
                  <a:gd name="T1" fmla="*/ 0 h 216"/>
                  <a:gd name="T2" fmla="*/ 117 w 230"/>
                  <a:gd name="T3" fmla="*/ 2 h 216"/>
                  <a:gd name="T4" fmla="*/ 163 w 230"/>
                  <a:gd name="T5" fmla="*/ 13 h 216"/>
                  <a:gd name="T6" fmla="*/ 209 w 230"/>
                  <a:gd name="T7" fmla="*/ 5 h 216"/>
                  <a:gd name="T8" fmla="*/ 219 w 230"/>
                  <a:gd name="T9" fmla="*/ 4 h 216"/>
                  <a:gd name="T10" fmla="*/ 230 w 230"/>
                  <a:gd name="T11" fmla="*/ 5 h 216"/>
                  <a:gd name="T12" fmla="*/ 230 w 230"/>
                  <a:gd name="T13" fmla="*/ 10 h 216"/>
                  <a:gd name="T14" fmla="*/ 215 w 230"/>
                  <a:gd name="T15" fmla="*/ 15 h 216"/>
                  <a:gd name="T16" fmla="*/ 159 w 230"/>
                  <a:gd name="T17" fmla="*/ 20 h 216"/>
                  <a:gd name="T18" fmla="*/ 157 w 230"/>
                  <a:gd name="T19" fmla="*/ 89 h 216"/>
                  <a:gd name="T20" fmla="*/ 140 w 230"/>
                  <a:gd name="T21" fmla="*/ 89 h 216"/>
                  <a:gd name="T22" fmla="*/ 139 w 230"/>
                  <a:gd name="T23" fmla="*/ 140 h 216"/>
                  <a:gd name="T24" fmla="*/ 136 w 230"/>
                  <a:gd name="T25" fmla="*/ 209 h 216"/>
                  <a:gd name="T26" fmla="*/ 114 w 230"/>
                  <a:gd name="T27" fmla="*/ 216 h 216"/>
                  <a:gd name="T28" fmla="*/ 94 w 230"/>
                  <a:gd name="T29" fmla="*/ 214 h 216"/>
                  <a:gd name="T30" fmla="*/ 85 w 230"/>
                  <a:gd name="T31" fmla="*/ 202 h 216"/>
                  <a:gd name="T32" fmla="*/ 76 w 230"/>
                  <a:gd name="T33" fmla="*/ 211 h 216"/>
                  <a:gd name="T34" fmla="*/ 70 w 230"/>
                  <a:gd name="T35" fmla="*/ 209 h 216"/>
                  <a:gd name="T36" fmla="*/ 55 w 230"/>
                  <a:gd name="T37" fmla="*/ 182 h 216"/>
                  <a:gd name="T38" fmla="*/ 44 w 230"/>
                  <a:gd name="T39" fmla="*/ 107 h 216"/>
                  <a:gd name="T40" fmla="*/ 2 w 230"/>
                  <a:gd name="T41" fmla="*/ 15 h 216"/>
                  <a:gd name="T42" fmla="*/ 0 w 230"/>
                  <a:gd name="T43" fmla="*/ 0 h 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216"/>
                  <a:gd name="T68" fmla="*/ 230 w 230"/>
                  <a:gd name="T69" fmla="*/ 216 h 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216">
                    <a:moveTo>
                      <a:pt x="0" y="0"/>
                    </a:moveTo>
                    <a:lnTo>
                      <a:pt x="117" y="2"/>
                    </a:lnTo>
                    <a:lnTo>
                      <a:pt x="163" y="13"/>
                    </a:lnTo>
                    <a:lnTo>
                      <a:pt x="209" y="5"/>
                    </a:lnTo>
                    <a:lnTo>
                      <a:pt x="219" y="4"/>
                    </a:lnTo>
                    <a:lnTo>
                      <a:pt x="230" y="5"/>
                    </a:lnTo>
                    <a:lnTo>
                      <a:pt x="230" y="10"/>
                    </a:lnTo>
                    <a:lnTo>
                      <a:pt x="215" y="15"/>
                    </a:lnTo>
                    <a:lnTo>
                      <a:pt x="159" y="20"/>
                    </a:lnTo>
                    <a:lnTo>
                      <a:pt x="157" y="89"/>
                    </a:lnTo>
                    <a:lnTo>
                      <a:pt x="140" y="89"/>
                    </a:lnTo>
                    <a:lnTo>
                      <a:pt x="139" y="140"/>
                    </a:lnTo>
                    <a:lnTo>
                      <a:pt x="136" y="209"/>
                    </a:lnTo>
                    <a:lnTo>
                      <a:pt x="114" y="216"/>
                    </a:lnTo>
                    <a:lnTo>
                      <a:pt x="94" y="214"/>
                    </a:lnTo>
                    <a:lnTo>
                      <a:pt x="85" y="202"/>
                    </a:lnTo>
                    <a:lnTo>
                      <a:pt x="76" y="211"/>
                    </a:lnTo>
                    <a:lnTo>
                      <a:pt x="70" y="209"/>
                    </a:lnTo>
                    <a:lnTo>
                      <a:pt x="55" y="182"/>
                    </a:lnTo>
                    <a:lnTo>
                      <a:pt x="44" y="107"/>
                    </a:lnTo>
                    <a:lnTo>
                      <a:pt x="2" y="15"/>
                    </a:lnTo>
                    <a:lnTo>
                      <a:pt x="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6" name="Freeform 99">
                <a:extLst>
                  <a:ext uri="{FF2B5EF4-FFF2-40B4-BE49-F238E27FC236}">
                    <a16:creationId xmlns:a16="http://schemas.microsoft.com/office/drawing/2014/main" id="{0CB0B318-624A-457C-B18C-3DD871845CBC}"/>
                  </a:ext>
                </a:extLst>
              </p:cNvPr>
              <p:cNvSpPr>
                <a:spLocks/>
              </p:cNvSpPr>
              <p:nvPr/>
            </p:nvSpPr>
            <p:spPr bwMode="auto">
              <a:xfrm>
                <a:off x="3736" y="3104"/>
                <a:ext cx="19" cy="23"/>
              </a:xfrm>
              <a:custGeom>
                <a:avLst/>
                <a:gdLst>
                  <a:gd name="T0" fmla="*/ 4 w 19"/>
                  <a:gd name="T1" fmla="*/ 1 h 23"/>
                  <a:gd name="T2" fmla="*/ 14 w 19"/>
                  <a:gd name="T3" fmla="*/ 0 h 23"/>
                  <a:gd name="T4" fmla="*/ 19 w 19"/>
                  <a:gd name="T5" fmla="*/ 14 h 23"/>
                  <a:gd name="T6" fmla="*/ 11 w 19"/>
                  <a:gd name="T7" fmla="*/ 23 h 23"/>
                  <a:gd name="T8" fmla="*/ 0 w 19"/>
                  <a:gd name="T9" fmla="*/ 18 h 23"/>
                  <a:gd name="T10" fmla="*/ 4 w 19"/>
                  <a:gd name="T11" fmla="*/ 1 h 23"/>
                  <a:gd name="T12" fmla="*/ 0 60000 65536"/>
                  <a:gd name="T13" fmla="*/ 0 60000 65536"/>
                  <a:gd name="T14" fmla="*/ 0 60000 65536"/>
                  <a:gd name="T15" fmla="*/ 0 60000 65536"/>
                  <a:gd name="T16" fmla="*/ 0 60000 65536"/>
                  <a:gd name="T17" fmla="*/ 0 60000 65536"/>
                  <a:gd name="T18" fmla="*/ 0 w 19"/>
                  <a:gd name="T19" fmla="*/ 0 h 23"/>
                  <a:gd name="T20" fmla="*/ 19 w 1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9" h="23">
                    <a:moveTo>
                      <a:pt x="4" y="1"/>
                    </a:moveTo>
                    <a:lnTo>
                      <a:pt x="14" y="0"/>
                    </a:lnTo>
                    <a:lnTo>
                      <a:pt x="19" y="14"/>
                    </a:lnTo>
                    <a:lnTo>
                      <a:pt x="11" y="23"/>
                    </a:lnTo>
                    <a:lnTo>
                      <a:pt x="0" y="18"/>
                    </a:lnTo>
                    <a:lnTo>
                      <a:pt x="4" y="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7" name="Freeform 100">
                <a:extLst>
                  <a:ext uri="{FF2B5EF4-FFF2-40B4-BE49-F238E27FC236}">
                    <a16:creationId xmlns:a16="http://schemas.microsoft.com/office/drawing/2014/main" id="{F6208E69-B435-4C21-851C-ACF30AC15605}"/>
                  </a:ext>
                </a:extLst>
              </p:cNvPr>
              <p:cNvSpPr>
                <a:spLocks/>
              </p:cNvSpPr>
              <p:nvPr/>
            </p:nvSpPr>
            <p:spPr bwMode="auto">
              <a:xfrm>
                <a:off x="3672" y="3162"/>
                <a:ext cx="29" cy="27"/>
              </a:xfrm>
              <a:custGeom>
                <a:avLst/>
                <a:gdLst>
                  <a:gd name="T0" fmla="*/ 8 w 29"/>
                  <a:gd name="T1" fmla="*/ 0 h 27"/>
                  <a:gd name="T2" fmla="*/ 29 w 29"/>
                  <a:gd name="T3" fmla="*/ 0 h 27"/>
                  <a:gd name="T4" fmla="*/ 29 w 29"/>
                  <a:gd name="T5" fmla="*/ 10 h 27"/>
                  <a:gd name="T6" fmla="*/ 13 w 29"/>
                  <a:gd name="T7" fmla="*/ 27 h 27"/>
                  <a:gd name="T8" fmla="*/ 0 w 29"/>
                  <a:gd name="T9" fmla="*/ 16 h 27"/>
                  <a:gd name="T10" fmla="*/ 8 w 29"/>
                  <a:gd name="T11" fmla="*/ 0 h 27"/>
                  <a:gd name="T12" fmla="*/ 0 60000 65536"/>
                  <a:gd name="T13" fmla="*/ 0 60000 65536"/>
                  <a:gd name="T14" fmla="*/ 0 60000 65536"/>
                  <a:gd name="T15" fmla="*/ 0 60000 65536"/>
                  <a:gd name="T16" fmla="*/ 0 60000 65536"/>
                  <a:gd name="T17" fmla="*/ 0 60000 65536"/>
                  <a:gd name="T18" fmla="*/ 0 w 29"/>
                  <a:gd name="T19" fmla="*/ 0 h 27"/>
                  <a:gd name="T20" fmla="*/ 29 w 2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9" h="27">
                    <a:moveTo>
                      <a:pt x="8" y="0"/>
                    </a:moveTo>
                    <a:lnTo>
                      <a:pt x="29" y="0"/>
                    </a:lnTo>
                    <a:lnTo>
                      <a:pt x="29" y="10"/>
                    </a:lnTo>
                    <a:lnTo>
                      <a:pt x="13" y="27"/>
                    </a:lnTo>
                    <a:lnTo>
                      <a:pt x="0" y="16"/>
                    </a:lnTo>
                    <a:lnTo>
                      <a:pt x="8"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8" name="Freeform 101">
                <a:extLst>
                  <a:ext uri="{FF2B5EF4-FFF2-40B4-BE49-F238E27FC236}">
                    <a16:creationId xmlns:a16="http://schemas.microsoft.com/office/drawing/2014/main" id="{EE448589-C280-4FFF-9ECC-15C6E3AB4CE0}"/>
                  </a:ext>
                </a:extLst>
              </p:cNvPr>
              <p:cNvSpPr>
                <a:spLocks/>
              </p:cNvSpPr>
              <p:nvPr/>
            </p:nvSpPr>
            <p:spPr bwMode="auto">
              <a:xfrm>
                <a:off x="3951" y="2846"/>
                <a:ext cx="135" cy="254"/>
              </a:xfrm>
              <a:custGeom>
                <a:avLst/>
                <a:gdLst>
                  <a:gd name="T0" fmla="*/ 119 w 135"/>
                  <a:gd name="T1" fmla="*/ 0 h 254"/>
                  <a:gd name="T2" fmla="*/ 135 w 135"/>
                  <a:gd name="T3" fmla="*/ 60 h 254"/>
                  <a:gd name="T4" fmla="*/ 131 w 135"/>
                  <a:gd name="T5" fmla="*/ 73 h 254"/>
                  <a:gd name="T6" fmla="*/ 122 w 135"/>
                  <a:gd name="T7" fmla="*/ 65 h 254"/>
                  <a:gd name="T8" fmla="*/ 119 w 135"/>
                  <a:gd name="T9" fmla="*/ 93 h 254"/>
                  <a:gd name="T10" fmla="*/ 64 w 135"/>
                  <a:gd name="T11" fmla="*/ 241 h 254"/>
                  <a:gd name="T12" fmla="*/ 33 w 135"/>
                  <a:gd name="T13" fmla="*/ 254 h 254"/>
                  <a:gd name="T14" fmla="*/ 10 w 135"/>
                  <a:gd name="T15" fmla="*/ 242 h 254"/>
                  <a:gd name="T16" fmla="*/ 8 w 135"/>
                  <a:gd name="T17" fmla="*/ 215 h 254"/>
                  <a:gd name="T18" fmla="*/ 0 w 135"/>
                  <a:gd name="T19" fmla="*/ 189 h 254"/>
                  <a:gd name="T20" fmla="*/ 25 w 135"/>
                  <a:gd name="T21" fmla="*/ 149 h 254"/>
                  <a:gd name="T22" fmla="*/ 25 w 135"/>
                  <a:gd name="T23" fmla="*/ 139 h 254"/>
                  <a:gd name="T24" fmla="*/ 19 w 135"/>
                  <a:gd name="T25" fmla="*/ 103 h 254"/>
                  <a:gd name="T26" fmla="*/ 30 w 135"/>
                  <a:gd name="T27" fmla="*/ 78 h 254"/>
                  <a:gd name="T28" fmla="*/ 73 w 135"/>
                  <a:gd name="T29" fmla="*/ 63 h 254"/>
                  <a:gd name="T30" fmla="*/ 79 w 135"/>
                  <a:gd name="T31" fmla="*/ 58 h 254"/>
                  <a:gd name="T32" fmla="*/ 111 w 135"/>
                  <a:gd name="T33" fmla="*/ 4 h 254"/>
                  <a:gd name="T34" fmla="*/ 119 w 135"/>
                  <a:gd name="T35" fmla="*/ 0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254"/>
                  <a:gd name="T56" fmla="*/ 135 w 135"/>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254">
                    <a:moveTo>
                      <a:pt x="119" y="0"/>
                    </a:moveTo>
                    <a:lnTo>
                      <a:pt x="135" y="60"/>
                    </a:lnTo>
                    <a:lnTo>
                      <a:pt x="131" y="73"/>
                    </a:lnTo>
                    <a:lnTo>
                      <a:pt x="122" y="65"/>
                    </a:lnTo>
                    <a:lnTo>
                      <a:pt x="119" y="93"/>
                    </a:lnTo>
                    <a:lnTo>
                      <a:pt x="64" y="241"/>
                    </a:lnTo>
                    <a:lnTo>
                      <a:pt x="33" y="254"/>
                    </a:lnTo>
                    <a:lnTo>
                      <a:pt x="10" y="242"/>
                    </a:lnTo>
                    <a:lnTo>
                      <a:pt x="8" y="215"/>
                    </a:lnTo>
                    <a:lnTo>
                      <a:pt x="0" y="189"/>
                    </a:lnTo>
                    <a:lnTo>
                      <a:pt x="25" y="149"/>
                    </a:lnTo>
                    <a:lnTo>
                      <a:pt x="25" y="139"/>
                    </a:lnTo>
                    <a:lnTo>
                      <a:pt x="19" y="103"/>
                    </a:lnTo>
                    <a:lnTo>
                      <a:pt x="30" y="78"/>
                    </a:lnTo>
                    <a:lnTo>
                      <a:pt x="73" y="63"/>
                    </a:lnTo>
                    <a:lnTo>
                      <a:pt x="79" y="58"/>
                    </a:lnTo>
                    <a:lnTo>
                      <a:pt x="111" y="4"/>
                    </a:lnTo>
                    <a:lnTo>
                      <a:pt x="119"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9" name="Freeform 102">
                <a:extLst>
                  <a:ext uri="{FF2B5EF4-FFF2-40B4-BE49-F238E27FC236}">
                    <a16:creationId xmlns:a16="http://schemas.microsoft.com/office/drawing/2014/main" id="{C15949A4-7817-43C1-88A1-E09DB20256C0}"/>
                  </a:ext>
                </a:extLst>
              </p:cNvPr>
              <p:cNvSpPr>
                <a:spLocks/>
              </p:cNvSpPr>
              <p:nvPr/>
            </p:nvSpPr>
            <p:spPr bwMode="auto">
              <a:xfrm>
                <a:off x="3855" y="1924"/>
                <a:ext cx="170" cy="156"/>
              </a:xfrm>
              <a:custGeom>
                <a:avLst/>
                <a:gdLst>
                  <a:gd name="T0" fmla="*/ 104 w 170"/>
                  <a:gd name="T1" fmla="*/ 26 h 156"/>
                  <a:gd name="T2" fmla="*/ 119 w 170"/>
                  <a:gd name="T3" fmla="*/ 31 h 156"/>
                  <a:gd name="T4" fmla="*/ 118 w 170"/>
                  <a:gd name="T5" fmla="*/ 44 h 156"/>
                  <a:gd name="T6" fmla="*/ 108 w 170"/>
                  <a:gd name="T7" fmla="*/ 64 h 156"/>
                  <a:gd name="T8" fmla="*/ 145 w 170"/>
                  <a:gd name="T9" fmla="*/ 91 h 156"/>
                  <a:gd name="T10" fmla="*/ 156 w 170"/>
                  <a:gd name="T11" fmla="*/ 106 h 156"/>
                  <a:gd name="T12" fmla="*/ 156 w 170"/>
                  <a:gd name="T13" fmla="*/ 118 h 156"/>
                  <a:gd name="T14" fmla="*/ 170 w 170"/>
                  <a:gd name="T15" fmla="*/ 142 h 156"/>
                  <a:gd name="T16" fmla="*/ 153 w 170"/>
                  <a:gd name="T17" fmla="*/ 135 h 156"/>
                  <a:gd name="T18" fmla="*/ 147 w 170"/>
                  <a:gd name="T19" fmla="*/ 144 h 156"/>
                  <a:gd name="T20" fmla="*/ 141 w 170"/>
                  <a:gd name="T21" fmla="*/ 156 h 156"/>
                  <a:gd name="T22" fmla="*/ 110 w 170"/>
                  <a:gd name="T23" fmla="*/ 152 h 156"/>
                  <a:gd name="T24" fmla="*/ 32 w 170"/>
                  <a:gd name="T25" fmla="*/ 100 h 156"/>
                  <a:gd name="T26" fmla="*/ 11 w 170"/>
                  <a:gd name="T27" fmla="*/ 99 h 156"/>
                  <a:gd name="T28" fmla="*/ 0 w 170"/>
                  <a:gd name="T29" fmla="*/ 75 h 156"/>
                  <a:gd name="T30" fmla="*/ 13 w 170"/>
                  <a:gd name="T31" fmla="*/ 69 h 156"/>
                  <a:gd name="T32" fmla="*/ 37 w 170"/>
                  <a:gd name="T33" fmla="*/ 51 h 156"/>
                  <a:gd name="T34" fmla="*/ 34 w 170"/>
                  <a:gd name="T35" fmla="*/ 15 h 156"/>
                  <a:gd name="T36" fmla="*/ 43 w 170"/>
                  <a:gd name="T37" fmla="*/ 14 h 156"/>
                  <a:gd name="T38" fmla="*/ 48 w 170"/>
                  <a:gd name="T39" fmla="*/ 5 h 156"/>
                  <a:gd name="T40" fmla="*/ 56 w 170"/>
                  <a:gd name="T41" fmla="*/ 0 h 156"/>
                  <a:gd name="T42" fmla="*/ 75 w 170"/>
                  <a:gd name="T43" fmla="*/ 5 h 156"/>
                  <a:gd name="T44" fmla="*/ 81 w 170"/>
                  <a:gd name="T45" fmla="*/ 5 h 156"/>
                  <a:gd name="T46" fmla="*/ 91 w 170"/>
                  <a:gd name="T47" fmla="*/ 5 h 156"/>
                  <a:gd name="T48" fmla="*/ 104 w 170"/>
                  <a:gd name="T49" fmla="*/ 26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0"/>
                  <a:gd name="T76" fmla="*/ 0 h 156"/>
                  <a:gd name="T77" fmla="*/ 170 w 170"/>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0" h="156">
                    <a:moveTo>
                      <a:pt x="104" y="26"/>
                    </a:moveTo>
                    <a:lnTo>
                      <a:pt x="119" y="31"/>
                    </a:lnTo>
                    <a:lnTo>
                      <a:pt x="118" y="44"/>
                    </a:lnTo>
                    <a:lnTo>
                      <a:pt x="108" y="64"/>
                    </a:lnTo>
                    <a:lnTo>
                      <a:pt x="145" y="91"/>
                    </a:lnTo>
                    <a:lnTo>
                      <a:pt x="156" y="106"/>
                    </a:lnTo>
                    <a:lnTo>
                      <a:pt x="156" y="118"/>
                    </a:lnTo>
                    <a:lnTo>
                      <a:pt x="170" y="142"/>
                    </a:lnTo>
                    <a:lnTo>
                      <a:pt x="153" y="135"/>
                    </a:lnTo>
                    <a:lnTo>
                      <a:pt x="147" y="144"/>
                    </a:lnTo>
                    <a:lnTo>
                      <a:pt x="141" y="156"/>
                    </a:lnTo>
                    <a:lnTo>
                      <a:pt x="110" y="152"/>
                    </a:lnTo>
                    <a:lnTo>
                      <a:pt x="32" y="100"/>
                    </a:lnTo>
                    <a:lnTo>
                      <a:pt x="11" y="99"/>
                    </a:lnTo>
                    <a:lnTo>
                      <a:pt x="0" y="75"/>
                    </a:lnTo>
                    <a:lnTo>
                      <a:pt x="13" y="69"/>
                    </a:lnTo>
                    <a:lnTo>
                      <a:pt x="37" y="51"/>
                    </a:lnTo>
                    <a:lnTo>
                      <a:pt x="34" y="15"/>
                    </a:lnTo>
                    <a:lnTo>
                      <a:pt x="43" y="14"/>
                    </a:lnTo>
                    <a:lnTo>
                      <a:pt x="48" y="5"/>
                    </a:lnTo>
                    <a:lnTo>
                      <a:pt x="56" y="0"/>
                    </a:lnTo>
                    <a:lnTo>
                      <a:pt x="75" y="5"/>
                    </a:lnTo>
                    <a:lnTo>
                      <a:pt x="81" y="5"/>
                    </a:lnTo>
                    <a:lnTo>
                      <a:pt x="91" y="5"/>
                    </a:lnTo>
                    <a:lnTo>
                      <a:pt x="104" y="2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0" name="Freeform 103">
                <a:extLst>
                  <a:ext uri="{FF2B5EF4-FFF2-40B4-BE49-F238E27FC236}">
                    <a16:creationId xmlns:a16="http://schemas.microsoft.com/office/drawing/2014/main" id="{22035F7E-AF5F-4678-A101-82EC18E0B4F4}"/>
                  </a:ext>
                </a:extLst>
              </p:cNvPr>
              <p:cNvSpPr>
                <a:spLocks/>
              </p:cNvSpPr>
              <p:nvPr/>
            </p:nvSpPr>
            <p:spPr bwMode="auto">
              <a:xfrm>
                <a:off x="3996" y="2059"/>
                <a:ext cx="33" cy="30"/>
              </a:xfrm>
              <a:custGeom>
                <a:avLst/>
                <a:gdLst>
                  <a:gd name="T0" fmla="*/ 12 w 33"/>
                  <a:gd name="T1" fmla="*/ 0 h 30"/>
                  <a:gd name="T2" fmla="*/ 29 w 33"/>
                  <a:gd name="T3" fmla="*/ 7 h 30"/>
                  <a:gd name="T4" fmla="*/ 23 w 33"/>
                  <a:gd name="T5" fmla="*/ 14 h 30"/>
                  <a:gd name="T6" fmla="*/ 30 w 33"/>
                  <a:gd name="T7" fmla="*/ 25 h 30"/>
                  <a:gd name="T8" fmla="*/ 33 w 33"/>
                  <a:gd name="T9" fmla="*/ 30 h 30"/>
                  <a:gd name="T10" fmla="*/ 14 w 33"/>
                  <a:gd name="T11" fmla="*/ 22 h 30"/>
                  <a:gd name="T12" fmla="*/ 0 w 33"/>
                  <a:gd name="T13" fmla="*/ 21 h 30"/>
                  <a:gd name="T14" fmla="*/ 6 w 33"/>
                  <a:gd name="T15" fmla="*/ 9 h 30"/>
                  <a:gd name="T16" fmla="*/ 12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2" y="0"/>
                    </a:moveTo>
                    <a:lnTo>
                      <a:pt x="29" y="7"/>
                    </a:lnTo>
                    <a:lnTo>
                      <a:pt x="23" y="14"/>
                    </a:lnTo>
                    <a:lnTo>
                      <a:pt x="30" y="25"/>
                    </a:lnTo>
                    <a:lnTo>
                      <a:pt x="33" y="30"/>
                    </a:lnTo>
                    <a:lnTo>
                      <a:pt x="14" y="22"/>
                    </a:lnTo>
                    <a:lnTo>
                      <a:pt x="0" y="21"/>
                    </a:lnTo>
                    <a:lnTo>
                      <a:pt x="6" y="9"/>
                    </a:lnTo>
                    <a:lnTo>
                      <a:pt x="1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1" name="Freeform 104">
                <a:extLst>
                  <a:ext uri="{FF2B5EF4-FFF2-40B4-BE49-F238E27FC236}">
                    <a16:creationId xmlns:a16="http://schemas.microsoft.com/office/drawing/2014/main" id="{FAF66FE9-2EB1-4AB5-9F02-F68E12C67A7B}"/>
                  </a:ext>
                </a:extLst>
              </p:cNvPr>
              <p:cNvSpPr>
                <a:spLocks/>
              </p:cNvSpPr>
              <p:nvPr/>
            </p:nvSpPr>
            <p:spPr bwMode="auto">
              <a:xfrm>
                <a:off x="4074" y="2134"/>
                <a:ext cx="17" cy="28"/>
              </a:xfrm>
              <a:custGeom>
                <a:avLst/>
                <a:gdLst>
                  <a:gd name="T0" fmla="*/ 14 w 17"/>
                  <a:gd name="T1" fmla="*/ 4 h 28"/>
                  <a:gd name="T2" fmla="*/ 17 w 17"/>
                  <a:gd name="T3" fmla="*/ 22 h 28"/>
                  <a:gd name="T4" fmla="*/ 14 w 17"/>
                  <a:gd name="T5" fmla="*/ 28 h 28"/>
                  <a:gd name="T6" fmla="*/ 4 w 17"/>
                  <a:gd name="T7" fmla="*/ 26 h 28"/>
                  <a:gd name="T8" fmla="*/ 2 w 17"/>
                  <a:gd name="T9" fmla="*/ 19 h 28"/>
                  <a:gd name="T10" fmla="*/ 0 w 17"/>
                  <a:gd name="T11" fmla="*/ 13 h 28"/>
                  <a:gd name="T12" fmla="*/ 4 w 17"/>
                  <a:gd name="T13" fmla="*/ 3 h 28"/>
                  <a:gd name="T14" fmla="*/ 8 w 17"/>
                  <a:gd name="T15" fmla="*/ 0 h 28"/>
                  <a:gd name="T16" fmla="*/ 14 w 17"/>
                  <a:gd name="T17" fmla="*/ 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14" y="4"/>
                    </a:moveTo>
                    <a:lnTo>
                      <a:pt x="17" y="22"/>
                    </a:lnTo>
                    <a:lnTo>
                      <a:pt x="14" y="28"/>
                    </a:lnTo>
                    <a:lnTo>
                      <a:pt x="4" y="26"/>
                    </a:lnTo>
                    <a:lnTo>
                      <a:pt x="2" y="19"/>
                    </a:lnTo>
                    <a:lnTo>
                      <a:pt x="0" y="13"/>
                    </a:lnTo>
                    <a:lnTo>
                      <a:pt x="4" y="3"/>
                    </a:lnTo>
                    <a:lnTo>
                      <a:pt x="8" y="0"/>
                    </a:lnTo>
                    <a:lnTo>
                      <a:pt x="14" y="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2" name="Freeform 105">
                <a:extLst>
                  <a:ext uri="{FF2B5EF4-FFF2-40B4-BE49-F238E27FC236}">
                    <a16:creationId xmlns:a16="http://schemas.microsoft.com/office/drawing/2014/main" id="{55897631-1F90-44AB-90C8-0081F57E7BE4}"/>
                  </a:ext>
                </a:extLst>
              </p:cNvPr>
              <p:cNvSpPr>
                <a:spLocks/>
              </p:cNvSpPr>
              <p:nvPr/>
            </p:nvSpPr>
            <p:spPr bwMode="auto">
              <a:xfrm>
                <a:off x="4216" y="1904"/>
                <a:ext cx="215" cy="169"/>
              </a:xfrm>
              <a:custGeom>
                <a:avLst/>
                <a:gdLst>
                  <a:gd name="T0" fmla="*/ 5 w 215"/>
                  <a:gd name="T1" fmla="*/ 55 h 169"/>
                  <a:gd name="T2" fmla="*/ 29 w 215"/>
                  <a:gd name="T3" fmla="*/ 61 h 169"/>
                  <a:gd name="T4" fmla="*/ 36 w 215"/>
                  <a:gd name="T5" fmla="*/ 48 h 169"/>
                  <a:gd name="T6" fmla="*/ 54 w 215"/>
                  <a:gd name="T7" fmla="*/ 40 h 169"/>
                  <a:gd name="T8" fmla="*/ 57 w 215"/>
                  <a:gd name="T9" fmla="*/ 24 h 169"/>
                  <a:gd name="T10" fmla="*/ 81 w 215"/>
                  <a:gd name="T11" fmla="*/ 20 h 169"/>
                  <a:gd name="T12" fmla="*/ 103 w 215"/>
                  <a:gd name="T13" fmla="*/ 24 h 169"/>
                  <a:gd name="T14" fmla="*/ 110 w 215"/>
                  <a:gd name="T15" fmla="*/ 30 h 169"/>
                  <a:gd name="T16" fmla="*/ 131 w 215"/>
                  <a:gd name="T17" fmla="*/ 17 h 169"/>
                  <a:gd name="T18" fmla="*/ 141 w 215"/>
                  <a:gd name="T19" fmla="*/ 16 h 169"/>
                  <a:gd name="T20" fmla="*/ 146 w 215"/>
                  <a:gd name="T21" fmla="*/ 3 h 169"/>
                  <a:gd name="T22" fmla="*/ 150 w 215"/>
                  <a:gd name="T23" fmla="*/ 0 h 169"/>
                  <a:gd name="T24" fmla="*/ 163 w 215"/>
                  <a:gd name="T25" fmla="*/ 11 h 169"/>
                  <a:gd name="T26" fmla="*/ 167 w 215"/>
                  <a:gd name="T27" fmla="*/ 33 h 169"/>
                  <a:gd name="T28" fmla="*/ 193 w 215"/>
                  <a:gd name="T29" fmla="*/ 19 h 169"/>
                  <a:gd name="T30" fmla="*/ 215 w 215"/>
                  <a:gd name="T31" fmla="*/ 20 h 169"/>
                  <a:gd name="T32" fmla="*/ 215 w 215"/>
                  <a:gd name="T33" fmla="*/ 30 h 169"/>
                  <a:gd name="T34" fmla="*/ 207 w 215"/>
                  <a:gd name="T35" fmla="*/ 30 h 169"/>
                  <a:gd name="T36" fmla="*/ 181 w 215"/>
                  <a:gd name="T37" fmla="*/ 35 h 169"/>
                  <a:gd name="T38" fmla="*/ 170 w 215"/>
                  <a:gd name="T39" fmla="*/ 44 h 169"/>
                  <a:gd name="T40" fmla="*/ 173 w 215"/>
                  <a:gd name="T41" fmla="*/ 77 h 169"/>
                  <a:gd name="T42" fmla="*/ 159 w 215"/>
                  <a:gd name="T43" fmla="*/ 83 h 169"/>
                  <a:gd name="T44" fmla="*/ 163 w 215"/>
                  <a:gd name="T45" fmla="*/ 97 h 169"/>
                  <a:gd name="T46" fmla="*/ 152 w 215"/>
                  <a:gd name="T47" fmla="*/ 101 h 169"/>
                  <a:gd name="T48" fmla="*/ 148 w 215"/>
                  <a:gd name="T49" fmla="*/ 127 h 169"/>
                  <a:gd name="T50" fmla="*/ 135 w 215"/>
                  <a:gd name="T51" fmla="*/ 123 h 169"/>
                  <a:gd name="T52" fmla="*/ 107 w 215"/>
                  <a:gd name="T53" fmla="*/ 141 h 169"/>
                  <a:gd name="T54" fmla="*/ 110 w 215"/>
                  <a:gd name="T55" fmla="*/ 159 h 169"/>
                  <a:gd name="T56" fmla="*/ 76 w 215"/>
                  <a:gd name="T57" fmla="*/ 169 h 169"/>
                  <a:gd name="T58" fmla="*/ 47 w 215"/>
                  <a:gd name="T59" fmla="*/ 169 h 169"/>
                  <a:gd name="T60" fmla="*/ 20 w 215"/>
                  <a:gd name="T61" fmla="*/ 162 h 169"/>
                  <a:gd name="T62" fmla="*/ 29 w 215"/>
                  <a:gd name="T63" fmla="*/ 144 h 169"/>
                  <a:gd name="T64" fmla="*/ 32 w 215"/>
                  <a:gd name="T65" fmla="*/ 138 h 169"/>
                  <a:gd name="T66" fmla="*/ 27 w 215"/>
                  <a:gd name="T67" fmla="*/ 132 h 169"/>
                  <a:gd name="T68" fmla="*/ 13 w 215"/>
                  <a:gd name="T69" fmla="*/ 131 h 169"/>
                  <a:gd name="T70" fmla="*/ 0 w 215"/>
                  <a:gd name="T71" fmla="*/ 92 h 169"/>
                  <a:gd name="T72" fmla="*/ 5 w 215"/>
                  <a:gd name="T73" fmla="*/ 55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169"/>
                  <a:gd name="T113" fmla="*/ 215 w 215"/>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169">
                    <a:moveTo>
                      <a:pt x="5" y="55"/>
                    </a:moveTo>
                    <a:lnTo>
                      <a:pt x="29" y="61"/>
                    </a:lnTo>
                    <a:lnTo>
                      <a:pt x="36" y="48"/>
                    </a:lnTo>
                    <a:lnTo>
                      <a:pt x="54" y="40"/>
                    </a:lnTo>
                    <a:lnTo>
                      <a:pt x="57" y="24"/>
                    </a:lnTo>
                    <a:lnTo>
                      <a:pt x="81" y="20"/>
                    </a:lnTo>
                    <a:lnTo>
                      <a:pt x="103" y="24"/>
                    </a:lnTo>
                    <a:lnTo>
                      <a:pt x="110" y="30"/>
                    </a:lnTo>
                    <a:lnTo>
                      <a:pt x="131" y="17"/>
                    </a:lnTo>
                    <a:lnTo>
                      <a:pt x="141" y="16"/>
                    </a:lnTo>
                    <a:lnTo>
                      <a:pt x="146" y="3"/>
                    </a:lnTo>
                    <a:lnTo>
                      <a:pt x="150" y="0"/>
                    </a:lnTo>
                    <a:lnTo>
                      <a:pt x="163" y="11"/>
                    </a:lnTo>
                    <a:lnTo>
                      <a:pt x="167" y="33"/>
                    </a:lnTo>
                    <a:lnTo>
                      <a:pt x="193" y="19"/>
                    </a:lnTo>
                    <a:lnTo>
                      <a:pt x="215" y="20"/>
                    </a:lnTo>
                    <a:lnTo>
                      <a:pt x="215" y="30"/>
                    </a:lnTo>
                    <a:lnTo>
                      <a:pt x="207" y="30"/>
                    </a:lnTo>
                    <a:lnTo>
                      <a:pt x="181" y="35"/>
                    </a:lnTo>
                    <a:lnTo>
                      <a:pt x="170" y="44"/>
                    </a:lnTo>
                    <a:lnTo>
                      <a:pt x="173" y="77"/>
                    </a:lnTo>
                    <a:lnTo>
                      <a:pt x="159" y="83"/>
                    </a:lnTo>
                    <a:lnTo>
                      <a:pt x="163" y="97"/>
                    </a:lnTo>
                    <a:lnTo>
                      <a:pt x="152" y="101"/>
                    </a:lnTo>
                    <a:lnTo>
                      <a:pt x="148" y="127"/>
                    </a:lnTo>
                    <a:lnTo>
                      <a:pt x="135" y="123"/>
                    </a:lnTo>
                    <a:lnTo>
                      <a:pt x="107" y="141"/>
                    </a:lnTo>
                    <a:lnTo>
                      <a:pt x="110" y="159"/>
                    </a:lnTo>
                    <a:lnTo>
                      <a:pt x="76" y="169"/>
                    </a:lnTo>
                    <a:lnTo>
                      <a:pt x="47" y="169"/>
                    </a:lnTo>
                    <a:lnTo>
                      <a:pt x="20" y="162"/>
                    </a:lnTo>
                    <a:lnTo>
                      <a:pt x="29" y="144"/>
                    </a:lnTo>
                    <a:lnTo>
                      <a:pt x="32" y="138"/>
                    </a:lnTo>
                    <a:lnTo>
                      <a:pt x="27" y="132"/>
                    </a:lnTo>
                    <a:lnTo>
                      <a:pt x="13" y="131"/>
                    </a:lnTo>
                    <a:lnTo>
                      <a:pt x="0" y="92"/>
                    </a:lnTo>
                    <a:lnTo>
                      <a:pt x="5" y="5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3" name="Freeform 106">
                <a:extLst>
                  <a:ext uri="{FF2B5EF4-FFF2-40B4-BE49-F238E27FC236}">
                    <a16:creationId xmlns:a16="http://schemas.microsoft.com/office/drawing/2014/main" id="{8358EE34-19A3-43D2-B8BF-D6D5B26742F0}"/>
                  </a:ext>
                </a:extLst>
              </p:cNvPr>
              <p:cNvSpPr>
                <a:spLocks/>
              </p:cNvSpPr>
              <p:nvPr/>
            </p:nvSpPr>
            <p:spPr bwMode="auto">
              <a:xfrm>
                <a:off x="4716" y="2094"/>
                <a:ext cx="56" cy="31"/>
              </a:xfrm>
              <a:custGeom>
                <a:avLst/>
                <a:gdLst>
                  <a:gd name="T0" fmla="*/ 11 w 56"/>
                  <a:gd name="T1" fmla="*/ 0 h 31"/>
                  <a:gd name="T2" fmla="*/ 47 w 56"/>
                  <a:gd name="T3" fmla="*/ 8 h 31"/>
                  <a:gd name="T4" fmla="*/ 56 w 56"/>
                  <a:gd name="T5" fmla="*/ 27 h 31"/>
                  <a:gd name="T6" fmla="*/ 36 w 56"/>
                  <a:gd name="T7" fmla="*/ 26 h 31"/>
                  <a:gd name="T8" fmla="*/ 16 w 56"/>
                  <a:gd name="T9" fmla="*/ 31 h 31"/>
                  <a:gd name="T10" fmla="*/ 0 w 56"/>
                  <a:gd name="T11" fmla="*/ 23 h 31"/>
                  <a:gd name="T12" fmla="*/ 3 w 56"/>
                  <a:gd name="T13" fmla="*/ 14 h 31"/>
                  <a:gd name="T14" fmla="*/ 11 w 5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31"/>
                  <a:gd name="T26" fmla="*/ 56 w 5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31">
                    <a:moveTo>
                      <a:pt x="11" y="0"/>
                    </a:moveTo>
                    <a:lnTo>
                      <a:pt x="47" y="8"/>
                    </a:lnTo>
                    <a:lnTo>
                      <a:pt x="56" y="27"/>
                    </a:lnTo>
                    <a:lnTo>
                      <a:pt x="36" y="26"/>
                    </a:lnTo>
                    <a:lnTo>
                      <a:pt x="16" y="31"/>
                    </a:lnTo>
                    <a:lnTo>
                      <a:pt x="0" y="23"/>
                    </a:lnTo>
                    <a:lnTo>
                      <a:pt x="3" y="14"/>
                    </a:lnTo>
                    <a:lnTo>
                      <a:pt x="11"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4" name="Freeform 107">
                <a:extLst>
                  <a:ext uri="{FF2B5EF4-FFF2-40B4-BE49-F238E27FC236}">
                    <a16:creationId xmlns:a16="http://schemas.microsoft.com/office/drawing/2014/main" id="{78A08555-06D2-4990-BE04-030E124CB88E}"/>
                  </a:ext>
                </a:extLst>
              </p:cNvPr>
              <p:cNvSpPr>
                <a:spLocks/>
              </p:cNvSpPr>
              <p:nvPr/>
            </p:nvSpPr>
            <p:spPr bwMode="auto">
              <a:xfrm>
                <a:off x="4705" y="2129"/>
                <a:ext cx="93" cy="106"/>
              </a:xfrm>
              <a:custGeom>
                <a:avLst/>
                <a:gdLst>
                  <a:gd name="T0" fmla="*/ 62 w 93"/>
                  <a:gd name="T1" fmla="*/ 45 h 106"/>
                  <a:gd name="T2" fmla="*/ 73 w 93"/>
                  <a:gd name="T3" fmla="*/ 64 h 106"/>
                  <a:gd name="T4" fmla="*/ 81 w 93"/>
                  <a:gd name="T5" fmla="*/ 49 h 106"/>
                  <a:gd name="T6" fmla="*/ 93 w 93"/>
                  <a:gd name="T7" fmla="*/ 85 h 106"/>
                  <a:gd name="T8" fmla="*/ 90 w 93"/>
                  <a:gd name="T9" fmla="*/ 106 h 106"/>
                  <a:gd name="T10" fmla="*/ 70 w 93"/>
                  <a:gd name="T11" fmla="*/ 68 h 106"/>
                  <a:gd name="T12" fmla="*/ 64 w 93"/>
                  <a:gd name="T13" fmla="*/ 82 h 106"/>
                  <a:gd name="T14" fmla="*/ 34 w 93"/>
                  <a:gd name="T15" fmla="*/ 89 h 106"/>
                  <a:gd name="T16" fmla="*/ 26 w 93"/>
                  <a:gd name="T17" fmla="*/ 60 h 106"/>
                  <a:gd name="T18" fmla="*/ 18 w 93"/>
                  <a:gd name="T19" fmla="*/ 42 h 106"/>
                  <a:gd name="T20" fmla="*/ 7 w 93"/>
                  <a:gd name="T21" fmla="*/ 33 h 106"/>
                  <a:gd name="T22" fmla="*/ 15 w 93"/>
                  <a:gd name="T23" fmla="*/ 20 h 106"/>
                  <a:gd name="T24" fmla="*/ 0 w 93"/>
                  <a:gd name="T25" fmla="*/ 10 h 106"/>
                  <a:gd name="T26" fmla="*/ 8 w 93"/>
                  <a:gd name="T27" fmla="*/ 0 h 106"/>
                  <a:gd name="T28" fmla="*/ 29 w 93"/>
                  <a:gd name="T29" fmla="*/ 4 h 106"/>
                  <a:gd name="T30" fmla="*/ 36 w 93"/>
                  <a:gd name="T31" fmla="*/ 20 h 106"/>
                  <a:gd name="T32" fmla="*/ 79 w 93"/>
                  <a:gd name="T33" fmla="*/ 24 h 106"/>
                  <a:gd name="T34" fmla="*/ 75 w 93"/>
                  <a:gd name="T35" fmla="*/ 41 h 106"/>
                  <a:gd name="T36" fmla="*/ 62 w 93"/>
                  <a:gd name="T37" fmla="*/ 45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106"/>
                  <a:gd name="T59" fmla="*/ 93 w 93"/>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106">
                    <a:moveTo>
                      <a:pt x="62" y="45"/>
                    </a:moveTo>
                    <a:lnTo>
                      <a:pt x="73" y="64"/>
                    </a:lnTo>
                    <a:lnTo>
                      <a:pt x="81" y="49"/>
                    </a:lnTo>
                    <a:lnTo>
                      <a:pt x="93" y="85"/>
                    </a:lnTo>
                    <a:lnTo>
                      <a:pt x="90" y="106"/>
                    </a:lnTo>
                    <a:lnTo>
                      <a:pt x="70" y="68"/>
                    </a:lnTo>
                    <a:lnTo>
                      <a:pt x="64" y="82"/>
                    </a:lnTo>
                    <a:lnTo>
                      <a:pt x="34" y="89"/>
                    </a:lnTo>
                    <a:lnTo>
                      <a:pt x="26" y="60"/>
                    </a:lnTo>
                    <a:lnTo>
                      <a:pt x="18" y="42"/>
                    </a:lnTo>
                    <a:lnTo>
                      <a:pt x="7" y="33"/>
                    </a:lnTo>
                    <a:lnTo>
                      <a:pt x="15" y="20"/>
                    </a:lnTo>
                    <a:lnTo>
                      <a:pt x="0" y="10"/>
                    </a:lnTo>
                    <a:lnTo>
                      <a:pt x="8" y="0"/>
                    </a:lnTo>
                    <a:lnTo>
                      <a:pt x="29" y="4"/>
                    </a:lnTo>
                    <a:lnTo>
                      <a:pt x="36" y="20"/>
                    </a:lnTo>
                    <a:lnTo>
                      <a:pt x="79" y="24"/>
                    </a:lnTo>
                    <a:lnTo>
                      <a:pt x="75" y="41"/>
                    </a:lnTo>
                    <a:lnTo>
                      <a:pt x="62" y="4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5" name="Freeform 108">
                <a:extLst>
                  <a:ext uri="{FF2B5EF4-FFF2-40B4-BE49-F238E27FC236}">
                    <a16:creationId xmlns:a16="http://schemas.microsoft.com/office/drawing/2014/main" id="{9B71EBD5-C8EC-4352-B7EF-6E89484C4EAC}"/>
                  </a:ext>
                </a:extLst>
              </p:cNvPr>
              <p:cNvSpPr>
                <a:spLocks/>
              </p:cNvSpPr>
              <p:nvPr/>
            </p:nvSpPr>
            <p:spPr bwMode="auto">
              <a:xfrm>
                <a:off x="4601" y="2436"/>
                <a:ext cx="41" cy="76"/>
              </a:xfrm>
              <a:custGeom>
                <a:avLst/>
                <a:gdLst>
                  <a:gd name="T0" fmla="*/ 7 w 41"/>
                  <a:gd name="T1" fmla="*/ 0 h 76"/>
                  <a:gd name="T2" fmla="*/ 21 w 41"/>
                  <a:gd name="T3" fmla="*/ 14 h 76"/>
                  <a:gd name="T4" fmla="*/ 41 w 41"/>
                  <a:gd name="T5" fmla="*/ 51 h 76"/>
                  <a:gd name="T6" fmla="*/ 33 w 41"/>
                  <a:gd name="T7" fmla="*/ 72 h 76"/>
                  <a:gd name="T8" fmla="*/ 12 w 41"/>
                  <a:gd name="T9" fmla="*/ 76 h 76"/>
                  <a:gd name="T10" fmla="*/ 0 w 41"/>
                  <a:gd name="T11" fmla="*/ 42 h 76"/>
                  <a:gd name="T12" fmla="*/ 7 w 41"/>
                  <a:gd name="T13" fmla="*/ 0 h 76"/>
                  <a:gd name="T14" fmla="*/ 0 60000 65536"/>
                  <a:gd name="T15" fmla="*/ 0 60000 65536"/>
                  <a:gd name="T16" fmla="*/ 0 60000 65536"/>
                  <a:gd name="T17" fmla="*/ 0 60000 65536"/>
                  <a:gd name="T18" fmla="*/ 0 60000 65536"/>
                  <a:gd name="T19" fmla="*/ 0 60000 65536"/>
                  <a:gd name="T20" fmla="*/ 0 60000 65536"/>
                  <a:gd name="T21" fmla="*/ 0 w 41"/>
                  <a:gd name="T22" fmla="*/ 0 h 76"/>
                  <a:gd name="T23" fmla="*/ 41 w 4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6">
                    <a:moveTo>
                      <a:pt x="7" y="0"/>
                    </a:moveTo>
                    <a:lnTo>
                      <a:pt x="21" y="14"/>
                    </a:lnTo>
                    <a:lnTo>
                      <a:pt x="41" y="51"/>
                    </a:lnTo>
                    <a:lnTo>
                      <a:pt x="33" y="72"/>
                    </a:lnTo>
                    <a:lnTo>
                      <a:pt x="12" y="76"/>
                    </a:lnTo>
                    <a:lnTo>
                      <a:pt x="0" y="42"/>
                    </a:lnTo>
                    <a:lnTo>
                      <a:pt x="7"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6" name="Freeform 109">
                <a:extLst>
                  <a:ext uri="{FF2B5EF4-FFF2-40B4-BE49-F238E27FC236}">
                    <a16:creationId xmlns:a16="http://schemas.microsoft.com/office/drawing/2014/main" id="{24CC6C76-3F25-4D75-BC2B-6E93BDB2AF68}"/>
                  </a:ext>
                </a:extLst>
              </p:cNvPr>
              <p:cNvSpPr>
                <a:spLocks/>
              </p:cNvSpPr>
              <p:nvPr/>
            </p:nvSpPr>
            <p:spPr bwMode="auto">
              <a:xfrm>
                <a:off x="4795" y="2090"/>
                <a:ext cx="151" cy="348"/>
              </a:xfrm>
              <a:custGeom>
                <a:avLst/>
                <a:gdLst>
                  <a:gd name="T0" fmla="*/ 87 w 151"/>
                  <a:gd name="T1" fmla="*/ 18 h 348"/>
                  <a:gd name="T2" fmla="*/ 93 w 151"/>
                  <a:gd name="T3" fmla="*/ 49 h 348"/>
                  <a:gd name="T4" fmla="*/ 77 w 151"/>
                  <a:gd name="T5" fmla="*/ 74 h 348"/>
                  <a:gd name="T6" fmla="*/ 89 w 151"/>
                  <a:gd name="T7" fmla="*/ 84 h 348"/>
                  <a:gd name="T8" fmla="*/ 92 w 151"/>
                  <a:gd name="T9" fmla="*/ 84 h 348"/>
                  <a:gd name="T10" fmla="*/ 114 w 151"/>
                  <a:gd name="T11" fmla="*/ 99 h 348"/>
                  <a:gd name="T12" fmla="*/ 124 w 151"/>
                  <a:gd name="T13" fmla="*/ 123 h 348"/>
                  <a:gd name="T14" fmla="*/ 151 w 151"/>
                  <a:gd name="T15" fmla="*/ 128 h 348"/>
                  <a:gd name="T16" fmla="*/ 140 w 151"/>
                  <a:gd name="T17" fmla="*/ 143 h 348"/>
                  <a:gd name="T18" fmla="*/ 135 w 151"/>
                  <a:gd name="T19" fmla="*/ 147 h 348"/>
                  <a:gd name="T20" fmla="*/ 109 w 151"/>
                  <a:gd name="T21" fmla="*/ 164 h 348"/>
                  <a:gd name="T22" fmla="*/ 100 w 151"/>
                  <a:gd name="T23" fmla="*/ 166 h 348"/>
                  <a:gd name="T24" fmla="*/ 98 w 151"/>
                  <a:gd name="T25" fmla="*/ 185 h 348"/>
                  <a:gd name="T26" fmla="*/ 103 w 151"/>
                  <a:gd name="T27" fmla="*/ 201 h 348"/>
                  <a:gd name="T28" fmla="*/ 125 w 151"/>
                  <a:gd name="T29" fmla="*/ 225 h 348"/>
                  <a:gd name="T30" fmla="*/ 118 w 151"/>
                  <a:gd name="T31" fmla="*/ 252 h 348"/>
                  <a:gd name="T32" fmla="*/ 136 w 151"/>
                  <a:gd name="T33" fmla="*/ 272 h 348"/>
                  <a:gd name="T34" fmla="*/ 139 w 151"/>
                  <a:gd name="T35" fmla="*/ 286 h 348"/>
                  <a:gd name="T36" fmla="*/ 147 w 151"/>
                  <a:gd name="T37" fmla="*/ 311 h 348"/>
                  <a:gd name="T38" fmla="*/ 135 w 151"/>
                  <a:gd name="T39" fmla="*/ 348 h 348"/>
                  <a:gd name="T40" fmla="*/ 129 w 151"/>
                  <a:gd name="T41" fmla="*/ 294 h 348"/>
                  <a:gd name="T42" fmla="*/ 111 w 151"/>
                  <a:gd name="T43" fmla="*/ 249 h 348"/>
                  <a:gd name="T44" fmla="*/ 91 w 151"/>
                  <a:gd name="T45" fmla="*/ 209 h 348"/>
                  <a:gd name="T46" fmla="*/ 87 w 151"/>
                  <a:gd name="T47" fmla="*/ 223 h 348"/>
                  <a:gd name="T48" fmla="*/ 69 w 151"/>
                  <a:gd name="T49" fmla="*/ 240 h 348"/>
                  <a:gd name="T50" fmla="*/ 47 w 151"/>
                  <a:gd name="T51" fmla="*/ 235 h 348"/>
                  <a:gd name="T52" fmla="*/ 48 w 151"/>
                  <a:gd name="T53" fmla="*/ 204 h 348"/>
                  <a:gd name="T54" fmla="*/ 9 w 151"/>
                  <a:gd name="T55" fmla="*/ 151 h 348"/>
                  <a:gd name="T56" fmla="*/ 0 w 151"/>
                  <a:gd name="T57" fmla="*/ 145 h 348"/>
                  <a:gd name="T58" fmla="*/ 3 w 151"/>
                  <a:gd name="T59" fmla="*/ 124 h 348"/>
                  <a:gd name="T60" fmla="*/ 11 w 151"/>
                  <a:gd name="T61" fmla="*/ 119 h 348"/>
                  <a:gd name="T62" fmla="*/ 7 w 151"/>
                  <a:gd name="T63" fmla="*/ 83 h 348"/>
                  <a:gd name="T64" fmla="*/ 24 w 151"/>
                  <a:gd name="T65" fmla="*/ 87 h 348"/>
                  <a:gd name="T66" fmla="*/ 31 w 151"/>
                  <a:gd name="T67" fmla="*/ 35 h 348"/>
                  <a:gd name="T68" fmla="*/ 58 w 151"/>
                  <a:gd name="T69" fmla="*/ 22 h 348"/>
                  <a:gd name="T70" fmla="*/ 61 w 151"/>
                  <a:gd name="T71" fmla="*/ 5 h 348"/>
                  <a:gd name="T72" fmla="*/ 66 w 151"/>
                  <a:gd name="T73" fmla="*/ 0 h 348"/>
                  <a:gd name="T74" fmla="*/ 87 w 151"/>
                  <a:gd name="T75" fmla="*/ 18 h 3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348"/>
                  <a:gd name="T116" fmla="*/ 151 w 151"/>
                  <a:gd name="T117" fmla="*/ 348 h 3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348">
                    <a:moveTo>
                      <a:pt x="87" y="18"/>
                    </a:moveTo>
                    <a:lnTo>
                      <a:pt x="93" y="49"/>
                    </a:lnTo>
                    <a:lnTo>
                      <a:pt x="77" y="74"/>
                    </a:lnTo>
                    <a:lnTo>
                      <a:pt x="89" y="84"/>
                    </a:lnTo>
                    <a:lnTo>
                      <a:pt x="92" y="84"/>
                    </a:lnTo>
                    <a:lnTo>
                      <a:pt x="114" y="99"/>
                    </a:lnTo>
                    <a:lnTo>
                      <a:pt x="124" y="123"/>
                    </a:lnTo>
                    <a:lnTo>
                      <a:pt x="151" y="128"/>
                    </a:lnTo>
                    <a:lnTo>
                      <a:pt x="140" y="143"/>
                    </a:lnTo>
                    <a:lnTo>
                      <a:pt x="135" y="147"/>
                    </a:lnTo>
                    <a:lnTo>
                      <a:pt x="109" y="164"/>
                    </a:lnTo>
                    <a:lnTo>
                      <a:pt x="100" y="166"/>
                    </a:lnTo>
                    <a:lnTo>
                      <a:pt x="98" y="185"/>
                    </a:lnTo>
                    <a:lnTo>
                      <a:pt x="103" y="201"/>
                    </a:lnTo>
                    <a:lnTo>
                      <a:pt x="125" y="225"/>
                    </a:lnTo>
                    <a:lnTo>
                      <a:pt x="118" y="252"/>
                    </a:lnTo>
                    <a:lnTo>
                      <a:pt x="136" y="272"/>
                    </a:lnTo>
                    <a:lnTo>
                      <a:pt x="139" y="286"/>
                    </a:lnTo>
                    <a:lnTo>
                      <a:pt x="147" y="311"/>
                    </a:lnTo>
                    <a:lnTo>
                      <a:pt x="135" y="348"/>
                    </a:lnTo>
                    <a:lnTo>
                      <a:pt x="129" y="294"/>
                    </a:lnTo>
                    <a:lnTo>
                      <a:pt x="111" y="249"/>
                    </a:lnTo>
                    <a:lnTo>
                      <a:pt x="91" y="209"/>
                    </a:lnTo>
                    <a:lnTo>
                      <a:pt x="87" y="223"/>
                    </a:lnTo>
                    <a:lnTo>
                      <a:pt x="69" y="240"/>
                    </a:lnTo>
                    <a:lnTo>
                      <a:pt x="47" y="235"/>
                    </a:lnTo>
                    <a:lnTo>
                      <a:pt x="48" y="204"/>
                    </a:lnTo>
                    <a:lnTo>
                      <a:pt x="9" y="151"/>
                    </a:lnTo>
                    <a:lnTo>
                      <a:pt x="0" y="145"/>
                    </a:lnTo>
                    <a:lnTo>
                      <a:pt x="3" y="124"/>
                    </a:lnTo>
                    <a:lnTo>
                      <a:pt x="11" y="119"/>
                    </a:lnTo>
                    <a:lnTo>
                      <a:pt x="7" y="83"/>
                    </a:lnTo>
                    <a:lnTo>
                      <a:pt x="24" y="87"/>
                    </a:lnTo>
                    <a:lnTo>
                      <a:pt x="31" y="35"/>
                    </a:lnTo>
                    <a:lnTo>
                      <a:pt x="58" y="22"/>
                    </a:lnTo>
                    <a:lnTo>
                      <a:pt x="61" y="5"/>
                    </a:lnTo>
                    <a:lnTo>
                      <a:pt x="66" y="0"/>
                    </a:lnTo>
                    <a:lnTo>
                      <a:pt x="87" y="1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7" name="Freeform 110">
                <a:extLst>
                  <a:ext uri="{FF2B5EF4-FFF2-40B4-BE49-F238E27FC236}">
                    <a16:creationId xmlns:a16="http://schemas.microsoft.com/office/drawing/2014/main" id="{6BE3B4A4-FEDE-4ADB-AB90-FFD08054DE5F}"/>
                  </a:ext>
                </a:extLst>
              </p:cNvPr>
              <p:cNvSpPr>
                <a:spLocks/>
              </p:cNvSpPr>
              <p:nvPr/>
            </p:nvSpPr>
            <p:spPr bwMode="auto">
              <a:xfrm>
                <a:off x="4893" y="2237"/>
                <a:ext cx="146" cy="280"/>
              </a:xfrm>
              <a:custGeom>
                <a:avLst/>
                <a:gdLst>
                  <a:gd name="T0" fmla="*/ 49 w 146"/>
                  <a:gd name="T1" fmla="*/ 23 h 280"/>
                  <a:gd name="T2" fmla="*/ 61 w 146"/>
                  <a:gd name="T3" fmla="*/ 21 h 280"/>
                  <a:gd name="T4" fmla="*/ 60 w 146"/>
                  <a:gd name="T5" fmla="*/ 35 h 280"/>
                  <a:gd name="T6" fmla="*/ 64 w 146"/>
                  <a:gd name="T7" fmla="*/ 58 h 280"/>
                  <a:gd name="T8" fmla="*/ 83 w 146"/>
                  <a:gd name="T9" fmla="*/ 47 h 280"/>
                  <a:gd name="T10" fmla="*/ 95 w 146"/>
                  <a:gd name="T11" fmla="*/ 47 h 280"/>
                  <a:gd name="T12" fmla="*/ 108 w 146"/>
                  <a:gd name="T13" fmla="*/ 41 h 280"/>
                  <a:gd name="T14" fmla="*/ 128 w 146"/>
                  <a:gd name="T15" fmla="*/ 59 h 280"/>
                  <a:gd name="T16" fmla="*/ 130 w 146"/>
                  <a:gd name="T17" fmla="*/ 76 h 280"/>
                  <a:gd name="T18" fmla="*/ 146 w 146"/>
                  <a:gd name="T19" fmla="*/ 93 h 280"/>
                  <a:gd name="T20" fmla="*/ 145 w 146"/>
                  <a:gd name="T21" fmla="*/ 119 h 280"/>
                  <a:gd name="T22" fmla="*/ 112 w 146"/>
                  <a:gd name="T23" fmla="*/ 115 h 280"/>
                  <a:gd name="T24" fmla="*/ 102 w 146"/>
                  <a:gd name="T25" fmla="*/ 120 h 280"/>
                  <a:gd name="T26" fmla="*/ 97 w 146"/>
                  <a:gd name="T27" fmla="*/ 136 h 280"/>
                  <a:gd name="T28" fmla="*/ 105 w 146"/>
                  <a:gd name="T29" fmla="*/ 161 h 280"/>
                  <a:gd name="T30" fmla="*/ 72 w 146"/>
                  <a:gd name="T31" fmla="*/ 147 h 280"/>
                  <a:gd name="T32" fmla="*/ 71 w 146"/>
                  <a:gd name="T33" fmla="*/ 133 h 280"/>
                  <a:gd name="T34" fmla="*/ 53 w 146"/>
                  <a:gd name="T35" fmla="*/ 136 h 280"/>
                  <a:gd name="T36" fmla="*/ 57 w 146"/>
                  <a:gd name="T37" fmla="*/ 157 h 280"/>
                  <a:gd name="T38" fmla="*/ 45 w 146"/>
                  <a:gd name="T39" fmla="*/ 192 h 280"/>
                  <a:gd name="T40" fmla="*/ 49 w 146"/>
                  <a:gd name="T41" fmla="*/ 214 h 280"/>
                  <a:gd name="T42" fmla="*/ 60 w 146"/>
                  <a:gd name="T43" fmla="*/ 209 h 280"/>
                  <a:gd name="T44" fmla="*/ 68 w 146"/>
                  <a:gd name="T45" fmla="*/ 231 h 280"/>
                  <a:gd name="T46" fmla="*/ 79 w 146"/>
                  <a:gd name="T47" fmla="*/ 255 h 280"/>
                  <a:gd name="T48" fmla="*/ 91 w 146"/>
                  <a:gd name="T49" fmla="*/ 258 h 280"/>
                  <a:gd name="T50" fmla="*/ 102 w 146"/>
                  <a:gd name="T51" fmla="*/ 267 h 280"/>
                  <a:gd name="T52" fmla="*/ 98 w 146"/>
                  <a:gd name="T53" fmla="*/ 276 h 280"/>
                  <a:gd name="T54" fmla="*/ 91 w 146"/>
                  <a:gd name="T55" fmla="*/ 275 h 280"/>
                  <a:gd name="T56" fmla="*/ 84 w 146"/>
                  <a:gd name="T57" fmla="*/ 280 h 280"/>
                  <a:gd name="T58" fmla="*/ 84 w 146"/>
                  <a:gd name="T59" fmla="*/ 267 h 280"/>
                  <a:gd name="T60" fmla="*/ 68 w 146"/>
                  <a:gd name="T61" fmla="*/ 257 h 280"/>
                  <a:gd name="T62" fmla="*/ 67 w 146"/>
                  <a:gd name="T63" fmla="*/ 264 h 280"/>
                  <a:gd name="T64" fmla="*/ 39 w 146"/>
                  <a:gd name="T65" fmla="*/ 230 h 280"/>
                  <a:gd name="T66" fmla="*/ 34 w 146"/>
                  <a:gd name="T67" fmla="*/ 235 h 280"/>
                  <a:gd name="T68" fmla="*/ 31 w 146"/>
                  <a:gd name="T69" fmla="*/ 217 h 280"/>
                  <a:gd name="T70" fmla="*/ 49 w 146"/>
                  <a:gd name="T71" fmla="*/ 164 h 280"/>
                  <a:gd name="T72" fmla="*/ 41 w 146"/>
                  <a:gd name="T73" fmla="*/ 139 h 280"/>
                  <a:gd name="T74" fmla="*/ 38 w 146"/>
                  <a:gd name="T75" fmla="*/ 125 h 280"/>
                  <a:gd name="T76" fmla="*/ 20 w 146"/>
                  <a:gd name="T77" fmla="*/ 105 h 280"/>
                  <a:gd name="T78" fmla="*/ 27 w 146"/>
                  <a:gd name="T79" fmla="*/ 78 h 280"/>
                  <a:gd name="T80" fmla="*/ 5 w 146"/>
                  <a:gd name="T81" fmla="*/ 54 h 280"/>
                  <a:gd name="T82" fmla="*/ 0 w 146"/>
                  <a:gd name="T83" fmla="*/ 38 h 280"/>
                  <a:gd name="T84" fmla="*/ 2 w 146"/>
                  <a:gd name="T85" fmla="*/ 19 h 280"/>
                  <a:gd name="T86" fmla="*/ 11 w 146"/>
                  <a:gd name="T87" fmla="*/ 17 h 280"/>
                  <a:gd name="T88" fmla="*/ 37 w 146"/>
                  <a:gd name="T89" fmla="*/ 0 h 280"/>
                  <a:gd name="T90" fmla="*/ 46 w 146"/>
                  <a:gd name="T91" fmla="*/ 8 h 280"/>
                  <a:gd name="T92" fmla="*/ 49 w 146"/>
                  <a:gd name="T93" fmla="*/ 23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80"/>
                  <a:gd name="T143" fmla="*/ 146 w 146"/>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80">
                    <a:moveTo>
                      <a:pt x="49" y="23"/>
                    </a:moveTo>
                    <a:lnTo>
                      <a:pt x="61" y="21"/>
                    </a:lnTo>
                    <a:lnTo>
                      <a:pt x="60" y="35"/>
                    </a:lnTo>
                    <a:lnTo>
                      <a:pt x="64" y="58"/>
                    </a:lnTo>
                    <a:lnTo>
                      <a:pt x="83" y="47"/>
                    </a:lnTo>
                    <a:lnTo>
                      <a:pt x="95" y="47"/>
                    </a:lnTo>
                    <a:lnTo>
                      <a:pt x="108" y="41"/>
                    </a:lnTo>
                    <a:lnTo>
                      <a:pt x="128" y="59"/>
                    </a:lnTo>
                    <a:lnTo>
                      <a:pt x="130" y="76"/>
                    </a:lnTo>
                    <a:lnTo>
                      <a:pt x="146" y="93"/>
                    </a:lnTo>
                    <a:lnTo>
                      <a:pt x="145" y="119"/>
                    </a:lnTo>
                    <a:lnTo>
                      <a:pt x="112" y="115"/>
                    </a:lnTo>
                    <a:lnTo>
                      <a:pt x="102" y="120"/>
                    </a:lnTo>
                    <a:lnTo>
                      <a:pt x="97" y="136"/>
                    </a:lnTo>
                    <a:lnTo>
                      <a:pt x="105" y="161"/>
                    </a:lnTo>
                    <a:lnTo>
                      <a:pt x="72" y="147"/>
                    </a:lnTo>
                    <a:lnTo>
                      <a:pt x="71" y="133"/>
                    </a:lnTo>
                    <a:lnTo>
                      <a:pt x="53" y="136"/>
                    </a:lnTo>
                    <a:lnTo>
                      <a:pt x="57" y="157"/>
                    </a:lnTo>
                    <a:lnTo>
                      <a:pt x="45" y="192"/>
                    </a:lnTo>
                    <a:lnTo>
                      <a:pt x="49" y="214"/>
                    </a:lnTo>
                    <a:lnTo>
                      <a:pt x="60" y="209"/>
                    </a:lnTo>
                    <a:lnTo>
                      <a:pt x="68" y="231"/>
                    </a:lnTo>
                    <a:lnTo>
                      <a:pt x="79" y="255"/>
                    </a:lnTo>
                    <a:lnTo>
                      <a:pt x="91" y="258"/>
                    </a:lnTo>
                    <a:lnTo>
                      <a:pt x="102" y="267"/>
                    </a:lnTo>
                    <a:lnTo>
                      <a:pt x="98" y="276"/>
                    </a:lnTo>
                    <a:lnTo>
                      <a:pt x="91" y="275"/>
                    </a:lnTo>
                    <a:lnTo>
                      <a:pt x="84" y="280"/>
                    </a:lnTo>
                    <a:lnTo>
                      <a:pt x="84" y="267"/>
                    </a:lnTo>
                    <a:lnTo>
                      <a:pt x="68" y="257"/>
                    </a:lnTo>
                    <a:lnTo>
                      <a:pt x="67" y="264"/>
                    </a:lnTo>
                    <a:lnTo>
                      <a:pt x="39" y="230"/>
                    </a:lnTo>
                    <a:lnTo>
                      <a:pt x="34" y="235"/>
                    </a:lnTo>
                    <a:lnTo>
                      <a:pt x="31" y="217"/>
                    </a:lnTo>
                    <a:lnTo>
                      <a:pt x="49" y="164"/>
                    </a:lnTo>
                    <a:lnTo>
                      <a:pt x="41" y="139"/>
                    </a:lnTo>
                    <a:lnTo>
                      <a:pt x="38" y="125"/>
                    </a:lnTo>
                    <a:lnTo>
                      <a:pt x="20" y="105"/>
                    </a:lnTo>
                    <a:lnTo>
                      <a:pt x="27" y="78"/>
                    </a:lnTo>
                    <a:lnTo>
                      <a:pt x="5" y="54"/>
                    </a:lnTo>
                    <a:lnTo>
                      <a:pt x="0" y="38"/>
                    </a:lnTo>
                    <a:lnTo>
                      <a:pt x="2" y="19"/>
                    </a:lnTo>
                    <a:lnTo>
                      <a:pt x="11" y="17"/>
                    </a:lnTo>
                    <a:lnTo>
                      <a:pt x="37" y="0"/>
                    </a:lnTo>
                    <a:lnTo>
                      <a:pt x="46" y="8"/>
                    </a:lnTo>
                    <a:lnTo>
                      <a:pt x="49" y="2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8" name="Freeform 111">
                <a:extLst>
                  <a:ext uri="{FF2B5EF4-FFF2-40B4-BE49-F238E27FC236}">
                    <a16:creationId xmlns:a16="http://schemas.microsoft.com/office/drawing/2014/main" id="{1BA69B3D-A2C1-4005-AA45-6F9385E5AF55}"/>
                  </a:ext>
                </a:extLst>
              </p:cNvPr>
              <p:cNvSpPr>
                <a:spLocks/>
              </p:cNvSpPr>
              <p:nvPr/>
            </p:nvSpPr>
            <p:spPr bwMode="auto">
              <a:xfrm>
                <a:off x="4990" y="2348"/>
                <a:ext cx="89" cy="84"/>
              </a:xfrm>
              <a:custGeom>
                <a:avLst/>
                <a:gdLst>
                  <a:gd name="T0" fmla="*/ 85 w 89"/>
                  <a:gd name="T1" fmla="*/ 0 h 84"/>
                  <a:gd name="T2" fmla="*/ 89 w 89"/>
                  <a:gd name="T3" fmla="*/ 44 h 84"/>
                  <a:gd name="T4" fmla="*/ 63 w 89"/>
                  <a:gd name="T5" fmla="*/ 58 h 84"/>
                  <a:gd name="T6" fmla="*/ 70 w 89"/>
                  <a:gd name="T7" fmla="*/ 70 h 84"/>
                  <a:gd name="T8" fmla="*/ 50 w 89"/>
                  <a:gd name="T9" fmla="*/ 70 h 84"/>
                  <a:gd name="T10" fmla="*/ 41 w 89"/>
                  <a:gd name="T11" fmla="*/ 81 h 84"/>
                  <a:gd name="T12" fmla="*/ 39 w 89"/>
                  <a:gd name="T13" fmla="*/ 84 h 84"/>
                  <a:gd name="T14" fmla="*/ 19 w 89"/>
                  <a:gd name="T15" fmla="*/ 76 h 84"/>
                  <a:gd name="T16" fmla="*/ 8 w 89"/>
                  <a:gd name="T17" fmla="*/ 50 h 84"/>
                  <a:gd name="T18" fmla="*/ 0 w 89"/>
                  <a:gd name="T19" fmla="*/ 25 h 84"/>
                  <a:gd name="T20" fmla="*/ 5 w 89"/>
                  <a:gd name="T21" fmla="*/ 9 h 84"/>
                  <a:gd name="T22" fmla="*/ 15 w 89"/>
                  <a:gd name="T23" fmla="*/ 4 h 84"/>
                  <a:gd name="T24" fmla="*/ 48 w 89"/>
                  <a:gd name="T25" fmla="*/ 8 h 84"/>
                  <a:gd name="T26" fmla="*/ 61 w 89"/>
                  <a:gd name="T27" fmla="*/ 13 h 84"/>
                  <a:gd name="T28" fmla="*/ 85 w 89"/>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84"/>
                  <a:gd name="T47" fmla="*/ 89 w 89"/>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84">
                    <a:moveTo>
                      <a:pt x="85" y="0"/>
                    </a:moveTo>
                    <a:lnTo>
                      <a:pt x="89" y="44"/>
                    </a:lnTo>
                    <a:lnTo>
                      <a:pt x="63" y="58"/>
                    </a:lnTo>
                    <a:lnTo>
                      <a:pt x="70" y="70"/>
                    </a:lnTo>
                    <a:lnTo>
                      <a:pt x="50" y="70"/>
                    </a:lnTo>
                    <a:lnTo>
                      <a:pt x="41" y="81"/>
                    </a:lnTo>
                    <a:lnTo>
                      <a:pt x="39" y="84"/>
                    </a:lnTo>
                    <a:lnTo>
                      <a:pt x="19" y="76"/>
                    </a:lnTo>
                    <a:lnTo>
                      <a:pt x="8" y="50"/>
                    </a:lnTo>
                    <a:lnTo>
                      <a:pt x="0" y="25"/>
                    </a:lnTo>
                    <a:lnTo>
                      <a:pt x="5" y="9"/>
                    </a:lnTo>
                    <a:lnTo>
                      <a:pt x="15" y="4"/>
                    </a:lnTo>
                    <a:lnTo>
                      <a:pt x="48" y="8"/>
                    </a:lnTo>
                    <a:lnTo>
                      <a:pt x="61" y="13"/>
                    </a:lnTo>
                    <a:lnTo>
                      <a:pt x="85"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9" name="Freeform 112">
                <a:extLst>
                  <a:ext uri="{FF2B5EF4-FFF2-40B4-BE49-F238E27FC236}">
                    <a16:creationId xmlns:a16="http://schemas.microsoft.com/office/drawing/2014/main" id="{CA216EC9-9967-492A-B4BD-92ACD29EC607}"/>
                  </a:ext>
                </a:extLst>
              </p:cNvPr>
              <p:cNvSpPr>
                <a:spLocks/>
              </p:cNvSpPr>
              <p:nvPr/>
            </p:nvSpPr>
            <p:spPr bwMode="auto">
              <a:xfrm>
                <a:off x="5205" y="2529"/>
                <a:ext cx="23" cy="19"/>
              </a:xfrm>
              <a:custGeom>
                <a:avLst/>
                <a:gdLst>
                  <a:gd name="T0" fmla="*/ 17 w 23"/>
                  <a:gd name="T1" fmla="*/ 0 h 19"/>
                  <a:gd name="T2" fmla="*/ 23 w 23"/>
                  <a:gd name="T3" fmla="*/ 12 h 19"/>
                  <a:gd name="T4" fmla="*/ 12 w 23"/>
                  <a:gd name="T5" fmla="*/ 19 h 19"/>
                  <a:gd name="T6" fmla="*/ 0 w 23"/>
                  <a:gd name="T7" fmla="*/ 7 h 19"/>
                  <a:gd name="T8" fmla="*/ 5 w 23"/>
                  <a:gd name="T9" fmla="*/ 0 h 19"/>
                  <a:gd name="T10" fmla="*/ 17 w 23"/>
                  <a:gd name="T11" fmla="*/ 0 h 19"/>
                  <a:gd name="T12" fmla="*/ 0 60000 65536"/>
                  <a:gd name="T13" fmla="*/ 0 60000 65536"/>
                  <a:gd name="T14" fmla="*/ 0 60000 65536"/>
                  <a:gd name="T15" fmla="*/ 0 60000 65536"/>
                  <a:gd name="T16" fmla="*/ 0 60000 65536"/>
                  <a:gd name="T17" fmla="*/ 0 60000 65536"/>
                  <a:gd name="T18" fmla="*/ 0 w 23"/>
                  <a:gd name="T19" fmla="*/ 0 h 19"/>
                  <a:gd name="T20" fmla="*/ 23 w 2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3" h="19">
                    <a:moveTo>
                      <a:pt x="17" y="0"/>
                    </a:moveTo>
                    <a:lnTo>
                      <a:pt x="23" y="12"/>
                    </a:lnTo>
                    <a:lnTo>
                      <a:pt x="12" y="19"/>
                    </a:lnTo>
                    <a:lnTo>
                      <a:pt x="0" y="7"/>
                    </a:lnTo>
                    <a:lnTo>
                      <a:pt x="5" y="0"/>
                    </a:lnTo>
                    <a:lnTo>
                      <a:pt x="17"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0" name="Freeform 113">
                <a:extLst>
                  <a:ext uri="{FF2B5EF4-FFF2-40B4-BE49-F238E27FC236}">
                    <a16:creationId xmlns:a16="http://schemas.microsoft.com/office/drawing/2014/main" id="{8F885823-C299-404A-B19B-CEEFDBCB0514}"/>
                  </a:ext>
                </a:extLst>
              </p:cNvPr>
              <p:cNvSpPr>
                <a:spLocks/>
              </p:cNvSpPr>
              <p:nvPr/>
            </p:nvSpPr>
            <p:spPr bwMode="auto">
              <a:xfrm>
                <a:off x="5276" y="1902"/>
                <a:ext cx="68" cy="79"/>
              </a:xfrm>
              <a:custGeom>
                <a:avLst/>
                <a:gdLst>
                  <a:gd name="T0" fmla="*/ 22 w 68"/>
                  <a:gd name="T1" fmla="*/ 0 h 79"/>
                  <a:gd name="T2" fmla="*/ 50 w 68"/>
                  <a:gd name="T3" fmla="*/ 26 h 79"/>
                  <a:gd name="T4" fmla="*/ 65 w 68"/>
                  <a:gd name="T5" fmla="*/ 48 h 79"/>
                  <a:gd name="T6" fmla="*/ 68 w 68"/>
                  <a:gd name="T7" fmla="*/ 67 h 79"/>
                  <a:gd name="T8" fmla="*/ 42 w 68"/>
                  <a:gd name="T9" fmla="*/ 77 h 79"/>
                  <a:gd name="T10" fmla="*/ 23 w 68"/>
                  <a:gd name="T11" fmla="*/ 79 h 79"/>
                  <a:gd name="T12" fmla="*/ 18 w 68"/>
                  <a:gd name="T13" fmla="*/ 62 h 79"/>
                  <a:gd name="T14" fmla="*/ 20 w 68"/>
                  <a:gd name="T15" fmla="*/ 51 h 79"/>
                  <a:gd name="T16" fmla="*/ 1 w 68"/>
                  <a:gd name="T17" fmla="*/ 32 h 79"/>
                  <a:gd name="T18" fmla="*/ 0 w 68"/>
                  <a:gd name="T19" fmla="*/ 14 h 79"/>
                  <a:gd name="T20" fmla="*/ 3 w 68"/>
                  <a:gd name="T21" fmla="*/ 6 h 79"/>
                  <a:gd name="T22" fmla="*/ 22 w 68"/>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79"/>
                  <a:gd name="T38" fmla="*/ 68 w 68"/>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79">
                    <a:moveTo>
                      <a:pt x="22" y="0"/>
                    </a:moveTo>
                    <a:lnTo>
                      <a:pt x="50" y="26"/>
                    </a:lnTo>
                    <a:lnTo>
                      <a:pt x="65" y="48"/>
                    </a:lnTo>
                    <a:lnTo>
                      <a:pt x="68" y="67"/>
                    </a:lnTo>
                    <a:lnTo>
                      <a:pt x="42" y="77"/>
                    </a:lnTo>
                    <a:lnTo>
                      <a:pt x="23" y="79"/>
                    </a:lnTo>
                    <a:lnTo>
                      <a:pt x="18" y="62"/>
                    </a:lnTo>
                    <a:lnTo>
                      <a:pt x="20" y="51"/>
                    </a:lnTo>
                    <a:lnTo>
                      <a:pt x="1" y="32"/>
                    </a:lnTo>
                    <a:lnTo>
                      <a:pt x="0" y="14"/>
                    </a:lnTo>
                    <a:lnTo>
                      <a:pt x="3" y="6"/>
                    </a:lnTo>
                    <a:lnTo>
                      <a:pt x="2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1" name="Freeform 114">
                <a:extLst>
                  <a:ext uri="{FF2B5EF4-FFF2-40B4-BE49-F238E27FC236}">
                    <a16:creationId xmlns:a16="http://schemas.microsoft.com/office/drawing/2014/main" id="{0DBA499F-48AE-43D4-BFBA-F3375B97A74A}"/>
                  </a:ext>
                </a:extLst>
              </p:cNvPr>
              <p:cNvSpPr>
                <a:spLocks/>
              </p:cNvSpPr>
              <p:nvPr/>
            </p:nvSpPr>
            <p:spPr bwMode="auto">
              <a:xfrm>
                <a:off x="5217" y="1831"/>
                <a:ext cx="81" cy="86"/>
              </a:xfrm>
              <a:custGeom>
                <a:avLst/>
                <a:gdLst>
                  <a:gd name="T0" fmla="*/ 72 w 81"/>
                  <a:gd name="T1" fmla="*/ 0 h 86"/>
                  <a:gd name="T2" fmla="*/ 77 w 81"/>
                  <a:gd name="T3" fmla="*/ 30 h 86"/>
                  <a:gd name="T4" fmla="*/ 57 w 81"/>
                  <a:gd name="T5" fmla="*/ 59 h 86"/>
                  <a:gd name="T6" fmla="*/ 81 w 81"/>
                  <a:gd name="T7" fmla="*/ 71 h 86"/>
                  <a:gd name="T8" fmla="*/ 62 w 81"/>
                  <a:gd name="T9" fmla="*/ 77 h 86"/>
                  <a:gd name="T10" fmla="*/ 59 w 81"/>
                  <a:gd name="T11" fmla="*/ 85 h 86"/>
                  <a:gd name="T12" fmla="*/ 44 w 81"/>
                  <a:gd name="T13" fmla="*/ 83 h 86"/>
                  <a:gd name="T14" fmla="*/ 36 w 81"/>
                  <a:gd name="T15" fmla="*/ 86 h 86"/>
                  <a:gd name="T16" fmla="*/ 25 w 81"/>
                  <a:gd name="T17" fmla="*/ 80 h 86"/>
                  <a:gd name="T18" fmla="*/ 23 w 81"/>
                  <a:gd name="T19" fmla="*/ 57 h 86"/>
                  <a:gd name="T20" fmla="*/ 0 w 81"/>
                  <a:gd name="T21" fmla="*/ 46 h 86"/>
                  <a:gd name="T22" fmla="*/ 23 w 81"/>
                  <a:gd name="T23" fmla="*/ 10 h 86"/>
                  <a:gd name="T24" fmla="*/ 72 w 81"/>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6"/>
                  <a:gd name="T41" fmla="*/ 81 w 81"/>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6">
                    <a:moveTo>
                      <a:pt x="72" y="0"/>
                    </a:moveTo>
                    <a:lnTo>
                      <a:pt x="77" y="30"/>
                    </a:lnTo>
                    <a:lnTo>
                      <a:pt x="57" y="59"/>
                    </a:lnTo>
                    <a:lnTo>
                      <a:pt x="81" y="71"/>
                    </a:lnTo>
                    <a:lnTo>
                      <a:pt x="62" y="77"/>
                    </a:lnTo>
                    <a:lnTo>
                      <a:pt x="59" y="85"/>
                    </a:lnTo>
                    <a:lnTo>
                      <a:pt x="44" y="83"/>
                    </a:lnTo>
                    <a:lnTo>
                      <a:pt x="36" y="86"/>
                    </a:lnTo>
                    <a:lnTo>
                      <a:pt x="25" y="80"/>
                    </a:lnTo>
                    <a:lnTo>
                      <a:pt x="23" y="57"/>
                    </a:lnTo>
                    <a:lnTo>
                      <a:pt x="0" y="46"/>
                    </a:lnTo>
                    <a:lnTo>
                      <a:pt x="23" y="10"/>
                    </a:lnTo>
                    <a:lnTo>
                      <a:pt x="7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2" name="Freeform 115">
                <a:extLst>
                  <a:ext uri="{FF2B5EF4-FFF2-40B4-BE49-F238E27FC236}">
                    <a16:creationId xmlns:a16="http://schemas.microsoft.com/office/drawing/2014/main" id="{729DA9E6-573A-4706-AA68-F5D425CFC9A2}"/>
                  </a:ext>
                </a:extLst>
              </p:cNvPr>
              <p:cNvSpPr>
                <a:spLocks/>
              </p:cNvSpPr>
              <p:nvPr/>
            </p:nvSpPr>
            <p:spPr bwMode="auto">
              <a:xfrm>
                <a:off x="4544" y="1654"/>
                <a:ext cx="527" cy="194"/>
              </a:xfrm>
              <a:custGeom>
                <a:avLst/>
                <a:gdLst>
                  <a:gd name="T0" fmla="*/ 0 w 527"/>
                  <a:gd name="T1" fmla="*/ 57 h 194"/>
                  <a:gd name="T2" fmla="*/ 9 w 527"/>
                  <a:gd name="T3" fmla="*/ 48 h 194"/>
                  <a:gd name="T4" fmla="*/ 31 w 527"/>
                  <a:gd name="T5" fmla="*/ 43 h 194"/>
                  <a:gd name="T6" fmla="*/ 61 w 527"/>
                  <a:gd name="T7" fmla="*/ 24 h 194"/>
                  <a:gd name="T8" fmla="*/ 95 w 527"/>
                  <a:gd name="T9" fmla="*/ 29 h 194"/>
                  <a:gd name="T10" fmla="*/ 112 w 527"/>
                  <a:gd name="T11" fmla="*/ 39 h 194"/>
                  <a:gd name="T12" fmla="*/ 152 w 527"/>
                  <a:gd name="T13" fmla="*/ 42 h 194"/>
                  <a:gd name="T14" fmla="*/ 158 w 527"/>
                  <a:gd name="T15" fmla="*/ 31 h 194"/>
                  <a:gd name="T16" fmla="*/ 141 w 527"/>
                  <a:gd name="T17" fmla="*/ 20 h 194"/>
                  <a:gd name="T18" fmla="*/ 145 w 527"/>
                  <a:gd name="T19" fmla="*/ 0 h 194"/>
                  <a:gd name="T20" fmla="*/ 202 w 527"/>
                  <a:gd name="T21" fmla="*/ 13 h 194"/>
                  <a:gd name="T22" fmla="*/ 216 w 527"/>
                  <a:gd name="T23" fmla="*/ 30 h 194"/>
                  <a:gd name="T24" fmla="*/ 246 w 527"/>
                  <a:gd name="T25" fmla="*/ 35 h 194"/>
                  <a:gd name="T26" fmla="*/ 268 w 527"/>
                  <a:gd name="T27" fmla="*/ 26 h 194"/>
                  <a:gd name="T28" fmla="*/ 347 w 527"/>
                  <a:gd name="T29" fmla="*/ 53 h 194"/>
                  <a:gd name="T30" fmla="*/ 401 w 527"/>
                  <a:gd name="T31" fmla="*/ 34 h 194"/>
                  <a:gd name="T32" fmla="*/ 409 w 527"/>
                  <a:gd name="T33" fmla="*/ 34 h 194"/>
                  <a:gd name="T34" fmla="*/ 442 w 527"/>
                  <a:gd name="T35" fmla="*/ 42 h 194"/>
                  <a:gd name="T36" fmla="*/ 446 w 527"/>
                  <a:gd name="T37" fmla="*/ 75 h 194"/>
                  <a:gd name="T38" fmla="*/ 488 w 527"/>
                  <a:gd name="T39" fmla="*/ 74 h 194"/>
                  <a:gd name="T40" fmla="*/ 527 w 527"/>
                  <a:gd name="T41" fmla="*/ 97 h 194"/>
                  <a:gd name="T42" fmla="*/ 491 w 527"/>
                  <a:gd name="T43" fmla="*/ 102 h 194"/>
                  <a:gd name="T44" fmla="*/ 451 w 527"/>
                  <a:gd name="T45" fmla="*/ 136 h 194"/>
                  <a:gd name="T46" fmla="*/ 418 w 527"/>
                  <a:gd name="T47" fmla="*/ 129 h 194"/>
                  <a:gd name="T48" fmla="*/ 421 w 527"/>
                  <a:gd name="T49" fmla="*/ 141 h 194"/>
                  <a:gd name="T50" fmla="*/ 435 w 527"/>
                  <a:gd name="T51" fmla="*/ 154 h 194"/>
                  <a:gd name="T52" fmla="*/ 418 w 527"/>
                  <a:gd name="T53" fmla="*/ 174 h 194"/>
                  <a:gd name="T54" fmla="*/ 379 w 527"/>
                  <a:gd name="T55" fmla="*/ 177 h 194"/>
                  <a:gd name="T56" fmla="*/ 351 w 527"/>
                  <a:gd name="T57" fmla="*/ 187 h 194"/>
                  <a:gd name="T58" fmla="*/ 343 w 527"/>
                  <a:gd name="T59" fmla="*/ 194 h 194"/>
                  <a:gd name="T60" fmla="*/ 288 w 527"/>
                  <a:gd name="T61" fmla="*/ 177 h 194"/>
                  <a:gd name="T62" fmla="*/ 201 w 527"/>
                  <a:gd name="T63" fmla="*/ 172 h 194"/>
                  <a:gd name="T64" fmla="*/ 191 w 527"/>
                  <a:gd name="T65" fmla="*/ 163 h 194"/>
                  <a:gd name="T66" fmla="*/ 183 w 527"/>
                  <a:gd name="T67" fmla="*/ 158 h 194"/>
                  <a:gd name="T68" fmla="*/ 132 w 527"/>
                  <a:gd name="T69" fmla="*/ 129 h 194"/>
                  <a:gd name="T70" fmla="*/ 86 w 527"/>
                  <a:gd name="T71" fmla="*/ 124 h 194"/>
                  <a:gd name="T72" fmla="*/ 80 w 527"/>
                  <a:gd name="T73" fmla="*/ 100 h 194"/>
                  <a:gd name="T74" fmla="*/ 56 w 527"/>
                  <a:gd name="T75" fmla="*/ 79 h 194"/>
                  <a:gd name="T76" fmla="*/ 0 w 527"/>
                  <a:gd name="T77" fmla="*/ 57 h 1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7"/>
                  <a:gd name="T118" fmla="*/ 0 h 194"/>
                  <a:gd name="T119" fmla="*/ 527 w 527"/>
                  <a:gd name="T120" fmla="*/ 194 h 1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7" h="194">
                    <a:moveTo>
                      <a:pt x="0" y="57"/>
                    </a:moveTo>
                    <a:lnTo>
                      <a:pt x="9" y="48"/>
                    </a:lnTo>
                    <a:lnTo>
                      <a:pt x="31" y="43"/>
                    </a:lnTo>
                    <a:lnTo>
                      <a:pt x="61" y="24"/>
                    </a:lnTo>
                    <a:lnTo>
                      <a:pt x="95" y="29"/>
                    </a:lnTo>
                    <a:lnTo>
                      <a:pt x="112" y="39"/>
                    </a:lnTo>
                    <a:lnTo>
                      <a:pt x="152" y="42"/>
                    </a:lnTo>
                    <a:lnTo>
                      <a:pt x="158" y="31"/>
                    </a:lnTo>
                    <a:lnTo>
                      <a:pt x="141" y="20"/>
                    </a:lnTo>
                    <a:lnTo>
                      <a:pt x="145" y="0"/>
                    </a:lnTo>
                    <a:lnTo>
                      <a:pt x="202" y="13"/>
                    </a:lnTo>
                    <a:lnTo>
                      <a:pt x="216" y="30"/>
                    </a:lnTo>
                    <a:lnTo>
                      <a:pt x="246" y="35"/>
                    </a:lnTo>
                    <a:lnTo>
                      <a:pt x="268" y="26"/>
                    </a:lnTo>
                    <a:lnTo>
                      <a:pt x="347" y="53"/>
                    </a:lnTo>
                    <a:lnTo>
                      <a:pt x="401" y="34"/>
                    </a:lnTo>
                    <a:lnTo>
                      <a:pt x="409" y="34"/>
                    </a:lnTo>
                    <a:lnTo>
                      <a:pt x="442" y="42"/>
                    </a:lnTo>
                    <a:lnTo>
                      <a:pt x="446" y="75"/>
                    </a:lnTo>
                    <a:lnTo>
                      <a:pt x="488" y="74"/>
                    </a:lnTo>
                    <a:lnTo>
                      <a:pt x="527" y="97"/>
                    </a:lnTo>
                    <a:lnTo>
                      <a:pt x="491" y="102"/>
                    </a:lnTo>
                    <a:lnTo>
                      <a:pt x="451" y="136"/>
                    </a:lnTo>
                    <a:lnTo>
                      <a:pt x="418" y="129"/>
                    </a:lnTo>
                    <a:lnTo>
                      <a:pt x="421" y="141"/>
                    </a:lnTo>
                    <a:lnTo>
                      <a:pt x="435" y="154"/>
                    </a:lnTo>
                    <a:lnTo>
                      <a:pt x="418" y="174"/>
                    </a:lnTo>
                    <a:lnTo>
                      <a:pt x="379" y="177"/>
                    </a:lnTo>
                    <a:lnTo>
                      <a:pt x="351" y="187"/>
                    </a:lnTo>
                    <a:lnTo>
                      <a:pt x="343" y="194"/>
                    </a:lnTo>
                    <a:lnTo>
                      <a:pt x="288" y="177"/>
                    </a:lnTo>
                    <a:lnTo>
                      <a:pt x="201" y="172"/>
                    </a:lnTo>
                    <a:lnTo>
                      <a:pt x="191" y="163"/>
                    </a:lnTo>
                    <a:lnTo>
                      <a:pt x="183" y="158"/>
                    </a:lnTo>
                    <a:lnTo>
                      <a:pt x="132" y="129"/>
                    </a:lnTo>
                    <a:lnTo>
                      <a:pt x="86" y="124"/>
                    </a:lnTo>
                    <a:lnTo>
                      <a:pt x="80" y="100"/>
                    </a:lnTo>
                    <a:lnTo>
                      <a:pt x="56" y="79"/>
                    </a:lnTo>
                    <a:lnTo>
                      <a:pt x="0" y="5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3" name="Freeform 116">
                <a:extLst>
                  <a:ext uri="{FF2B5EF4-FFF2-40B4-BE49-F238E27FC236}">
                    <a16:creationId xmlns:a16="http://schemas.microsoft.com/office/drawing/2014/main" id="{E41F7677-6449-4718-B052-7A0C4E652778}"/>
                  </a:ext>
                </a:extLst>
              </p:cNvPr>
              <p:cNvSpPr>
                <a:spLocks/>
              </p:cNvSpPr>
              <p:nvPr/>
            </p:nvSpPr>
            <p:spPr bwMode="auto">
              <a:xfrm>
                <a:off x="2919" y="2364"/>
                <a:ext cx="53" cy="14"/>
              </a:xfrm>
              <a:custGeom>
                <a:avLst/>
                <a:gdLst>
                  <a:gd name="T0" fmla="*/ 6 w 53"/>
                  <a:gd name="T1" fmla="*/ 5 h 14"/>
                  <a:gd name="T2" fmla="*/ 32 w 53"/>
                  <a:gd name="T3" fmla="*/ 0 h 14"/>
                  <a:gd name="T4" fmla="*/ 47 w 53"/>
                  <a:gd name="T5" fmla="*/ 2 h 14"/>
                  <a:gd name="T6" fmla="*/ 53 w 53"/>
                  <a:gd name="T7" fmla="*/ 7 h 14"/>
                  <a:gd name="T8" fmla="*/ 47 w 53"/>
                  <a:gd name="T9" fmla="*/ 11 h 14"/>
                  <a:gd name="T10" fmla="*/ 0 w 53"/>
                  <a:gd name="T11" fmla="*/ 14 h 14"/>
                  <a:gd name="T12" fmla="*/ 6 w 53"/>
                  <a:gd name="T13" fmla="*/ 5 h 14"/>
                  <a:gd name="T14" fmla="*/ 0 60000 65536"/>
                  <a:gd name="T15" fmla="*/ 0 60000 65536"/>
                  <a:gd name="T16" fmla="*/ 0 60000 65536"/>
                  <a:gd name="T17" fmla="*/ 0 60000 65536"/>
                  <a:gd name="T18" fmla="*/ 0 60000 65536"/>
                  <a:gd name="T19" fmla="*/ 0 60000 65536"/>
                  <a:gd name="T20" fmla="*/ 0 60000 65536"/>
                  <a:gd name="T21" fmla="*/ 0 w 53"/>
                  <a:gd name="T22" fmla="*/ 0 h 14"/>
                  <a:gd name="T23" fmla="*/ 53 w 5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4">
                    <a:moveTo>
                      <a:pt x="6" y="5"/>
                    </a:moveTo>
                    <a:lnTo>
                      <a:pt x="32" y="0"/>
                    </a:lnTo>
                    <a:lnTo>
                      <a:pt x="47" y="2"/>
                    </a:lnTo>
                    <a:lnTo>
                      <a:pt x="53" y="7"/>
                    </a:lnTo>
                    <a:lnTo>
                      <a:pt x="47" y="11"/>
                    </a:lnTo>
                    <a:lnTo>
                      <a:pt x="0" y="14"/>
                    </a:lnTo>
                    <a:lnTo>
                      <a:pt x="6"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4" name="Freeform 117">
                <a:extLst>
                  <a:ext uri="{FF2B5EF4-FFF2-40B4-BE49-F238E27FC236}">
                    <a16:creationId xmlns:a16="http://schemas.microsoft.com/office/drawing/2014/main" id="{365BEBB6-7AF7-4A53-9169-E848F6DFB35B}"/>
                  </a:ext>
                </a:extLst>
              </p:cNvPr>
              <p:cNvSpPr>
                <a:spLocks/>
              </p:cNvSpPr>
              <p:nvPr/>
            </p:nvSpPr>
            <p:spPr bwMode="auto">
              <a:xfrm>
                <a:off x="2981" y="2436"/>
                <a:ext cx="52" cy="59"/>
              </a:xfrm>
              <a:custGeom>
                <a:avLst/>
                <a:gdLst>
                  <a:gd name="T0" fmla="*/ 0 w 52"/>
                  <a:gd name="T1" fmla="*/ 18 h 59"/>
                  <a:gd name="T2" fmla="*/ 24 w 52"/>
                  <a:gd name="T3" fmla="*/ 0 h 59"/>
                  <a:gd name="T4" fmla="*/ 37 w 52"/>
                  <a:gd name="T5" fmla="*/ 0 h 59"/>
                  <a:gd name="T6" fmla="*/ 52 w 52"/>
                  <a:gd name="T7" fmla="*/ 28 h 59"/>
                  <a:gd name="T8" fmla="*/ 30 w 52"/>
                  <a:gd name="T9" fmla="*/ 59 h 59"/>
                  <a:gd name="T10" fmla="*/ 22 w 52"/>
                  <a:gd name="T11" fmla="*/ 53 h 59"/>
                  <a:gd name="T12" fmla="*/ 8 w 52"/>
                  <a:gd name="T13" fmla="*/ 36 h 59"/>
                  <a:gd name="T14" fmla="*/ 0 w 52"/>
                  <a:gd name="T15" fmla="*/ 18 h 5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9"/>
                  <a:gd name="T26" fmla="*/ 52 w 5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9">
                    <a:moveTo>
                      <a:pt x="0" y="18"/>
                    </a:moveTo>
                    <a:lnTo>
                      <a:pt x="24" y="0"/>
                    </a:lnTo>
                    <a:lnTo>
                      <a:pt x="37" y="0"/>
                    </a:lnTo>
                    <a:lnTo>
                      <a:pt x="52" y="28"/>
                    </a:lnTo>
                    <a:lnTo>
                      <a:pt x="30" y="59"/>
                    </a:lnTo>
                    <a:lnTo>
                      <a:pt x="22" y="53"/>
                    </a:lnTo>
                    <a:lnTo>
                      <a:pt x="8" y="36"/>
                    </a:lnTo>
                    <a:lnTo>
                      <a:pt x="0" y="1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5" name="Freeform 118">
                <a:extLst>
                  <a:ext uri="{FF2B5EF4-FFF2-40B4-BE49-F238E27FC236}">
                    <a16:creationId xmlns:a16="http://schemas.microsoft.com/office/drawing/2014/main" id="{573F478B-4C11-4CF3-8984-0B8D1A465CA8}"/>
                  </a:ext>
                </a:extLst>
              </p:cNvPr>
              <p:cNvSpPr>
                <a:spLocks/>
              </p:cNvSpPr>
              <p:nvPr/>
            </p:nvSpPr>
            <p:spPr bwMode="auto">
              <a:xfrm>
                <a:off x="4561" y="2055"/>
                <a:ext cx="144" cy="74"/>
              </a:xfrm>
              <a:custGeom>
                <a:avLst/>
                <a:gdLst>
                  <a:gd name="T0" fmla="*/ 104 w 144"/>
                  <a:gd name="T1" fmla="*/ 36 h 74"/>
                  <a:gd name="T2" fmla="*/ 141 w 144"/>
                  <a:gd name="T3" fmla="*/ 45 h 74"/>
                  <a:gd name="T4" fmla="*/ 144 w 144"/>
                  <a:gd name="T5" fmla="*/ 69 h 74"/>
                  <a:gd name="T6" fmla="*/ 144 w 144"/>
                  <a:gd name="T7" fmla="*/ 74 h 74"/>
                  <a:gd name="T8" fmla="*/ 111 w 144"/>
                  <a:gd name="T9" fmla="*/ 73 h 74"/>
                  <a:gd name="T10" fmla="*/ 87 w 144"/>
                  <a:gd name="T11" fmla="*/ 62 h 74"/>
                  <a:gd name="T12" fmla="*/ 78 w 144"/>
                  <a:gd name="T13" fmla="*/ 55 h 74"/>
                  <a:gd name="T14" fmla="*/ 61 w 144"/>
                  <a:gd name="T15" fmla="*/ 57 h 74"/>
                  <a:gd name="T16" fmla="*/ 0 w 144"/>
                  <a:gd name="T17" fmla="*/ 29 h 74"/>
                  <a:gd name="T18" fmla="*/ 9 w 144"/>
                  <a:gd name="T19" fmla="*/ 0 h 74"/>
                  <a:gd name="T20" fmla="*/ 65 w 144"/>
                  <a:gd name="T21" fmla="*/ 21 h 74"/>
                  <a:gd name="T22" fmla="*/ 104 w 144"/>
                  <a:gd name="T23" fmla="*/ 36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74"/>
                  <a:gd name="T38" fmla="*/ 144 w 144"/>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74">
                    <a:moveTo>
                      <a:pt x="104" y="36"/>
                    </a:moveTo>
                    <a:lnTo>
                      <a:pt x="141" y="45"/>
                    </a:lnTo>
                    <a:lnTo>
                      <a:pt x="144" y="69"/>
                    </a:lnTo>
                    <a:lnTo>
                      <a:pt x="144" y="74"/>
                    </a:lnTo>
                    <a:lnTo>
                      <a:pt x="111" y="73"/>
                    </a:lnTo>
                    <a:lnTo>
                      <a:pt x="87" y="62"/>
                    </a:lnTo>
                    <a:lnTo>
                      <a:pt x="78" y="55"/>
                    </a:lnTo>
                    <a:lnTo>
                      <a:pt x="61" y="57"/>
                    </a:lnTo>
                    <a:lnTo>
                      <a:pt x="0" y="29"/>
                    </a:lnTo>
                    <a:lnTo>
                      <a:pt x="9" y="0"/>
                    </a:lnTo>
                    <a:lnTo>
                      <a:pt x="65" y="21"/>
                    </a:lnTo>
                    <a:lnTo>
                      <a:pt x="104" y="3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6" name="Freeform 119">
                <a:extLst>
                  <a:ext uri="{FF2B5EF4-FFF2-40B4-BE49-F238E27FC236}">
                    <a16:creationId xmlns:a16="http://schemas.microsoft.com/office/drawing/2014/main" id="{A7FC8049-8DF1-4187-854D-6477D58CF6C6}"/>
                  </a:ext>
                </a:extLst>
              </p:cNvPr>
              <p:cNvSpPr>
                <a:spLocks/>
              </p:cNvSpPr>
              <p:nvPr/>
            </p:nvSpPr>
            <p:spPr bwMode="auto">
              <a:xfrm>
                <a:off x="3276" y="1335"/>
                <a:ext cx="326" cy="219"/>
              </a:xfrm>
              <a:custGeom>
                <a:avLst/>
                <a:gdLst>
                  <a:gd name="T0" fmla="*/ 326 w 326"/>
                  <a:gd name="T1" fmla="*/ 10 h 219"/>
                  <a:gd name="T2" fmla="*/ 304 w 326"/>
                  <a:gd name="T3" fmla="*/ 33 h 219"/>
                  <a:gd name="T4" fmla="*/ 305 w 326"/>
                  <a:gd name="T5" fmla="*/ 24 h 219"/>
                  <a:gd name="T6" fmla="*/ 295 w 326"/>
                  <a:gd name="T7" fmla="*/ 22 h 219"/>
                  <a:gd name="T8" fmla="*/ 286 w 326"/>
                  <a:gd name="T9" fmla="*/ 16 h 219"/>
                  <a:gd name="T10" fmla="*/ 264 w 326"/>
                  <a:gd name="T11" fmla="*/ 22 h 219"/>
                  <a:gd name="T12" fmla="*/ 263 w 326"/>
                  <a:gd name="T13" fmla="*/ 33 h 219"/>
                  <a:gd name="T14" fmla="*/ 255 w 326"/>
                  <a:gd name="T15" fmla="*/ 41 h 219"/>
                  <a:gd name="T16" fmla="*/ 223 w 326"/>
                  <a:gd name="T17" fmla="*/ 38 h 219"/>
                  <a:gd name="T18" fmla="*/ 218 w 326"/>
                  <a:gd name="T19" fmla="*/ 34 h 219"/>
                  <a:gd name="T20" fmla="*/ 207 w 326"/>
                  <a:gd name="T21" fmla="*/ 28 h 219"/>
                  <a:gd name="T22" fmla="*/ 204 w 326"/>
                  <a:gd name="T23" fmla="*/ 32 h 219"/>
                  <a:gd name="T24" fmla="*/ 197 w 326"/>
                  <a:gd name="T25" fmla="*/ 32 h 219"/>
                  <a:gd name="T26" fmla="*/ 193 w 326"/>
                  <a:gd name="T27" fmla="*/ 32 h 219"/>
                  <a:gd name="T28" fmla="*/ 196 w 326"/>
                  <a:gd name="T29" fmla="*/ 37 h 219"/>
                  <a:gd name="T30" fmla="*/ 191 w 326"/>
                  <a:gd name="T31" fmla="*/ 43 h 219"/>
                  <a:gd name="T32" fmla="*/ 169 w 326"/>
                  <a:gd name="T33" fmla="*/ 41 h 219"/>
                  <a:gd name="T34" fmla="*/ 167 w 326"/>
                  <a:gd name="T35" fmla="*/ 49 h 219"/>
                  <a:gd name="T36" fmla="*/ 158 w 326"/>
                  <a:gd name="T37" fmla="*/ 47 h 219"/>
                  <a:gd name="T38" fmla="*/ 147 w 326"/>
                  <a:gd name="T39" fmla="*/ 59 h 219"/>
                  <a:gd name="T40" fmla="*/ 149 w 326"/>
                  <a:gd name="T41" fmla="*/ 64 h 219"/>
                  <a:gd name="T42" fmla="*/ 134 w 326"/>
                  <a:gd name="T43" fmla="*/ 77 h 219"/>
                  <a:gd name="T44" fmla="*/ 125 w 326"/>
                  <a:gd name="T45" fmla="*/ 112 h 219"/>
                  <a:gd name="T46" fmla="*/ 110 w 326"/>
                  <a:gd name="T47" fmla="*/ 113 h 219"/>
                  <a:gd name="T48" fmla="*/ 104 w 326"/>
                  <a:gd name="T49" fmla="*/ 116 h 219"/>
                  <a:gd name="T50" fmla="*/ 100 w 326"/>
                  <a:gd name="T51" fmla="*/ 135 h 219"/>
                  <a:gd name="T52" fmla="*/ 112 w 326"/>
                  <a:gd name="T53" fmla="*/ 158 h 219"/>
                  <a:gd name="T54" fmla="*/ 110 w 326"/>
                  <a:gd name="T55" fmla="*/ 180 h 219"/>
                  <a:gd name="T56" fmla="*/ 96 w 326"/>
                  <a:gd name="T57" fmla="*/ 197 h 219"/>
                  <a:gd name="T58" fmla="*/ 84 w 326"/>
                  <a:gd name="T59" fmla="*/ 192 h 219"/>
                  <a:gd name="T60" fmla="*/ 47 w 326"/>
                  <a:gd name="T61" fmla="*/ 219 h 219"/>
                  <a:gd name="T62" fmla="*/ 13 w 326"/>
                  <a:gd name="T63" fmla="*/ 203 h 219"/>
                  <a:gd name="T64" fmla="*/ 0 w 326"/>
                  <a:gd name="T65" fmla="*/ 152 h 219"/>
                  <a:gd name="T66" fmla="*/ 52 w 326"/>
                  <a:gd name="T67" fmla="*/ 117 h 219"/>
                  <a:gd name="T68" fmla="*/ 65 w 326"/>
                  <a:gd name="T69" fmla="*/ 121 h 219"/>
                  <a:gd name="T70" fmla="*/ 70 w 326"/>
                  <a:gd name="T71" fmla="*/ 107 h 219"/>
                  <a:gd name="T72" fmla="*/ 121 w 326"/>
                  <a:gd name="T73" fmla="*/ 59 h 219"/>
                  <a:gd name="T74" fmla="*/ 130 w 326"/>
                  <a:gd name="T75" fmla="*/ 42 h 219"/>
                  <a:gd name="T76" fmla="*/ 144 w 326"/>
                  <a:gd name="T77" fmla="*/ 36 h 219"/>
                  <a:gd name="T78" fmla="*/ 158 w 326"/>
                  <a:gd name="T79" fmla="*/ 25 h 219"/>
                  <a:gd name="T80" fmla="*/ 171 w 326"/>
                  <a:gd name="T81" fmla="*/ 16 h 219"/>
                  <a:gd name="T82" fmla="*/ 184 w 326"/>
                  <a:gd name="T83" fmla="*/ 14 h 219"/>
                  <a:gd name="T84" fmla="*/ 200 w 326"/>
                  <a:gd name="T85" fmla="*/ 15 h 219"/>
                  <a:gd name="T86" fmla="*/ 212 w 326"/>
                  <a:gd name="T87" fmla="*/ 7 h 219"/>
                  <a:gd name="T88" fmla="*/ 243 w 326"/>
                  <a:gd name="T89" fmla="*/ 1 h 219"/>
                  <a:gd name="T90" fmla="*/ 271 w 326"/>
                  <a:gd name="T91" fmla="*/ 1 h 219"/>
                  <a:gd name="T92" fmla="*/ 284 w 326"/>
                  <a:gd name="T93" fmla="*/ 0 h 219"/>
                  <a:gd name="T94" fmla="*/ 307 w 326"/>
                  <a:gd name="T95" fmla="*/ 6 h 219"/>
                  <a:gd name="T96" fmla="*/ 326 w 326"/>
                  <a:gd name="T97" fmla="*/ 10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6"/>
                  <a:gd name="T148" fmla="*/ 0 h 219"/>
                  <a:gd name="T149" fmla="*/ 326 w 326"/>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6" h="219">
                    <a:moveTo>
                      <a:pt x="326" y="10"/>
                    </a:moveTo>
                    <a:lnTo>
                      <a:pt x="304" y="33"/>
                    </a:lnTo>
                    <a:lnTo>
                      <a:pt x="305" y="24"/>
                    </a:lnTo>
                    <a:lnTo>
                      <a:pt x="295" y="22"/>
                    </a:lnTo>
                    <a:lnTo>
                      <a:pt x="286" y="16"/>
                    </a:lnTo>
                    <a:lnTo>
                      <a:pt x="264" y="22"/>
                    </a:lnTo>
                    <a:lnTo>
                      <a:pt x="263" y="33"/>
                    </a:lnTo>
                    <a:lnTo>
                      <a:pt x="255" y="41"/>
                    </a:lnTo>
                    <a:lnTo>
                      <a:pt x="223" y="38"/>
                    </a:lnTo>
                    <a:lnTo>
                      <a:pt x="218" y="34"/>
                    </a:lnTo>
                    <a:lnTo>
                      <a:pt x="207" y="28"/>
                    </a:lnTo>
                    <a:lnTo>
                      <a:pt x="204" y="32"/>
                    </a:lnTo>
                    <a:lnTo>
                      <a:pt x="197" y="32"/>
                    </a:lnTo>
                    <a:lnTo>
                      <a:pt x="193" y="32"/>
                    </a:lnTo>
                    <a:lnTo>
                      <a:pt x="196" y="37"/>
                    </a:lnTo>
                    <a:lnTo>
                      <a:pt x="191" y="43"/>
                    </a:lnTo>
                    <a:lnTo>
                      <a:pt x="169" y="41"/>
                    </a:lnTo>
                    <a:lnTo>
                      <a:pt x="167" y="49"/>
                    </a:lnTo>
                    <a:lnTo>
                      <a:pt x="158" y="47"/>
                    </a:lnTo>
                    <a:lnTo>
                      <a:pt x="147" y="59"/>
                    </a:lnTo>
                    <a:lnTo>
                      <a:pt x="149" y="64"/>
                    </a:lnTo>
                    <a:lnTo>
                      <a:pt x="134" y="77"/>
                    </a:lnTo>
                    <a:lnTo>
                      <a:pt x="125" y="112"/>
                    </a:lnTo>
                    <a:lnTo>
                      <a:pt x="110" y="113"/>
                    </a:lnTo>
                    <a:lnTo>
                      <a:pt x="104" y="116"/>
                    </a:lnTo>
                    <a:lnTo>
                      <a:pt x="100" y="135"/>
                    </a:lnTo>
                    <a:lnTo>
                      <a:pt x="112" y="158"/>
                    </a:lnTo>
                    <a:lnTo>
                      <a:pt x="110" y="180"/>
                    </a:lnTo>
                    <a:lnTo>
                      <a:pt x="96" y="197"/>
                    </a:lnTo>
                    <a:lnTo>
                      <a:pt x="84" y="192"/>
                    </a:lnTo>
                    <a:lnTo>
                      <a:pt x="47" y="219"/>
                    </a:lnTo>
                    <a:lnTo>
                      <a:pt x="13" y="203"/>
                    </a:lnTo>
                    <a:lnTo>
                      <a:pt x="0" y="152"/>
                    </a:lnTo>
                    <a:lnTo>
                      <a:pt x="52" y="117"/>
                    </a:lnTo>
                    <a:lnTo>
                      <a:pt x="65" y="121"/>
                    </a:lnTo>
                    <a:lnTo>
                      <a:pt x="70" y="107"/>
                    </a:lnTo>
                    <a:lnTo>
                      <a:pt x="121" y="59"/>
                    </a:lnTo>
                    <a:lnTo>
                      <a:pt x="130" y="42"/>
                    </a:lnTo>
                    <a:lnTo>
                      <a:pt x="144" y="36"/>
                    </a:lnTo>
                    <a:lnTo>
                      <a:pt x="158" y="25"/>
                    </a:lnTo>
                    <a:lnTo>
                      <a:pt x="171" y="16"/>
                    </a:lnTo>
                    <a:lnTo>
                      <a:pt x="184" y="14"/>
                    </a:lnTo>
                    <a:lnTo>
                      <a:pt x="200" y="15"/>
                    </a:lnTo>
                    <a:lnTo>
                      <a:pt x="212" y="7"/>
                    </a:lnTo>
                    <a:lnTo>
                      <a:pt x="243" y="1"/>
                    </a:lnTo>
                    <a:lnTo>
                      <a:pt x="271" y="1"/>
                    </a:lnTo>
                    <a:lnTo>
                      <a:pt x="284" y="0"/>
                    </a:lnTo>
                    <a:lnTo>
                      <a:pt x="307" y="6"/>
                    </a:lnTo>
                    <a:lnTo>
                      <a:pt x="326" y="1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7" name="Freeform 121">
                <a:extLst>
                  <a:ext uri="{FF2B5EF4-FFF2-40B4-BE49-F238E27FC236}">
                    <a16:creationId xmlns:a16="http://schemas.microsoft.com/office/drawing/2014/main" id="{7658B917-952E-49FF-80FE-FFAE36DEF8AB}"/>
                  </a:ext>
                </a:extLst>
              </p:cNvPr>
              <p:cNvSpPr>
                <a:spLocks/>
              </p:cNvSpPr>
              <p:nvPr/>
            </p:nvSpPr>
            <p:spPr bwMode="auto">
              <a:xfrm>
                <a:off x="3520" y="1519"/>
                <a:ext cx="89" cy="41"/>
              </a:xfrm>
              <a:custGeom>
                <a:avLst/>
                <a:gdLst>
                  <a:gd name="T0" fmla="*/ 60 w 89"/>
                  <a:gd name="T1" fmla="*/ 0 h 41"/>
                  <a:gd name="T2" fmla="*/ 85 w 89"/>
                  <a:gd name="T3" fmla="*/ 5 h 41"/>
                  <a:gd name="T4" fmla="*/ 89 w 89"/>
                  <a:gd name="T5" fmla="*/ 21 h 41"/>
                  <a:gd name="T6" fmla="*/ 86 w 89"/>
                  <a:gd name="T7" fmla="*/ 41 h 41"/>
                  <a:gd name="T8" fmla="*/ 82 w 89"/>
                  <a:gd name="T9" fmla="*/ 40 h 41"/>
                  <a:gd name="T10" fmla="*/ 51 w 89"/>
                  <a:gd name="T11" fmla="*/ 31 h 41"/>
                  <a:gd name="T12" fmla="*/ 38 w 89"/>
                  <a:gd name="T13" fmla="*/ 35 h 41"/>
                  <a:gd name="T14" fmla="*/ 22 w 89"/>
                  <a:gd name="T15" fmla="*/ 32 h 41"/>
                  <a:gd name="T16" fmla="*/ 4 w 89"/>
                  <a:gd name="T17" fmla="*/ 35 h 41"/>
                  <a:gd name="T18" fmla="*/ 0 w 89"/>
                  <a:gd name="T19" fmla="*/ 26 h 41"/>
                  <a:gd name="T20" fmla="*/ 0 w 89"/>
                  <a:gd name="T21" fmla="*/ 17 h 41"/>
                  <a:gd name="T22" fmla="*/ 45 w 89"/>
                  <a:gd name="T23" fmla="*/ 0 h 41"/>
                  <a:gd name="T24" fmla="*/ 60 w 89"/>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41"/>
                  <a:gd name="T41" fmla="*/ 89 w 89"/>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41">
                    <a:moveTo>
                      <a:pt x="60" y="0"/>
                    </a:moveTo>
                    <a:lnTo>
                      <a:pt x="85" y="5"/>
                    </a:lnTo>
                    <a:lnTo>
                      <a:pt x="89" y="21"/>
                    </a:lnTo>
                    <a:lnTo>
                      <a:pt x="86" y="41"/>
                    </a:lnTo>
                    <a:lnTo>
                      <a:pt x="82" y="40"/>
                    </a:lnTo>
                    <a:lnTo>
                      <a:pt x="51" y="31"/>
                    </a:lnTo>
                    <a:lnTo>
                      <a:pt x="38" y="35"/>
                    </a:lnTo>
                    <a:lnTo>
                      <a:pt x="22" y="32"/>
                    </a:lnTo>
                    <a:lnTo>
                      <a:pt x="4" y="35"/>
                    </a:lnTo>
                    <a:lnTo>
                      <a:pt x="0" y="26"/>
                    </a:lnTo>
                    <a:lnTo>
                      <a:pt x="0" y="17"/>
                    </a:lnTo>
                    <a:lnTo>
                      <a:pt x="45" y="0"/>
                    </a:lnTo>
                    <a:lnTo>
                      <a:pt x="6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8" name="Freeform 122">
                <a:extLst>
                  <a:ext uri="{FF2B5EF4-FFF2-40B4-BE49-F238E27FC236}">
                    <a16:creationId xmlns:a16="http://schemas.microsoft.com/office/drawing/2014/main" id="{1BC14030-1263-4963-BF03-FF2936FA8FF6}"/>
                  </a:ext>
                </a:extLst>
              </p:cNvPr>
              <p:cNvSpPr>
                <a:spLocks/>
              </p:cNvSpPr>
              <p:nvPr/>
            </p:nvSpPr>
            <p:spPr bwMode="auto">
              <a:xfrm>
                <a:off x="3516" y="1550"/>
                <a:ext cx="104" cy="42"/>
              </a:xfrm>
              <a:custGeom>
                <a:avLst/>
                <a:gdLst>
                  <a:gd name="T0" fmla="*/ 86 w 104"/>
                  <a:gd name="T1" fmla="*/ 9 h 42"/>
                  <a:gd name="T2" fmla="*/ 96 w 104"/>
                  <a:gd name="T3" fmla="*/ 13 h 42"/>
                  <a:gd name="T4" fmla="*/ 98 w 104"/>
                  <a:gd name="T5" fmla="*/ 21 h 42"/>
                  <a:gd name="T6" fmla="*/ 104 w 104"/>
                  <a:gd name="T7" fmla="*/ 32 h 42"/>
                  <a:gd name="T8" fmla="*/ 97 w 104"/>
                  <a:gd name="T9" fmla="*/ 39 h 42"/>
                  <a:gd name="T10" fmla="*/ 82 w 104"/>
                  <a:gd name="T11" fmla="*/ 42 h 42"/>
                  <a:gd name="T12" fmla="*/ 71 w 104"/>
                  <a:gd name="T13" fmla="*/ 35 h 42"/>
                  <a:gd name="T14" fmla="*/ 55 w 104"/>
                  <a:gd name="T15" fmla="*/ 31 h 42"/>
                  <a:gd name="T16" fmla="*/ 15 w 104"/>
                  <a:gd name="T17" fmla="*/ 28 h 42"/>
                  <a:gd name="T18" fmla="*/ 1 w 104"/>
                  <a:gd name="T19" fmla="*/ 35 h 42"/>
                  <a:gd name="T20" fmla="*/ 0 w 104"/>
                  <a:gd name="T21" fmla="*/ 22 h 42"/>
                  <a:gd name="T22" fmla="*/ 5 w 104"/>
                  <a:gd name="T23" fmla="*/ 8 h 42"/>
                  <a:gd name="T24" fmla="*/ 18 w 104"/>
                  <a:gd name="T25" fmla="*/ 6 h 42"/>
                  <a:gd name="T26" fmla="*/ 37 w 104"/>
                  <a:gd name="T27" fmla="*/ 19 h 42"/>
                  <a:gd name="T28" fmla="*/ 45 w 104"/>
                  <a:gd name="T29" fmla="*/ 15 h 42"/>
                  <a:gd name="T30" fmla="*/ 42 w 104"/>
                  <a:gd name="T31" fmla="*/ 4 h 42"/>
                  <a:gd name="T32" fmla="*/ 55 w 104"/>
                  <a:gd name="T33" fmla="*/ 0 h 42"/>
                  <a:gd name="T34" fmla="*/ 86 w 104"/>
                  <a:gd name="T35" fmla="*/ 9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42"/>
                  <a:gd name="T56" fmla="*/ 104 w 10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42">
                    <a:moveTo>
                      <a:pt x="86" y="9"/>
                    </a:moveTo>
                    <a:lnTo>
                      <a:pt x="96" y="13"/>
                    </a:lnTo>
                    <a:lnTo>
                      <a:pt x="98" y="21"/>
                    </a:lnTo>
                    <a:lnTo>
                      <a:pt x="104" y="32"/>
                    </a:lnTo>
                    <a:lnTo>
                      <a:pt x="97" y="39"/>
                    </a:lnTo>
                    <a:lnTo>
                      <a:pt x="82" y="42"/>
                    </a:lnTo>
                    <a:lnTo>
                      <a:pt x="71" y="35"/>
                    </a:lnTo>
                    <a:lnTo>
                      <a:pt x="55" y="31"/>
                    </a:lnTo>
                    <a:lnTo>
                      <a:pt x="15" y="28"/>
                    </a:lnTo>
                    <a:lnTo>
                      <a:pt x="1" y="35"/>
                    </a:lnTo>
                    <a:lnTo>
                      <a:pt x="0" y="22"/>
                    </a:lnTo>
                    <a:lnTo>
                      <a:pt x="5" y="8"/>
                    </a:lnTo>
                    <a:lnTo>
                      <a:pt x="18" y="6"/>
                    </a:lnTo>
                    <a:lnTo>
                      <a:pt x="37" y="19"/>
                    </a:lnTo>
                    <a:lnTo>
                      <a:pt x="45" y="15"/>
                    </a:lnTo>
                    <a:lnTo>
                      <a:pt x="42" y="4"/>
                    </a:lnTo>
                    <a:lnTo>
                      <a:pt x="55" y="0"/>
                    </a:lnTo>
                    <a:lnTo>
                      <a:pt x="86" y="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9" name="Freeform 123">
                <a:extLst>
                  <a:ext uri="{FF2B5EF4-FFF2-40B4-BE49-F238E27FC236}">
                    <a16:creationId xmlns:a16="http://schemas.microsoft.com/office/drawing/2014/main" id="{F13D8115-72AF-44C1-89BC-A1C218F826D1}"/>
                  </a:ext>
                </a:extLst>
              </p:cNvPr>
              <p:cNvSpPr>
                <a:spLocks/>
              </p:cNvSpPr>
              <p:nvPr/>
            </p:nvSpPr>
            <p:spPr bwMode="auto">
              <a:xfrm>
                <a:off x="3517" y="1578"/>
                <a:ext cx="86" cy="44"/>
              </a:xfrm>
              <a:custGeom>
                <a:avLst/>
                <a:gdLst>
                  <a:gd name="T0" fmla="*/ 0 w 86"/>
                  <a:gd name="T1" fmla="*/ 7 h 44"/>
                  <a:gd name="T2" fmla="*/ 14 w 86"/>
                  <a:gd name="T3" fmla="*/ 0 h 44"/>
                  <a:gd name="T4" fmla="*/ 54 w 86"/>
                  <a:gd name="T5" fmla="*/ 3 h 44"/>
                  <a:gd name="T6" fmla="*/ 70 w 86"/>
                  <a:gd name="T7" fmla="*/ 7 h 44"/>
                  <a:gd name="T8" fmla="*/ 81 w 86"/>
                  <a:gd name="T9" fmla="*/ 14 h 44"/>
                  <a:gd name="T10" fmla="*/ 86 w 86"/>
                  <a:gd name="T11" fmla="*/ 21 h 44"/>
                  <a:gd name="T12" fmla="*/ 74 w 86"/>
                  <a:gd name="T13" fmla="*/ 26 h 44"/>
                  <a:gd name="T14" fmla="*/ 70 w 86"/>
                  <a:gd name="T15" fmla="*/ 38 h 44"/>
                  <a:gd name="T16" fmla="*/ 41 w 86"/>
                  <a:gd name="T17" fmla="*/ 44 h 44"/>
                  <a:gd name="T18" fmla="*/ 37 w 86"/>
                  <a:gd name="T19" fmla="*/ 38 h 44"/>
                  <a:gd name="T20" fmla="*/ 28 w 86"/>
                  <a:gd name="T21" fmla="*/ 38 h 44"/>
                  <a:gd name="T22" fmla="*/ 29 w 86"/>
                  <a:gd name="T23" fmla="*/ 27 h 44"/>
                  <a:gd name="T24" fmla="*/ 6 w 86"/>
                  <a:gd name="T25" fmla="*/ 21 h 44"/>
                  <a:gd name="T26" fmla="*/ 0 w 86"/>
                  <a:gd name="T27" fmla="*/ 21 h 44"/>
                  <a:gd name="T28" fmla="*/ 0 w 86"/>
                  <a:gd name="T29" fmla="*/ 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44"/>
                  <a:gd name="T47" fmla="*/ 86 w 86"/>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44">
                    <a:moveTo>
                      <a:pt x="0" y="7"/>
                    </a:moveTo>
                    <a:lnTo>
                      <a:pt x="14" y="0"/>
                    </a:lnTo>
                    <a:lnTo>
                      <a:pt x="54" y="3"/>
                    </a:lnTo>
                    <a:lnTo>
                      <a:pt x="70" y="7"/>
                    </a:lnTo>
                    <a:lnTo>
                      <a:pt x="81" y="14"/>
                    </a:lnTo>
                    <a:lnTo>
                      <a:pt x="86" y="21"/>
                    </a:lnTo>
                    <a:lnTo>
                      <a:pt x="74" y="26"/>
                    </a:lnTo>
                    <a:lnTo>
                      <a:pt x="70" y="38"/>
                    </a:lnTo>
                    <a:lnTo>
                      <a:pt x="41" y="44"/>
                    </a:lnTo>
                    <a:lnTo>
                      <a:pt x="37" y="38"/>
                    </a:lnTo>
                    <a:lnTo>
                      <a:pt x="28" y="38"/>
                    </a:lnTo>
                    <a:lnTo>
                      <a:pt x="29" y="27"/>
                    </a:lnTo>
                    <a:lnTo>
                      <a:pt x="6" y="21"/>
                    </a:lnTo>
                    <a:lnTo>
                      <a:pt x="0" y="21"/>
                    </a:lnTo>
                    <a:lnTo>
                      <a:pt x="0" y="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0" name="Freeform 124">
                <a:extLst>
                  <a:ext uri="{FF2B5EF4-FFF2-40B4-BE49-F238E27FC236}">
                    <a16:creationId xmlns:a16="http://schemas.microsoft.com/office/drawing/2014/main" id="{CB62E9F7-BD99-47F5-A161-25CBF0DD72BC}"/>
                  </a:ext>
                </a:extLst>
              </p:cNvPr>
              <p:cNvSpPr>
                <a:spLocks/>
              </p:cNvSpPr>
              <p:nvPr/>
            </p:nvSpPr>
            <p:spPr bwMode="auto">
              <a:xfrm>
                <a:off x="3557" y="1582"/>
                <a:ext cx="141" cy="92"/>
              </a:xfrm>
              <a:custGeom>
                <a:avLst/>
                <a:gdLst>
                  <a:gd name="T0" fmla="*/ 34 w 141"/>
                  <a:gd name="T1" fmla="*/ 22 h 92"/>
                  <a:gd name="T2" fmla="*/ 46 w 141"/>
                  <a:gd name="T3" fmla="*/ 17 h 92"/>
                  <a:gd name="T4" fmla="*/ 41 w 141"/>
                  <a:gd name="T5" fmla="*/ 10 h 92"/>
                  <a:gd name="T6" fmla="*/ 56 w 141"/>
                  <a:gd name="T7" fmla="*/ 7 h 92"/>
                  <a:gd name="T8" fmla="*/ 63 w 141"/>
                  <a:gd name="T9" fmla="*/ 0 h 92"/>
                  <a:gd name="T10" fmla="*/ 104 w 141"/>
                  <a:gd name="T11" fmla="*/ 10 h 92"/>
                  <a:gd name="T12" fmla="*/ 108 w 141"/>
                  <a:gd name="T13" fmla="*/ 26 h 92"/>
                  <a:gd name="T14" fmla="*/ 141 w 141"/>
                  <a:gd name="T15" fmla="*/ 50 h 92"/>
                  <a:gd name="T16" fmla="*/ 120 w 141"/>
                  <a:gd name="T17" fmla="*/ 53 h 92"/>
                  <a:gd name="T18" fmla="*/ 131 w 141"/>
                  <a:gd name="T19" fmla="*/ 71 h 92"/>
                  <a:gd name="T20" fmla="*/ 120 w 141"/>
                  <a:gd name="T21" fmla="*/ 74 h 92"/>
                  <a:gd name="T22" fmla="*/ 105 w 141"/>
                  <a:gd name="T23" fmla="*/ 92 h 92"/>
                  <a:gd name="T24" fmla="*/ 89 w 141"/>
                  <a:gd name="T25" fmla="*/ 89 h 92"/>
                  <a:gd name="T26" fmla="*/ 67 w 141"/>
                  <a:gd name="T27" fmla="*/ 78 h 92"/>
                  <a:gd name="T28" fmla="*/ 45 w 141"/>
                  <a:gd name="T29" fmla="*/ 74 h 92"/>
                  <a:gd name="T30" fmla="*/ 24 w 141"/>
                  <a:gd name="T31" fmla="*/ 76 h 92"/>
                  <a:gd name="T32" fmla="*/ 11 w 141"/>
                  <a:gd name="T33" fmla="*/ 81 h 92"/>
                  <a:gd name="T34" fmla="*/ 8 w 141"/>
                  <a:gd name="T35" fmla="*/ 75 h 92"/>
                  <a:gd name="T36" fmla="*/ 0 w 141"/>
                  <a:gd name="T37" fmla="*/ 70 h 92"/>
                  <a:gd name="T38" fmla="*/ 12 w 141"/>
                  <a:gd name="T39" fmla="*/ 61 h 92"/>
                  <a:gd name="T40" fmla="*/ 1 w 141"/>
                  <a:gd name="T41" fmla="*/ 40 h 92"/>
                  <a:gd name="T42" fmla="*/ 30 w 141"/>
                  <a:gd name="T43" fmla="*/ 34 h 92"/>
                  <a:gd name="T44" fmla="*/ 34 w 141"/>
                  <a:gd name="T45" fmla="*/ 22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1"/>
                  <a:gd name="T70" fmla="*/ 0 h 92"/>
                  <a:gd name="T71" fmla="*/ 141 w 141"/>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1" h="92">
                    <a:moveTo>
                      <a:pt x="34" y="22"/>
                    </a:moveTo>
                    <a:lnTo>
                      <a:pt x="46" y="17"/>
                    </a:lnTo>
                    <a:lnTo>
                      <a:pt x="41" y="10"/>
                    </a:lnTo>
                    <a:lnTo>
                      <a:pt x="56" y="7"/>
                    </a:lnTo>
                    <a:lnTo>
                      <a:pt x="63" y="0"/>
                    </a:lnTo>
                    <a:lnTo>
                      <a:pt x="104" y="10"/>
                    </a:lnTo>
                    <a:lnTo>
                      <a:pt x="108" y="26"/>
                    </a:lnTo>
                    <a:lnTo>
                      <a:pt x="141" y="50"/>
                    </a:lnTo>
                    <a:lnTo>
                      <a:pt x="120" y="53"/>
                    </a:lnTo>
                    <a:lnTo>
                      <a:pt x="131" y="71"/>
                    </a:lnTo>
                    <a:lnTo>
                      <a:pt x="120" y="74"/>
                    </a:lnTo>
                    <a:lnTo>
                      <a:pt x="105" y="92"/>
                    </a:lnTo>
                    <a:lnTo>
                      <a:pt x="89" y="89"/>
                    </a:lnTo>
                    <a:lnTo>
                      <a:pt x="67" y="78"/>
                    </a:lnTo>
                    <a:lnTo>
                      <a:pt x="45" y="74"/>
                    </a:lnTo>
                    <a:lnTo>
                      <a:pt x="24" y="76"/>
                    </a:lnTo>
                    <a:lnTo>
                      <a:pt x="11" y="81"/>
                    </a:lnTo>
                    <a:lnTo>
                      <a:pt x="8" y="75"/>
                    </a:lnTo>
                    <a:lnTo>
                      <a:pt x="0" y="70"/>
                    </a:lnTo>
                    <a:lnTo>
                      <a:pt x="12" y="61"/>
                    </a:lnTo>
                    <a:lnTo>
                      <a:pt x="1" y="40"/>
                    </a:lnTo>
                    <a:lnTo>
                      <a:pt x="30" y="34"/>
                    </a:lnTo>
                    <a:lnTo>
                      <a:pt x="34" y="2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1" name="Freeform 125">
                <a:extLst>
                  <a:ext uri="{FF2B5EF4-FFF2-40B4-BE49-F238E27FC236}">
                    <a16:creationId xmlns:a16="http://schemas.microsoft.com/office/drawing/2014/main" id="{CA0F12DC-B567-403C-A9C2-74069CB6E967}"/>
                  </a:ext>
                </a:extLst>
              </p:cNvPr>
              <p:cNvSpPr>
                <a:spLocks/>
              </p:cNvSpPr>
              <p:nvPr/>
            </p:nvSpPr>
            <p:spPr bwMode="auto">
              <a:xfrm>
                <a:off x="3620" y="1720"/>
                <a:ext cx="60" cy="56"/>
              </a:xfrm>
              <a:custGeom>
                <a:avLst/>
                <a:gdLst>
                  <a:gd name="T0" fmla="*/ 4 w 60"/>
                  <a:gd name="T1" fmla="*/ 3 h 56"/>
                  <a:gd name="T2" fmla="*/ 16 w 60"/>
                  <a:gd name="T3" fmla="*/ 0 h 56"/>
                  <a:gd name="T4" fmla="*/ 39 w 60"/>
                  <a:gd name="T5" fmla="*/ 9 h 56"/>
                  <a:gd name="T6" fmla="*/ 44 w 60"/>
                  <a:gd name="T7" fmla="*/ 18 h 56"/>
                  <a:gd name="T8" fmla="*/ 55 w 60"/>
                  <a:gd name="T9" fmla="*/ 26 h 56"/>
                  <a:gd name="T10" fmla="*/ 60 w 60"/>
                  <a:gd name="T11" fmla="*/ 38 h 56"/>
                  <a:gd name="T12" fmla="*/ 42 w 60"/>
                  <a:gd name="T13" fmla="*/ 36 h 56"/>
                  <a:gd name="T14" fmla="*/ 45 w 60"/>
                  <a:gd name="T15" fmla="*/ 44 h 56"/>
                  <a:gd name="T16" fmla="*/ 31 w 60"/>
                  <a:gd name="T17" fmla="*/ 56 h 56"/>
                  <a:gd name="T18" fmla="*/ 31 w 60"/>
                  <a:gd name="T19" fmla="*/ 36 h 56"/>
                  <a:gd name="T20" fmla="*/ 12 w 60"/>
                  <a:gd name="T21" fmla="*/ 14 h 56"/>
                  <a:gd name="T22" fmla="*/ 0 w 60"/>
                  <a:gd name="T23" fmla="*/ 4 h 56"/>
                  <a:gd name="T24" fmla="*/ 4 w 60"/>
                  <a:gd name="T25" fmla="*/ 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6"/>
                  <a:gd name="T41" fmla="*/ 60 w 6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6">
                    <a:moveTo>
                      <a:pt x="4" y="3"/>
                    </a:moveTo>
                    <a:lnTo>
                      <a:pt x="16" y="0"/>
                    </a:lnTo>
                    <a:lnTo>
                      <a:pt x="39" y="9"/>
                    </a:lnTo>
                    <a:lnTo>
                      <a:pt x="44" y="18"/>
                    </a:lnTo>
                    <a:lnTo>
                      <a:pt x="55" y="26"/>
                    </a:lnTo>
                    <a:lnTo>
                      <a:pt x="60" y="38"/>
                    </a:lnTo>
                    <a:lnTo>
                      <a:pt x="42" y="36"/>
                    </a:lnTo>
                    <a:lnTo>
                      <a:pt x="45" y="44"/>
                    </a:lnTo>
                    <a:lnTo>
                      <a:pt x="31" y="56"/>
                    </a:lnTo>
                    <a:lnTo>
                      <a:pt x="31" y="36"/>
                    </a:lnTo>
                    <a:lnTo>
                      <a:pt x="12" y="14"/>
                    </a:lnTo>
                    <a:lnTo>
                      <a:pt x="0" y="4"/>
                    </a:lnTo>
                    <a:lnTo>
                      <a:pt x="4" y="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2" name="Freeform 126">
                <a:extLst>
                  <a:ext uri="{FF2B5EF4-FFF2-40B4-BE49-F238E27FC236}">
                    <a16:creationId xmlns:a16="http://schemas.microsoft.com/office/drawing/2014/main" id="{5667A7F4-7DB9-49BB-BC76-57C71720816E}"/>
                  </a:ext>
                </a:extLst>
              </p:cNvPr>
              <p:cNvSpPr>
                <a:spLocks/>
              </p:cNvSpPr>
              <p:nvPr/>
            </p:nvSpPr>
            <p:spPr bwMode="auto">
              <a:xfrm>
                <a:off x="3553" y="1649"/>
                <a:ext cx="273" cy="147"/>
              </a:xfrm>
              <a:custGeom>
                <a:avLst/>
                <a:gdLst>
                  <a:gd name="T0" fmla="*/ 28 w 273"/>
                  <a:gd name="T1" fmla="*/ 9 h 147"/>
                  <a:gd name="T2" fmla="*/ 49 w 273"/>
                  <a:gd name="T3" fmla="*/ 7 h 147"/>
                  <a:gd name="T4" fmla="*/ 71 w 273"/>
                  <a:gd name="T5" fmla="*/ 11 h 147"/>
                  <a:gd name="T6" fmla="*/ 93 w 273"/>
                  <a:gd name="T7" fmla="*/ 22 h 147"/>
                  <a:gd name="T8" fmla="*/ 109 w 273"/>
                  <a:gd name="T9" fmla="*/ 25 h 147"/>
                  <a:gd name="T10" fmla="*/ 124 w 273"/>
                  <a:gd name="T11" fmla="*/ 7 h 147"/>
                  <a:gd name="T12" fmla="*/ 135 w 273"/>
                  <a:gd name="T13" fmla="*/ 4 h 147"/>
                  <a:gd name="T14" fmla="*/ 156 w 273"/>
                  <a:gd name="T15" fmla="*/ 0 h 147"/>
                  <a:gd name="T16" fmla="*/ 169 w 273"/>
                  <a:gd name="T17" fmla="*/ 4 h 147"/>
                  <a:gd name="T18" fmla="*/ 198 w 273"/>
                  <a:gd name="T19" fmla="*/ 38 h 147"/>
                  <a:gd name="T20" fmla="*/ 239 w 273"/>
                  <a:gd name="T21" fmla="*/ 41 h 147"/>
                  <a:gd name="T22" fmla="*/ 262 w 273"/>
                  <a:gd name="T23" fmla="*/ 52 h 147"/>
                  <a:gd name="T24" fmla="*/ 271 w 273"/>
                  <a:gd name="T25" fmla="*/ 54 h 147"/>
                  <a:gd name="T26" fmla="*/ 273 w 273"/>
                  <a:gd name="T27" fmla="*/ 83 h 147"/>
                  <a:gd name="T28" fmla="*/ 258 w 273"/>
                  <a:gd name="T29" fmla="*/ 83 h 147"/>
                  <a:gd name="T30" fmla="*/ 249 w 273"/>
                  <a:gd name="T31" fmla="*/ 96 h 147"/>
                  <a:gd name="T32" fmla="*/ 231 w 273"/>
                  <a:gd name="T33" fmla="*/ 102 h 147"/>
                  <a:gd name="T34" fmla="*/ 198 w 273"/>
                  <a:gd name="T35" fmla="*/ 115 h 147"/>
                  <a:gd name="T36" fmla="*/ 210 w 273"/>
                  <a:gd name="T37" fmla="*/ 129 h 147"/>
                  <a:gd name="T38" fmla="*/ 231 w 273"/>
                  <a:gd name="T39" fmla="*/ 128 h 147"/>
                  <a:gd name="T40" fmla="*/ 230 w 273"/>
                  <a:gd name="T41" fmla="*/ 134 h 147"/>
                  <a:gd name="T42" fmla="*/ 189 w 273"/>
                  <a:gd name="T43" fmla="*/ 147 h 147"/>
                  <a:gd name="T44" fmla="*/ 167 w 273"/>
                  <a:gd name="T45" fmla="*/ 129 h 147"/>
                  <a:gd name="T46" fmla="*/ 186 w 273"/>
                  <a:gd name="T47" fmla="*/ 119 h 147"/>
                  <a:gd name="T48" fmla="*/ 169 w 273"/>
                  <a:gd name="T49" fmla="*/ 112 h 147"/>
                  <a:gd name="T50" fmla="*/ 143 w 273"/>
                  <a:gd name="T51" fmla="*/ 110 h 147"/>
                  <a:gd name="T52" fmla="*/ 126 w 273"/>
                  <a:gd name="T53" fmla="*/ 129 h 147"/>
                  <a:gd name="T54" fmla="*/ 108 w 273"/>
                  <a:gd name="T55" fmla="*/ 130 h 147"/>
                  <a:gd name="T56" fmla="*/ 98 w 273"/>
                  <a:gd name="T57" fmla="*/ 127 h 147"/>
                  <a:gd name="T58" fmla="*/ 112 w 273"/>
                  <a:gd name="T59" fmla="*/ 115 h 147"/>
                  <a:gd name="T60" fmla="*/ 109 w 273"/>
                  <a:gd name="T61" fmla="*/ 107 h 147"/>
                  <a:gd name="T62" fmla="*/ 127 w 273"/>
                  <a:gd name="T63" fmla="*/ 109 h 147"/>
                  <a:gd name="T64" fmla="*/ 122 w 273"/>
                  <a:gd name="T65" fmla="*/ 97 h 147"/>
                  <a:gd name="T66" fmla="*/ 111 w 273"/>
                  <a:gd name="T67" fmla="*/ 89 h 147"/>
                  <a:gd name="T68" fmla="*/ 106 w 273"/>
                  <a:gd name="T69" fmla="*/ 80 h 147"/>
                  <a:gd name="T70" fmla="*/ 83 w 273"/>
                  <a:gd name="T71" fmla="*/ 71 h 147"/>
                  <a:gd name="T72" fmla="*/ 71 w 273"/>
                  <a:gd name="T73" fmla="*/ 74 h 147"/>
                  <a:gd name="T74" fmla="*/ 67 w 273"/>
                  <a:gd name="T75" fmla="*/ 75 h 147"/>
                  <a:gd name="T76" fmla="*/ 45 w 273"/>
                  <a:gd name="T77" fmla="*/ 85 h 147"/>
                  <a:gd name="T78" fmla="*/ 22 w 273"/>
                  <a:gd name="T79" fmla="*/ 80 h 147"/>
                  <a:gd name="T80" fmla="*/ 13 w 273"/>
                  <a:gd name="T81" fmla="*/ 81 h 147"/>
                  <a:gd name="T82" fmla="*/ 0 w 273"/>
                  <a:gd name="T83" fmla="*/ 74 h 147"/>
                  <a:gd name="T84" fmla="*/ 4 w 273"/>
                  <a:gd name="T85" fmla="*/ 60 h 147"/>
                  <a:gd name="T86" fmla="*/ 5 w 273"/>
                  <a:gd name="T87" fmla="*/ 48 h 147"/>
                  <a:gd name="T88" fmla="*/ 24 w 273"/>
                  <a:gd name="T89" fmla="*/ 34 h 147"/>
                  <a:gd name="T90" fmla="*/ 15 w 273"/>
                  <a:gd name="T91" fmla="*/ 14 h 147"/>
                  <a:gd name="T92" fmla="*/ 28 w 273"/>
                  <a:gd name="T93" fmla="*/ 9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147"/>
                  <a:gd name="T143" fmla="*/ 273 w 273"/>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147">
                    <a:moveTo>
                      <a:pt x="28" y="9"/>
                    </a:moveTo>
                    <a:lnTo>
                      <a:pt x="49" y="7"/>
                    </a:lnTo>
                    <a:lnTo>
                      <a:pt x="71" y="11"/>
                    </a:lnTo>
                    <a:lnTo>
                      <a:pt x="93" y="22"/>
                    </a:lnTo>
                    <a:lnTo>
                      <a:pt x="109" y="25"/>
                    </a:lnTo>
                    <a:lnTo>
                      <a:pt x="124" y="7"/>
                    </a:lnTo>
                    <a:lnTo>
                      <a:pt x="135" y="4"/>
                    </a:lnTo>
                    <a:lnTo>
                      <a:pt x="156" y="0"/>
                    </a:lnTo>
                    <a:lnTo>
                      <a:pt x="169" y="4"/>
                    </a:lnTo>
                    <a:lnTo>
                      <a:pt x="198" y="38"/>
                    </a:lnTo>
                    <a:lnTo>
                      <a:pt x="239" y="41"/>
                    </a:lnTo>
                    <a:lnTo>
                      <a:pt x="262" y="52"/>
                    </a:lnTo>
                    <a:lnTo>
                      <a:pt x="271" y="54"/>
                    </a:lnTo>
                    <a:lnTo>
                      <a:pt x="273" y="83"/>
                    </a:lnTo>
                    <a:lnTo>
                      <a:pt x="258" y="83"/>
                    </a:lnTo>
                    <a:lnTo>
                      <a:pt x="249" y="96"/>
                    </a:lnTo>
                    <a:lnTo>
                      <a:pt x="231" y="102"/>
                    </a:lnTo>
                    <a:lnTo>
                      <a:pt x="198" y="115"/>
                    </a:lnTo>
                    <a:lnTo>
                      <a:pt x="210" y="129"/>
                    </a:lnTo>
                    <a:lnTo>
                      <a:pt x="231" y="128"/>
                    </a:lnTo>
                    <a:lnTo>
                      <a:pt x="230" y="134"/>
                    </a:lnTo>
                    <a:lnTo>
                      <a:pt x="189" y="147"/>
                    </a:lnTo>
                    <a:lnTo>
                      <a:pt x="167" y="129"/>
                    </a:lnTo>
                    <a:lnTo>
                      <a:pt x="186" y="119"/>
                    </a:lnTo>
                    <a:lnTo>
                      <a:pt x="169" y="112"/>
                    </a:lnTo>
                    <a:lnTo>
                      <a:pt x="143" y="110"/>
                    </a:lnTo>
                    <a:lnTo>
                      <a:pt x="126" y="129"/>
                    </a:lnTo>
                    <a:lnTo>
                      <a:pt x="108" y="130"/>
                    </a:lnTo>
                    <a:lnTo>
                      <a:pt x="98" y="127"/>
                    </a:lnTo>
                    <a:lnTo>
                      <a:pt x="112" y="115"/>
                    </a:lnTo>
                    <a:lnTo>
                      <a:pt x="109" y="107"/>
                    </a:lnTo>
                    <a:lnTo>
                      <a:pt x="127" y="109"/>
                    </a:lnTo>
                    <a:lnTo>
                      <a:pt x="122" y="97"/>
                    </a:lnTo>
                    <a:lnTo>
                      <a:pt x="111" y="89"/>
                    </a:lnTo>
                    <a:lnTo>
                      <a:pt x="106" y="80"/>
                    </a:lnTo>
                    <a:lnTo>
                      <a:pt x="83" y="71"/>
                    </a:lnTo>
                    <a:lnTo>
                      <a:pt x="71" y="74"/>
                    </a:lnTo>
                    <a:lnTo>
                      <a:pt x="67" y="75"/>
                    </a:lnTo>
                    <a:lnTo>
                      <a:pt x="45" y="85"/>
                    </a:lnTo>
                    <a:lnTo>
                      <a:pt x="22" y="80"/>
                    </a:lnTo>
                    <a:lnTo>
                      <a:pt x="13" y="81"/>
                    </a:lnTo>
                    <a:lnTo>
                      <a:pt x="0" y="74"/>
                    </a:lnTo>
                    <a:lnTo>
                      <a:pt x="4" y="60"/>
                    </a:lnTo>
                    <a:lnTo>
                      <a:pt x="5" y="48"/>
                    </a:lnTo>
                    <a:lnTo>
                      <a:pt x="24" y="34"/>
                    </a:lnTo>
                    <a:lnTo>
                      <a:pt x="15" y="14"/>
                    </a:lnTo>
                    <a:lnTo>
                      <a:pt x="28" y="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3" name="Freeform 127">
                <a:extLst>
                  <a:ext uri="{FF2B5EF4-FFF2-40B4-BE49-F238E27FC236}">
                    <a16:creationId xmlns:a16="http://schemas.microsoft.com/office/drawing/2014/main" id="{A7C7B50F-2BEE-40DD-A34A-81F087AB2E96}"/>
                  </a:ext>
                </a:extLst>
              </p:cNvPr>
              <p:cNvSpPr>
                <a:spLocks/>
              </p:cNvSpPr>
              <p:nvPr/>
            </p:nvSpPr>
            <p:spPr bwMode="auto">
              <a:xfrm>
                <a:off x="3846" y="1810"/>
                <a:ext cx="115" cy="48"/>
              </a:xfrm>
              <a:custGeom>
                <a:avLst/>
                <a:gdLst>
                  <a:gd name="T0" fmla="*/ 0 w 115"/>
                  <a:gd name="T1" fmla="*/ 3 h 48"/>
                  <a:gd name="T2" fmla="*/ 8 w 115"/>
                  <a:gd name="T3" fmla="*/ 0 h 48"/>
                  <a:gd name="T4" fmla="*/ 64 w 115"/>
                  <a:gd name="T5" fmla="*/ 16 h 48"/>
                  <a:gd name="T6" fmla="*/ 93 w 115"/>
                  <a:gd name="T7" fmla="*/ 18 h 48"/>
                  <a:gd name="T8" fmla="*/ 106 w 115"/>
                  <a:gd name="T9" fmla="*/ 30 h 48"/>
                  <a:gd name="T10" fmla="*/ 105 w 115"/>
                  <a:gd name="T11" fmla="*/ 36 h 48"/>
                  <a:gd name="T12" fmla="*/ 115 w 115"/>
                  <a:gd name="T13" fmla="*/ 42 h 48"/>
                  <a:gd name="T14" fmla="*/ 115 w 115"/>
                  <a:gd name="T15" fmla="*/ 48 h 48"/>
                  <a:gd name="T16" fmla="*/ 86 w 115"/>
                  <a:gd name="T17" fmla="*/ 42 h 48"/>
                  <a:gd name="T18" fmla="*/ 63 w 115"/>
                  <a:gd name="T19" fmla="*/ 45 h 48"/>
                  <a:gd name="T20" fmla="*/ 56 w 115"/>
                  <a:gd name="T21" fmla="*/ 39 h 48"/>
                  <a:gd name="T22" fmla="*/ 32 w 115"/>
                  <a:gd name="T23" fmla="*/ 36 h 48"/>
                  <a:gd name="T24" fmla="*/ 26 w 115"/>
                  <a:gd name="T25" fmla="*/ 17 h 48"/>
                  <a:gd name="T26" fmla="*/ 0 w 115"/>
                  <a:gd name="T27" fmla="*/ 3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48"/>
                  <a:gd name="T44" fmla="*/ 115 w 115"/>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48">
                    <a:moveTo>
                      <a:pt x="0" y="3"/>
                    </a:moveTo>
                    <a:lnTo>
                      <a:pt x="8" y="0"/>
                    </a:lnTo>
                    <a:lnTo>
                      <a:pt x="64" y="16"/>
                    </a:lnTo>
                    <a:lnTo>
                      <a:pt x="93" y="18"/>
                    </a:lnTo>
                    <a:lnTo>
                      <a:pt x="106" y="30"/>
                    </a:lnTo>
                    <a:lnTo>
                      <a:pt x="105" y="36"/>
                    </a:lnTo>
                    <a:lnTo>
                      <a:pt x="115" y="42"/>
                    </a:lnTo>
                    <a:lnTo>
                      <a:pt x="115" y="48"/>
                    </a:lnTo>
                    <a:lnTo>
                      <a:pt x="86" y="42"/>
                    </a:lnTo>
                    <a:lnTo>
                      <a:pt x="63" y="45"/>
                    </a:lnTo>
                    <a:lnTo>
                      <a:pt x="56" y="39"/>
                    </a:lnTo>
                    <a:lnTo>
                      <a:pt x="32" y="36"/>
                    </a:lnTo>
                    <a:lnTo>
                      <a:pt x="26" y="17"/>
                    </a:lnTo>
                    <a:lnTo>
                      <a:pt x="0" y="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4" name="Freeform 128">
                <a:extLst>
                  <a:ext uri="{FF2B5EF4-FFF2-40B4-BE49-F238E27FC236}">
                    <a16:creationId xmlns:a16="http://schemas.microsoft.com/office/drawing/2014/main" id="{36814351-889B-4B12-957B-3D35E1CB2716}"/>
                  </a:ext>
                </a:extLst>
              </p:cNvPr>
              <p:cNvSpPr>
                <a:spLocks/>
              </p:cNvSpPr>
              <p:nvPr/>
            </p:nvSpPr>
            <p:spPr bwMode="auto">
              <a:xfrm>
                <a:off x="3909" y="1852"/>
                <a:ext cx="57" cy="45"/>
              </a:xfrm>
              <a:custGeom>
                <a:avLst/>
                <a:gdLst>
                  <a:gd name="T0" fmla="*/ 23 w 57"/>
                  <a:gd name="T1" fmla="*/ 27 h 45"/>
                  <a:gd name="T2" fmla="*/ 20 w 57"/>
                  <a:gd name="T3" fmla="*/ 24 h 45"/>
                  <a:gd name="T4" fmla="*/ 6 w 57"/>
                  <a:gd name="T5" fmla="*/ 23 h 45"/>
                  <a:gd name="T6" fmla="*/ 4 w 57"/>
                  <a:gd name="T7" fmla="*/ 7 h 45"/>
                  <a:gd name="T8" fmla="*/ 0 w 57"/>
                  <a:gd name="T9" fmla="*/ 3 h 45"/>
                  <a:gd name="T10" fmla="*/ 23 w 57"/>
                  <a:gd name="T11" fmla="*/ 0 h 45"/>
                  <a:gd name="T12" fmla="*/ 35 w 57"/>
                  <a:gd name="T13" fmla="*/ 7 h 45"/>
                  <a:gd name="T14" fmla="*/ 32 w 57"/>
                  <a:gd name="T15" fmla="*/ 14 h 45"/>
                  <a:gd name="T16" fmla="*/ 43 w 57"/>
                  <a:gd name="T17" fmla="*/ 22 h 45"/>
                  <a:gd name="T18" fmla="*/ 45 w 57"/>
                  <a:gd name="T19" fmla="*/ 28 h 45"/>
                  <a:gd name="T20" fmla="*/ 56 w 57"/>
                  <a:gd name="T21" fmla="*/ 32 h 45"/>
                  <a:gd name="T22" fmla="*/ 57 w 57"/>
                  <a:gd name="T23" fmla="*/ 45 h 45"/>
                  <a:gd name="T24" fmla="*/ 50 w 57"/>
                  <a:gd name="T25" fmla="*/ 45 h 45"/>
                  <a:gd name="T26" fmla="*/ 42 w 57"/>
                  <a:gd name="T27" fmla="*/ 36 h 45"/>
                  <a:gd name="T28" fmla="*/ 30 w 57"/>
                  <a:gd name="T29" fmla="*/ 28 h 45"/>
                  <a:gd name="T30" fmla="*/ 27 w 57"/>
                  <a:gd name="T31" fmla="*/ 31 h 45"/>
                  <a:gd name="T32" fmla="*/ 23 w 57"/>
                  <a:gd name="T33" fmla="*/ 2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45"/>
                  <a:gd name="T53" fmla="*/ 57 w 5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45">
                    <a:moveTo>
                      <a:pt x="23" y="27"/>
                    </a:moveTo>
                    <a:lnTo>
                      <a:pt x="20" y="24"/>
                    </a:lnTo>
                    <a:lnTo>
                      <a:pt x="6" y="23"/>
                    </a:lnTo>
                    <a:lnTo>
                      <a:pt x="4" y="7"/>
                    </a:lnTo>
                    <a:lnTo>
                      <a:pt x="0" y="3"/>
                    </a:lnTo>
                    <a:lnTo>
                      <a:pt x="23" y="0"/>
                    </a:lnTo>
                    <a:lnTo>
                      <a:pt x="35" y="7"/>
                    </a:lnTo>
                    <a:lnTo>
                      <a:pt x="32" y="14"/>
                    </a:lnTo>
                    <a:lnTo>
                      <a:pt x="43" y="22"/>
                    </a:lnTo>
                    <a:lnTo>
                      <a:pt x="45" y="28"/>
                    </a:lnTo>
                    <a:lnTo>
                      <a:pt x="56" y="32"/>
                    </a:lnTo>
                    <a:lnTo>
                      <a:pt x="57" y="45"/>
                    </a:lnTo>
                    <a:lnTo>
                      <a:pt x="50" y="45"/>
                    </a:lnTo>
                    <a:lnTo>
                      <a:pt x="42" y="36"/>
                    </a:lnTo>
                    <a:lnTo>
                      <a:pt x="30" y="28"/>
                    </a:lnTo>
                    <a:lnTo>
                      <a:pt x="27" y="31"/>
                    </a:lnTo>
                    <a:lnTo>
                      <a:pt x="23" y="2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5" name="Freeform 129">
                <a:extLst>
                  <a:ext uri="{FF2B5EF4-FFF2-40B4-BE49-F238E27FC236}">
                    <a16:creationId xmlns:a16="http://schemas.microsoft.com/office/drawing/2014/main" id="{B00FD101-C349-4B92-AC8A-EE513A8DBA29}"/>
                  </a:ext>
                </a:extLst>
              </p:cNvPr>
              <p:cNvSpPr>
                <a:spLocks/>
              </p:cNvSpPr>
              <p:nvPr/>
            </p:nvSpPr>
            <p:spPr bwMode="auto">
              <a:xfrm>
                <a:off x="4050" y="1825"/>
                <a:ext cx="247" cy="140"/>
              </a:xfrm>
              <a:custGeom>
                <a:avLst/>
                <a:gdLst>
                  <a:gd name="T0" fmla="*/ 43 w 247"/>
                  <a:gd name="T1" fmla="*/ 99 h 140"/>
                  <a:gd name="T2" fmla="*/ 35 w 247"/>
                  <a:gd name="T3" fmla="*/ 70 h 140"/>
                  <a:gd name="T4" fmla="*/ 12 w 247"/>
                  <a:gd name="T5" fmla="*/ 49 h 140"/>
                  <a:gd name="T6" fmla="*/ 12 w 247"/>
                  <a:gd name="T7" fmla="*/ 30 h 140"/>
                  <a:gd name="T8" fmla="*/ 0 w 247"/>
                  <a:gd name="T9" fmla="*/ 16 h 140"/>
                  <a:gd name="T10" fmla="*/ 23 w 247"/>
                  <a:gd name="T11" fmla="*/ 7 h 140"/>
                  <a:gd name="T12" fmla="*/ 53 w 247"/>
                  <a:gd name="T13" fmla="*/ 28 h 140"/>
                  <a:gd name="T14" fmla="*/ 58 w 247"/>
                  <a:gd name="T15" fmla="*/ 27 h 140"/>
                  <a:gd name="T16" fmla="*/ 76 w 247"/>
                  <a:gd name="T17" fmla="*/ 28 h 140"/>
                  <a:gd name="T18" fmla="*/ 71 w 247"/>
                  <a:gd name="T19" fmla="*/ 12 h 140"/>
                  <a:gd name="T20" fmla="*/ 82 w 247"/>
                  <a:gd name="T21" fmla="*/ 6 h 140"/>
                  <a:gd name="T22" fmla="*/ 91 w 247"/>
                  <a:gd name="T23" fmla="*/ 0 h 140"/>
                  <a:gd name="T24" fmla="*/ 119 w 247"/>
                  <a:gd name="T25" fmla="*/ 9 h 140"/>
                  <a:gd name="T26" fmla="*/ 125 w 247"/>
                  <a:gd name="T27" fmla="*/ 25 h 140"/>
                  <a:gd name="T28" fmla="*/ 153 w 247"/>
                  <a:gd name="T29" fmla="*/ 29 h 140"/>
                  <a:gd name="T30" fmla="*/ 169 w 247"/>
                  <a:gd name="T31" fmla="*/ 51 h 140"/>
                  <a:gd name="T32" fmla="*/ 232 w 247"/>
                  <a:gd name="T33" fmla="*/ 82 h 140"/>
                  <a:gd name="T34" fmla="*/ 246 w 247"/>
                  <a:gd name="T35" fmla="*/ 87 h 140"/>
                  <a:gd name="T36" fmla="*/ 247 w 247"/>
                  <a:gd name="T37" fmla="*/ 99 h 140"/>
                  <a:gd name="T38" fmla="*/ 223 w 247"/>
                  <a:gd name="T39" fmla="*/ 103 h 140"/>
                  <a:gd name="T40" fmla="*/ 220 w 247"/>
                  <a:gd name="T41" fmla="*/ 119 h 140"/>
                  <a:gd name="T42" fmla="*/ 202 w 247"/>
                  <a:gd name="T43" fmla="*/ 127 h 140"/>
                  <a:gd name="T44" fmla="*/ 195 w 247"/>
                  <a:gd name="T45" fmla="*/ 140 h 140"/>
                  <a:gd name="T46" fmla="*/ 171 w 247"/>
                  <a:gd name="T47" fmla="*/ 134 h 140"/>
                  <a:gd name="T48" fmla="*/ 165 w 247"/>
                  <a:gd name="T49" fmla="*/ 114 h 140"/>
                  <a:gd name="T50" fmla="*/ 114 w 247"/>
                  <a:gd name="T51" fmla="*/ 95 h 140"/>
                  <a:gd name="T52" fmla="*/ 95 w 247"/>
                  <a:gd name="T53" fmla="*/ 86 h 140"/>
                  <a:gd name="T54" fmla="*/ 82 w 247"/>
                  <a:gd name="T55" fmla="*/ 85 h 140"/>
                  <a:gd name="T56" fmla="*/ 54 w 247"/>
                  <a:gd name="T57" fmla="*/ 98 h 140"/>
                  <a:gd name="T58" fmla="*/ 43 w 247"/>
                  <a:gd name="T59" fmla="*/ 99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7"/>
                  <a:gd name="T91" fmla="*/ 0 h 140"/>
                  <a:gd name="T92" fmla="*/ 247 w 247"/>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7" h="140">
                    <a:moveTo>
                      <a:pt x="43" y="99"/>
                    </a:moveTo>
                    <a:lnTo>
                      <a:pt x="35" y="70"/>
                    </a:lnTo>
                    <a:lnTo>
                      <a:pt x="12" y="49"/>
                    </a:lnTo>
                    <a:lnTo>
                      <a:pt x="12" y="30"/>
                    </a:lnTo>
                    <a:lnTo>
                      <a:pt x="0" y="16"/>
                    </a:lnTo>
                    <a:lnTo>
                      <a:pt x="23" y="7"/>
                    </a:lnTo>
                    <a:lnTo>
                      <a:pt x="53" y="28"/>
                    </a:lnTo>
                    <a:lnTo>
                      <a:pt x="58" y="27"/>
                    </a:lnTo>
                    <a:lnTo>
                      <a:pt x="76" y="28"/>
                    </a:lnTo>
                    <a:lnTo>
                      <a:pt x="71" y="12"/>
                    </a:lnTo>
                    <a:lnTo>
                      <a:pt x="82" y="6"/>
                    </a:lnTo>
                    <a:lnTo>
                      <a:pt x="91" y="0"/>
                    </a:lnTo>
                    <a:lnTo>
                      <a:pt x="119" y="9"/>
                    </a:lnTo>
                    <a:lnTo>
                      <a:pt x="125" y="25"/>
                    </a:lnTo>
                    <a:lnTo>
                      <a:pt x="153" y="29"/>
                    </a:lnTo>
                    <a:lnTo>
                      <a:pt x="169" y="51"/>
                    </a:lnTo>
                    <a:lnTo>
                      <a:pt x="232" y="82"/>
                    </a:lnTo>
                    <a:lnTo>
                      <a:pt x="246" y="87"/>
                    </a:lnTo>
                    <a:lnTo>
                      <a:pt x="247" y="99"/>
                    </a:lnTo>
                    <a:lnTo>
                      <a:pt x="223" y="103"/>
                    </a:lnTo>
                    <a:lnTo>
                      <a:pt x="220" y="119"/>
                    </a:lnTo>
                    <a:lnTo>
                      <a:pt x="202" y="127"/>
                    </a:lnTo>
                    <a:lnTo>
                      <a:pt x="195" y="140"/>
                    </a:lnTo>
                    <a:lnTo>
                      <a:pt x="171" y="134"/>
                    </a:lnTo>
                    <a:lnTo>
                      <a:pt x="165" y="114"/>
                    </a:lnTo>
                    <a:lnTo>
                      <a:pt x="114" y="95"/>
                    </a:lnTo>
                    <a:lnTo>
                      <a:pt x="95" y="86"/>
                    </a:lnTo>
                    <a:lnTo>
                      <a:pt x="82" y="85"/>
                    </a:lnTo>
                    <a:lnTo>
                      <a:pt x="54" y="98"/>
                    </a:lnTo>
                    <a:lnTo>
                      <a:pt x="43" y="9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6" name="Freeform 130">
                <a:extLst>
                  <a:ext uri="{FF2B5EF4-FFF2-40B4-BE49-F238E27FC236}">
                    <a16:creationId xmlns:a16="http://schemas.microsoft.com/office/drawing/2014/main" id="{64C9C01A-025D-4074-B31B-DE77B2D56046}"/>
                  </a:ext>
                </a:extLst>
              </p:cNvPr>
              <p:cNvSpPr>
                <a:spLocks/>
              </p:cNvSpPr>
              <p:nvPr/>
            </p:nvSpPr>
            <p:spPr bwMode="auto">
              <a:xfrm>
                <a:off x="4091" y="1773"/>
                <a:ext cx="294" cy="155"/>
              </a:xfrm>
              <a:custGeom>
                <a:avLst/>
                <a:gdLst>
                  <a:gd name="T0" fmla="*/ 245 w 294"/>
                  <a:gd name="T1" fmla="*/ 75 h 155"/>
                  <a:gd name="T2" fmla="*/ 268 w 294"/>
                  <a:gd name="T3" fmla="*/ 76 h 155"/>
                  <a:gd name="T4" fmla="*/ 294 w 294"/>
                  <a:gd name="T5" fmla="*/ 88 h 155"/>
                  <a:gd name="T6" fmla="*/ 276 w 294"/>
                  <a:gd name="T7" fmla="*/ 101 h 155"/>
                  <a:gd name="T8" fmla="*/ 262 w 294"/>
                  <a:gd name="T9" fmla="*/ 98 h 155"/>
                  <a:gd name="T10" fmla="*/ 251 w 294"/>
                  <a:gd name="T11" fmla="*/ 95 h 155"/>
                  <a:gd name="T12" fmla="*/ 257 w 294"/>
                  <a:gd name="T13" fmla="*/ 90 h 155"/>
                  <a:gd name="T14" fmla="*/ 253 w 294"/>
                  <a:gd name="T15" fmla="*/ 84 h 155"/>
                  <a:gd name="T16" fmla="*/ 239 w 294"/>
                  <a:gd name="T17" fmla="*/ 92 h 155"/>
                  <a:gd name="T18" fmla="*/ 230 w 294"/>
                  <a:gd name="T19" fmla="*/ 110 h 155"/>
                  <a:gd name="T20" fmla="*/ 214 w 294"/>
                  <a:gd name="T21" fmla="*/ 108 h 155"/>
                  <a:gd name="T22" fmla="*/ 209 w 294"/>
                  <a:gd name="T23" fmla="*/ 116 h 155"/>
                  <a:gd name="T24" fmla="*/ 227 w 294"/>
                  <a:gd name="T25" fmla="*/ 122 h 155"/>
                  <a:gd name="T26" fmla="*/ 232 w 294"/>
                  <a:gd name="T27" fmla="*/ 134 h 155"/>
                  <a:gd name="T28" fmla="*/ 228 w 294"/>
                  <a:gd name="T29" fmla="*/ 155 h 155"/>
                  <a:gd name="T30" fmla="*/ 206 w 294"/>
                  <a:gd name="T31" fmla="*/ 151 h 155"/>
                  <a:gd name="T32" fmla="*/ 205 w 294"/>
                  <a:gd name="T33" fmla="*/ 139 h 155"/>
                  <a:gd name="T34" fmla="*/ 191 w 294"/>
                  <a:gd name="T35" fmla="*/ 134 h 155"/>
                  <a:gd name="T36" fmla="*/ 128 w 294"/>
                  <a:gd name="T37" fmla="*/ 103 h 155"/>
                  <a:gd name="T38" fmla="*/ 112 w 294"/>
                  <a:gd name="T39" fmla="*/ 81 h 155"/>
                  <a:gd name="T40" fmla="*/ 84 w 294"/>
                  <a:gd name="T41" fmla="*/ 77 h 155"/>
                  <a:gd name="T42" fmla="*/ 78 w 294"/>
                  <a:gd name="T43" fmla="*/ 61 h 155"/>
                  <a:gd name="T44" fmla="*/ 50 w 294"/>
                  <a:gd name="T45" fmla="*/ 52 h 155"/>
                  <a:gd name="T46" fmla="*/ 41 w 294"/>
                  <a:gd name="T47" fmla="*/ 58 h 155"/>
                  <a:gd name="T48" fmla="*/ 30 w 294"/>
                  <a:gd name="T49" fmla="*/ 64 h 155"/>
                  <a:gd name="T50" fmla="*/ 35 w 294"/>
                  <a:gd name="T51" fmla="*/ 80 h 155"/>
                  <a:gd name="T52" fmla="*/ 17 w 294"/>
                  <a:gd name="T53" fmla="*/ 79 h 155"/>
                  <a:gd name="T54" fmla="*/ 17 w 294"/>
                  <a:gd name="T55" fmla="*/ 68 h 155"/>
                  <a:gd name="T56" fmla="*/ 0 w 294"/>
                  <a:gd name="T57" fmla="*/ 10 h 155"/>
                  <a:gd name="T58" fmla="*/ 37 w 294"/>
                  <a:gd name="T59" fmla="*/ 0 h 155"/>
                  <a:gd name="T60" fmla="*/ 87 w 294"/>
                  <a:gd name="T61" fmla="*/ 27 h 155"/>
                  <a:gd name="T62" fmla="*/ 117 w 294"/>
                  <a:gd name="T63" fmla="*/ 37 h 155"/>
                  <a:gd name="T64" fmla="*/ 139 w 294"/>
                  <a:gd name="T65" fmla="*/ 36 h 155"/>
                  <a:gd name="T66" fmla="*/ 146 w 294"/>
                  <a:gd name="T67" fmla="*/ 34 h 155"/>
                  <a:gd name="T68" fmla="*/ 168 w 294"/>
                  <a:gd name="T69" fmla="*/ 45 h 155"/>
                  <a:gd name="T70" fmla="*/ 191 w 294"/>
                  <a:gd name="T71" fmla="*/ 81 h 155"/>
                  <a:gd name="T72" fmla="*/ 220 w 294"/>
                  <a:gd name="T73" fmla="*/ 89 h 155"/>
                  <a:gd name="T74" fmla="*/ 239 w 294"/>
                  <a:gd name="T75" fmla="*/ 66 h 155"/>
                  <a:gd name="T76" fmla="*/ 257 w 294"/>
                  <a:gd name="T77" fmla="*/ 61 h 155"/>
                  <a:gd name="T78" fmla="*/ 245 w 294"/>
                  <a:gd name="T79" fmla="*/ 75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4"/>
                  <a:gd name="T121" fmla="*/ 0 h 155"/>
                  <a:gd name="T122" fmla="*/ 294 w 294"/>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4" h="155">
                    <a:moveTo>
                      <a:pt x="245" y="75"/>
                    </a:moveTo>
                    <a:lnTo>
                      <a:pt x="268" y="76"/>
                    </a:lnTo>
                    <a:lnTo>
                      <a:pt x="294" y="88"/>
                    </a:lnTo>
                    <a:lnTo>
                      <a:pt x="276" y="101"/>
                    </a:lnTo>
                    <a:lnTo>
                      <a:pt x="262" y="98"/>
                    </a:lnTo>
                    <a:lnTo>
                      <a:pt x="251" y="95"/>
                    </a:lnTo>
                    <a:lnTo>
                      <a:pt x="257" y="90"/>
                    </a:lnTo>
                    <a:lnTo>
                      <a:pt x="253" y="84"/>
                    </a:lnTo>
                    <a:lnTo>
                      <a:pt x="239" y="92"/>
                    </a:lnTo>
                    <a:lnTo>
                      <a:pt x="230" y="110"/>
                    </a:lnTo>
                    <a:lnTo>
                      <a:pt x="214" y="108"/>
                    </a:lnTo>
                    <a:lnTo>
                      <a:pt x="209" y="116"/>
                    </a:lnTo>
                    <a:lnTo>
                      <a:pt x="227" y="122"/>
                    </a:lnTo>
                    <a:lnTo>
                      <a:pt x="232" y="134"/>
                    </a:lnTo>
                    <a:lnTo>
                      <a:pt x="228" y="155"/>
                    </a:lnTo>
                    <a:lnTo>
                      <a:pt x="206" y="151"/>
                    </a:lnTo>
                    <a:lnTo>
                      <a:pt x="205" y="139"/>
                    </a:lnTo>
                    <a:lnTo>
                      <a:pt x="191" y="134"/>
                    </a:lnTo>
                    <a:lnTo>
                      <a:pt x="128" y="103"/>
                    </a:lnTo>
                    <a:lnTo>
                      <a:pt x="112" y="81"/>
                    </a:lnTo>
                    <a:lnTo>
                      <a:pt x="84" y="77"/>
                    </a:lnTo>
                    <a:lnTo>
                      <a:pt x="78" y="61"/>
                    </a:lnTo>
                    <a:lnTo>
                      <a:pt x="50" y="52"/>
                    </a:lnTo>
                    <a:lnTo>
                      <a:pt x="41" y="58"/>
                    </a:lnTo>
                    <a:lnTo>
                      <a:pt x="30" y="64"/>
                    </a:lnTo>
                    <a:lnTo>
                      <a:pt x="35" y="80"/>
                    </a:lnTo>
                    <a:lnTo>
                      <a:pt x="17" y="79"/>
                    </a:lnTo>
                    <a:lnTo>
                      <a:pt x="17" y="68"/>
                    </a:lnTo>
                    <a:lnTo>
                      <a:pt x="0" y="10"/>
                    </a:lnTo>
                    <a:lnTo>
                      <a:pt x="37" y="0"/>
                    </a:lnTo>
                    <a:lnTo>
                      <a:pt x="87" y="27"/>
                    </a:lnTo>
                    <a:lnTo>
                      <a:pt x="117" y="37"/>
                    </a:lnTo>
                    <a:lnTo>
                      <a:pt x="139" y="36"/>
                    </a:lnTo>
                    <a:lnTo>
                      <a:pt x="146" y="34"/>
                    </a:lnTo>
                    <a:lnTo>
                      <a:pt x="168" y="45"/>
                    </a:lnTo>
                    <a:lnTo>
                      <a:pt x="191" y="81"/>
                    </a:lnTo>
                    <a:lnTo>
                      <a:pt x="220" y="89"/>
                    </a:lnTo>
                    <a:lnTo>
                      <a:pt x="239" y="66"/>
                    </a:lnTo>
                    <a:lnTo>
                      <a:pt x="257" y="61"/>
                    </a:lnTo>
                    <a:lnTo>
                      <a:pt x="245" y="7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7" name="Freeform 131">
                <a:extLst>
                  <a:ext uri="{FF2B5EF4-FFF2-40B4-BE49-F238E27FC236}">
                    <a16:creationId xmlns:a16="http://schemas.microsoft.com/office/drawing/2014/main" id="{BB882A79-C7DD-479B-A0AD-2A657EC519F3}"/>
                  </a:ext>
                </a:extLst>
              </p:cNvPr>
              <p:cNvSpPr>
                <a:spLocks/>
              </p:cNvSpPr>
              <p:nvPr/>
            </p:nvSpPr>
            <p:spPr bwMode="auto">
              <a:xfrm>
                <a:off x="4300" y="1857"/>
                <a:ext cx="138" cy="80"/>
              </a:xfrm>
              <a:custGeom>
                <a:avLst/>
                <a:gdLst>
                  <a:gd name="T0" fmla="*/ 129 w 138"/>
                  <a:gd name="T1" fmla="*/ 47 h 80"/>
                  <a:gd name="T2" fmla="*/ 138 w 138"/>
                  <a:gd name="T3" fmla="*/ 69 h 80"/>
                  <a:gd name="T4" fmla="*/ 131 w 138"/>
                  <a:gd name="T5" fmla="*/ 67 h 80"/>
                  <a:gd name="T6" fmla="*/ 109 w 138"/>
                  <a:gd name="T7" fmla="*/ 66 h 80"/>
                  <a:gd name="T8" fmla="*/ 83 w 138"/>
                  <a:gd name="T9" fmla="*/ 80 h 80"/>
                  <a:gd name="T10" fmla="*/ 79 w 138"/>
                  <a:gd name="T11" fmla="*/ 58 h 80"/>
                  <a:gd name="T12" fmla="*/ 66 w 138"/>
                  <a:gd name="T13" fmla="*/ 47 h 80"/>
                  <a:gd name="T14" fmla="*/ 62 w 138"/>
                  <a:gd name="T15" fmla="*/ 50 h 80"/>
                  <a:gd name="T16" fmla="*/ 57 w 138"/>
                  <a:gd name="T17" fmla="*/ 63 h 80"/>
                  <a:gd name="T18" fmla="*/ 47 w 138"/>
                  <a:gd name="T19" fmla="*/ 64 h 80"/>
                  <a:gd name="T20" fmla="*/ 26 w 138"/>
                  <a:gd name="T21" fmla="*/ 77 h 80"/>
                  <a:gd name="T22" fmla="*/ 19 w 138"/>
                  <a:gd name="T23" fmla="*/ 71 h 80"/>
                  <a:gd name="T24" fmla="*/ 23 w 138"/>
                  <a:gd name="T25" fmla="*/ 50 h 80"/>
                  <a:gd name="T26" fmla="*/ 18 w 138"/>
                  <a:gd name="T27" fmla="*/ 38 h 80"/>
                  <a:gd name="T28" fmla="*/ 0 w 138"/>
                  <a:gd name="T29" fmla="*/ 32 h 80"/>
                  <a:gd name="T30" fmla="*/ 5 w 138"/>
                  <a:gd name="T31" fmla="*/ 24 h 80"/>
                  <a:gd name="T32" fmla="*/ 21 w 138"/>
                  <a:gd name="T33" fmla="*/ 26 h 80"/>
                  <a:gd name="T34" fmla="*/ 30 w 138"/>
                  <a:gd name="T35" fmla="*/ 8 h 80"/>
                  <a:gd name="T36" fmla="*/ 44 w 138"/>
                  <a:gd name="T37" fmla="*/ 0 h 80"/>
                  <a:gd name="T38" fmla="*/ 48 w 138"/>
                  <a:gd name="T39" fmla="*/ 6 h 80"/>
                  <a:gd name="T40" fmla="*/ 42 w 138"/>
                  <a:gd name="T41" fmla="*/ 11 h 80"/>
                  <a:gd name="T42" fmla="*/ 53 w 138"/>
                  <a:gd name="T43" fmla="*/ 14 h 80"/>
                  <a:gd name="T44" fmla="*/ 49 w 138"/>
                  <a:gd name="T45" fmla="*/ 18 h 80"/>
                  <a:gd name="T46" fmla="*/ 30 w 138"/>
                  <a:gd name="T47" fmla="*/ 18 h 80"/>
                  <a:gd name="T48" fmla="*/ 31 w 138"/>
                  <a:gd name="T49" fmla="*/ 28 h 80"/>
                  <a:gd name="T50" fmla="*/ 62 w 138"/>
                  <a:gd name="T51" fmla="*/ 26 h 80"/>
                  <a:gd name="T52" fmla="*/ 101 w 138"/>
                  <a:gd name="T53" fmla="*/ 29 h 80"/>
                  <a:gd name="T54" fmla="*/ 108 w 138"/>
                  <a:gd name="T55" fmla="*/ 44 h 80"/>
                  <a:gd name="T56" fmla="*/ 129 w 138"/>
                  <a:gd name="T57" fmla="*/ 47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80"/>
                  <a:gd name="T89" fmla="*/ 138 w 138"/>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80">
                    <a:moveTo>
                      <a:pt x="129" y="47"/>
                    </a:moveTo>
                    <a:lnTo>
                      <a:pt x="138" y="69"/>
                    </a:lnTo>
                    <a:lnTo>
                      <a:pt x="131" y="67"/>
                    </a:lnTo>
                    <a:lnTo>
                      <a:pt x="109" y="66"/>
                    </a:lnTo>
                    <a:lnTo>
                      <a:pt x="83" y="80"/>
                    </a:lnTo>
                    <a:lnTo>
                      <a:pt x="79" y="58"/>
                    </a:lnTo>
                    <a:lnTo>
                      <a:pt x="66" y="47"/>
                    </a:lnTo>
                    <a:lnTo>
                      <a:pt x="62" y="50"/>
                    </a:lnTo>
                    <a:lnTo>
                      <a:pt x="57" y="63"/>
                    </a:lnTo>
                    <a:lnTo>
                      <a:pt x="47" y="64"/>
                    </a:lnTo>
                    <a:lnTo>
                      <a:pt x="26" y="77"/>
                    </a:lnTo>
                    <a:lnTo>
                      <a:pt x="19" y="71"/>
                    </a:lnTo>
                    <a:lnTo>
                      <a:pt x="23" y="50"/>
                    </a:lnTo>
                    <a:lnTo>
                      <a:pt x="18" y="38"/>
                    </a:lnTo>
                    <a:lnTo>
                      <a:pt x="0" y="32"/>
                    </a:lnTo>
                    <a:lnTo>
                      <a:pt x="5" y="24"/>
                    </a:lnTo>
                    <a:lnTo>
                      <a:pt x="21" y="26"/>
                    </a:lnTo>
                    <a:lnTo>
                      <a:pt x="30" y="8"/>
                    </a:lnTo>
                    <a:lnTo>
                      <a:pt x="44" y="0"/>
                    </a:lnTo>
                    <a:lnTo>
                      <a:pt x="48" y="6"/>
                    </a:lnTo>
                    <a:lnTo>
                      <a:pt x="42" y="11"/>
                    </a:lnTo>
                    <a:lnTo>
                      <a:pt x="53" y="14"/>
                    </a:lnTo>
                    <a:lnTo>
                      <a:pt x="49" y="18"/>
                    </a:lnTo>
                    <a:lnTo>
                      <a:pt x="30" y="18"/>
                    </a:lnTo>
                    <a:lnTo>
                      <a:pt x="31" y="28"/>
                    </a:lnTo>
                    <a:lnTo>
                      <a:pt x="62" y="26"/>
                    </a:lnTo>
                    <a:lnTo>
                      <a:pt x="101" y="29"/>
                    </a:lnTo>
                    <a:lnTo>
                      <a:pt x="108" y="44"/>
                    </a:lnTo>
                    <a:lnTo>
                      <a:pt x="129" y="47"/>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8" name="Freeform 132">
                <a:extLst>
                  <a:ext uri="{FF2B5EF4-FFF2-40B4-BE49-F238E27FC236}">
                    <a16:creationId xmlns:a16="http://schemas.microsoft.com/office/drawing/2014/main" id="{BFF8A4F3-1DFF-4149-A371-13391EC90A33}"/>
                  </a:ext>
                </a:extLst>
              </p:cNvPr>
              <p:cNvSpPr>
                <a:spLocks/>
              </p:cNvSpPr>
              <p:nvPr/>
            </p:nvSpPr>
            <p:spPr bwMode="auto">
              <a:xfrm>
                <a:off x="4330" y="1817"/>
                <a:ext cx="162" cy="69"/>
              </a:xfrm>
              <a:custGeom>
                <a:avLst/>
                <a:gdLst>
                  <a:gd name="T0" fmla="*/ 162 w 162"/>
                  <a:gd name="T1" fmla="*/ 19 h 69"/>
                  <a:gd name="T2" fmla="*/ 134 w 162"/>
                  <a:gd name="T3" fmla="*/ 38 h 69"/>
                  <a:gd name="T4" fmla="*/ 116 w 162"/>
                  <a:gd name="T5" fmla="*/ 40 h 69"/>
                  <a:gd name="T6" fmla="*/ 112 w 162"/>
                  <a:gd name="T7" fmla="*/ 51 h 69"/>
                  <a:gd name="T8" fmla="*/ 86 w 162"/>
                  <a:gd name="T9" fmla="*/ 51 h 69"/>
                  <a:gd name="T10" fmla="*/ 71 w 162"/>
                  <a:gd name="T11" fmla="*/ 69 h 69"/>
                  <a:gd name="T12" fmla="*/ 32 w 162"/>
                  <a:gd name="T13" fmla="*/ 66 h 69"/>
                  <a:gd name="T14" fmla="*/ 1 w 162"/>
                  <a:gd name="T15" fmla="*/ 68 h 69"/>
                  <a:gd name="T16" fmla="*/ 0 w 162"/>
                  <a:gd name="T17" fmla="*/ 58 h 69"/>
                  <a:gd name="T18" fmla="*/ 19 w 162"/>
                  <a:gd name="T19" fmla="*/ 58 h 69"/>
                  <a:gd name="T20" fmla="*/ 23 w 162"/>
                  <a:gd name="T21" fmla="*/ 54 h 69"/>
                  <a:gd name="T22" fmla="*/ 37 w 162"/>
                  <a:gd name="T23" fmla="*/ 57 h 69"/>
                  <a:gd name="T24" fmla="*/ 55 w 162"/>
                  <a:gd name="T25" fmla="*/ 44 h 69"/>
                  <a:gd name="T26" fmla="*/ 29 w 162"/>
                  <a:gd name="T27" fmla="*/ 32 h 69"/>
                  <a:gd name="T28" fmla="*/ 6 w 162"/>
                  <a:gd name="T29" fmla="*/ 31 h 69"/>
                  <a:gd name="T30" fmla="*/ 18 w 162"/>
                  <a:gd name="T31" fmla="*/ 17 h 69"/>
                  <a:gd name="T32" fmla="*/ 0 w 162"/>
                  <a:gd name="T33" fmla="*/ 22 h 69"/>
                  <a:gd name="T34" fmla="*/ 14 w 162"/>
                  <a:gd name="T35" fmla="*/ 6 h 69"/>
                  <a:gd name="T36" fmla="*/ 30 w 162"/>
                  <a:gd name="T37" fmla="*/ 8 h 69"/>
                  <a:gd name="T38" fmla="*/ 51 w 162"/>
                  <a:gd name="T39" fmla="*/ 13 h 69"/>
                  <a:gd name="T40" fmla="*/ 51 w 162"/>
                  <a:gd name="T41" fmla="*/ 0 h 69"/>
                  <a:gd name="T42" fmla="*/ 73 w 162"/>
                  <a:gd name="T43" fmla="*/ 4 h 69"/>
                  <a:gd name="T44" fmla="*/ 75 w 162"/>
                  <a:gd name="T45" fmla="*/ 4 h 69"/>
                  <a:gd name="T46" fmla="*/ 105 w 162"/>
                  <a:gd name="T47" fmla="*/ 5 h 69"/>
                  <a:gd name="T48" fmla="*/ 140 w 162"/>
                  <a:gd name="T49" fmla="*/ 9 h 69"/>
                  <a:gd name="T50" fmla="*/ 162 w 162"/>
                  <a:gd name="T51" fmla="*/ 19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69"/>
                  <a:gd name="T80" fmla="*/ 162 w 162"/>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69">
                    <a:moveTo>
                      <a:pt x="162" y="19"/>
                    </a:moveTo>
                    <a:lnTo>
                      <a:pt x="134" y="38"/>
                    </a:lnTo>
                    <a:lnTo>
                      <a:pt x="116" y="40"/>
                    </a:lnTo>
                    <a:lnTo>
                      <a:pt x="112" y="51"/>
                    </a:lnTo>
                    <a:lnTo>
                      <a:pt x="86" y="51"/>
                    </a:lnTo>
                    <a:lnTo>
                      <a:pt x="71" y="69"/>
                    </a:lnTo>
                    <a:lnTo>
                      <a:pt x="32" y="66"/>
                    </a:lnTo>
                    <a:lnTo>
                      <a:pt x="1" y="68"/>
                    </a:lnTo>
                    <a:lnTo>
                      <a:pt x="0" y="58"/>
                    </a:lnTo>
                    <a:lnTo>
                      <a:pt x="19" y="58"/>
                    </a:lnTo>
                    <a:lnTo>
                      <a:pt x="23" y="54"/>
                    </a:lnTo>
                    <a:lnTo>
                      <a:pt x="37" y="57"/>
                    </a:lnTo>
                    <a:lnTo>
                      <a:pt x="55" y="44"/>
                    </a:lnTo>
                    <a:lnTo>
                      <a:pt x="29" y="32"/>
                    </a:lnTo>
                    <a:lnTo>
                      <a:pt x="6" y="31"/>
                    </a:lnTo>
                    <a:lnTo>
                      <a:pt x="18" y="17"/>
                    </a:lnTo>
                    <a:lnTo>
                      <a:pt x="0" y="22"/>
                    </a:lnTo>
                    <a:lnTo>
                      <a:pt x="14" y="6"/>
                    </a:lnTo>
                    <a:lnTo>
                      <a:pt x="30" y="8"/>
                    </a:lnTo>
                    <a:lnTo>
                      <a:pt x="51" y="13"/>
                    </a:lnTo>
                    <a:lnTo>
                      <a:pt x="51" y="0"/>
                    </a:lnTo>
                    <a:lnTo>
                      <a:pt x="73" y="4"/>
                    </a:lnTo>
                    <a:lnTo>
                      <a:pt x="75" y="4"/>
                    </a:lnTo>
                    <a:lnTo>
                      <a:pt x="105" y="5"/>
                    </a:lnTo>
                    <a:lnTo>
                      <a:pt x="140" y="9"/>
                    </a:lnTo>
                    <a:lnTo>
                      <a:pt x="162" y="1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9" name="Freeform 133">
                <a:extLst>
                  <a:ext uri="{FF2B5EF4-FFF2-40B4-BE49-F238E27FC236}">
                    <a16:creationId xmlns:a16="http://schemas.microsoft.com/office/drawing/2014/main" id="{21971DB8-973B-47E3-A1A2-AE78806BD8F8}"/>
                  </a:ext>
                </a:extLst>
              </p:cNvPr>
              <p:cNvSpPr>
                <a:spLocks/>
              </p:cNvSpPr>
              <p:nvPr/>
            </p:nvSpPr>
            <p:spPr bwMode="auto">
              <a:xfrm>
                <a:off x="3421" y="1750"/>
                <a:ext cx="47" cy="26"/>
              </a:xfrm>
              <a:custGeom>
                <a:avLst/>
                <a:gdLst>
                  <a:gd name="T0" fmla="*/ 9 w 47"/>
                  <a:gd name="T1" fmla="*/ 10 h 26"/>
                  <a:gd name="T2" fmla="*/ 44 w 47"/>
                  <a:gd name="T3" fmla="*/ 0 h 26"/>
                  <a:gd name="T4" fmla="*/ 47 w 47"/>
                  <a:gd name="T5" fmla="*/ 6 h 26"/>
                  <a:gd name="T6" fmla="*/ 44 w 47"/>
                  <a:gd name="T7" fmla="*/ 5 h 26"/>
                  <a:gd name="T8" fmla="*/ 37 w 47"/>
                  <a:gd name="T9" fmla="*/ 18 h 26"/>
                  <a:gd name="T10" fmla="*/ 28 w 47"/>
                  <a:gd name="T11" fmla="*/ 24 h 26"/>
                  <a:gd name="T12" fmla="*/ 4 w 47"/>
                  <a:gd name="T13" fmla="*/ 26 h 26"/>
                  <a:gd name="T14" fmla="*/ 0 w 47"/>
                  <a:gd name="T15" fmla="*/ 22 h 26"/>
                  <a:gd name="T16" fmla="*/ 9 w 47"/>
                  <a:gd name="T17" fmla="*/ 1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6"/>
                  <a:gd name="T29" fmla="*/ 47 w 4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6">
                    <a:moveTo>
                      <a:pt x="9" y="10"/>
                    </a:moveTo>
                    <a:lnTo>
                      <a:pt x="44" y="0"/>
                    </a:lnTo>
                    <a:lnTo>
                      <a:pt x="47" y="6"/>
                    </a:lnTo>
                    <a:lnTo>
                      <a:pt x="44" y="5"/>
                    </a:lnTo>
                    <a:lnTo>
                      <a:pt x="37" y="18"/>
                    </a:lnTo>
                    <a:lnTo>
                      <a:pt x="28" y="24"/>
                    </a:lnTo>
                    <a:lnTo>
                      <a:pt x="4" y="26"/>
                    </a:lnTo>
                    <a:lnTo>
                      <a:pt x="0" y="22"/>
                    </a:lnTo>
                    <a:lnTo>
                      <a:pt x="9" y="1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0" name="Freeform 134">
                <a:extLst>
                  <a:ext uri="{FF2B5EF4-FFF2-40B4-BE49-F238E27FC236}">
                    <a16:creationId xmlns:a16="http://schemas.microsoft.com/office/drawing/2014/main" id="{D1C456DA-CC9D-4E5B-94FB-9909EADF93C4}"/>
                  </a:ext>
                </a:extLst>
              </p:cNvPr>
              <p:cNvSpPr>
                <a:spLocks/>
              </p:cNvSpPr>
              <p:nvPr/>
            </p:nvSpPr>
            <p:spPr bwMode="auto">
              <a:xfrm>
                <a:off x="3539" y="1832"/>
                <a:ext cx="41" cy="30"/>
              </a:xfrm>
              <a:custGeom>
                <a:avLst/>
                <a:gdLst>
                  <a:gd name="T0" fmla="*/ 0 w 41"/>
                  <a:gd name="T1" fmla="*/ 3 h 30"/>
                  <a:gd name="T2" fmla="*/ 16 w 41"/>
                  <a:gd name="T3" fmla="*/ 3 h 30"/>
                  <a:gd name="T4" fmla="*/ 22 w 41"/>
                  <a:gd name="T5" fmla="*/ 0 h 30"/>
                  <a:gd name="T6" fmla="*/ 29 w 41"/>
                  <a:gd name="T7" fmla="*/ 0 h 30"/>
                  <a:gd name="T8" fmla="*/ 41 w 41"/>
                  <a:gd name="T9" fmla="*/ 11 h 30"/>
                  <a:gd name="T10" fmla="*/ 40 w 41"/>
                  <a:gd name="T11" fmla="*/ 22 h 30"/>
                  <a:gd name="T12" fmla="*/ 23 w 41"/>
                  <a:gd name="T13" fmla="*/ 26 h 30"/>
                  <a:gd name="T14" fmla="*/ 12 w 41"/>
                  <a:gd name="T15" fmla="*/ 30 h 30"/>
                  <a:gd name="T16" fmla="*/ 1 w 41"/>
                  <a:gd name="T17" fmla="*/ 21 h 30"/>
                  <a:gd name="T18" fmla="*/ 0 w 41"/>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0" y="3"/>
                    </a:moveTo>
                    <a:lnTo>
                      <a:pt x="16" y="3"/>
                    </a:lnTo>
                    <a:lnTo>
                      <a:pt x="22" y="0"/>
                    </a:lnTo>
                    <a:lnTo>
                      <a:pt x="29" y="0"/>
                    </a:lnTo>
                    <a:lnTo>
                      <a:pt x="41" y="11"/>
                    </a:lnTo>
                    <a:lnTo>
                      <a:pt x="40" y="22"/>
                    </a:lnTo>
                    <a:lnTo>
                      <a:pt x="23" y="26"/>
                    </a:lnTo>
                    <a:lnTo>
                      <a:pt x="12" y="30"/>
                    </a:lnTo>
                    <a:lnTo>
                      <a:pt x="1" y="21"/>
                    </a:lnTo>
                    <a:lnTo>
                      <a:pt x="0" y="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1" name="Freeform 135">
                <a:extLst>
                  <a:ext uri="{FF2B5EF4-FFF2-40B4-BE49-F238E27FC236}">
                    <a16:creationId xmlns:a16="http://schemas.microsoft.com/office/drawing/2014/main" id="{04580E15-7214-4F77-A09E-69468F3FACF6}"/>
                  </a:ext>
                </a:extLst>
              </p:cNvPr>
              <p:cNvSpPr>
                <a:spLocks/>
              </p:cNvSpPr>
              <p:nvPr/>
            </p:nvSpPr>
            <p:spPr bwMode="auto">
              <a:xfrm>
                <a:off x="3565" y="1796"/>
                <a:ext cx="99" cy="57"/>
              </a:xfrm>
              <a:custGeom>
                <a:avLst/>
                <a:gdLst>
                  <a:gd name="T0" fmla="*/ 53 w 99"/>
                  <a:gd name="T1" fmla="*/ 12 h 57"/>
                  <a:gd name="T2" fmla="*/ 75 w 99"/>
                  <a:gd name="T3" fmla="*/ 4 h 57"/>
                  <a:gd name="T4" fmla="*/ 88 w 99"/>
                  <a:gd name="T5" fmla="*/ 9 h 57"/>
                  <a:gd name="T6" fmla="*/ 92 w 99"/>
                  <a:gd name="T7" fmla="*/ 12 h 57"/>
                  <a:gd name="T8" fmla="*/ 99 w 99"/>
                  <a:gd name="T9" fmla="*/ 14 h 57"/>
                  <a:gd name="T10" fmla="*/ 92 w 99"/>
                  <a:gd name="T11" fmla="*/ 20 h 57"/>
                  <a:gd name="T12" fmla="*/ 85 w 99"/>
                  <a:gd name="T13" fmla="*/ 34 h 57"/>
                  <a:gd name="T14" fmla="*/ 94 w 99"/>
                  <a:gd name="T15" fmla="*/ 44 h 57"/>
                  <a:gd name="T16" fmla="*/ 79 w 99"/>
                  <a:gd name="T17" fmla="*/ 41 h 57"/>
                  <a:gd name="T18" fmla="*/ 67 w 99"/>
                  <a:gd name="T19" fmla="*/ 47 h 57"/>
                  <a:gd name="T20" fmla="*/ 73 w 99"/>
                  <a:gd name="T21" fmla="*/ 54 h 57"/>
                  <a:gd name="T22" fmla="*/ 66 w 99"/>
                  <a:gd name="T23" fmla="*/ 54 h 57"/>
                  <a:gd name="T24" fmla="*/ 53 w 99"/>
                  <a:gd name="T25" fmla="*/ 57 h 57"/>
                  <a:gd name="T26" fmla="*/ 33 w 99"/>
                  <a:gd name="T27" fmla="*/ 50 h 57"/>
                  <a:gd name="T28" fmla="*/ 27 w 99"/>
                  <a:gd name="T29" fmla="*/ 50 h 57"/>
                  <a:gd name="T30" fmla="*/ 14 w 99"/>
                  <a:gd name="T31" fmla="*/ 54 h 57"/>
                  <a:gd name="T32" fmla="*/ 15 w 99"/>
                  <a:gd name="T33" fmla="*/ 47 h 57"/>
                  <a:gd name="T34" fmla="*/ 3 w 99"/>
                  <a:gd name="T35" fmla="*/ 36 h 57"/>
                  <a:gd name="T36" fmla="*/ 7 w 99"/>
                  <a:gd name="T37" fmla="*/ 35 h 57"/>
                  <a:gd name="T38" fmla="*/ 4 w 99"/>
                  <a:gd name="T39" fmla="*/ 27 h 57"/>
                  <a:gd name="T40" fmla="*/ 8 w 99"/>
                  <a:gd name="T41" fmla="*/ 27 h 57"/>
                  <a:gd name="T42" fmla="*/ 11 w 99"/>
                  <a:gd name="T43" fmla="*/ 22 h 57"/>
                  <a:gd name="T44" fmla="*/ 0 w 99"/>
                  <a:gd name="T45" fmla="*/ 11 h 57"/>
                  <a:gd name="T46" fmla="*/ 6 w 99"/>
                  <a:gd name="T47" fmla="*/ 0 h 57"/>
                  <a:gd name="T48" fmla="*/ 11 w 99"/>
                  <a:gd name="T49" fmla="*/ 9 h 57"/>
                  <a:gd name="T50" fmla="*/ 53 w 99"/>
                  <a:gd name="T51" fmla="*/ 12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57"/>
                  <a:gd name="T80" fmla="*/ 99 w 99"/>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57">
                    <a:moveTo>
                      <a:pt x="53" y="12"/>
                    </a:moveTo>
                    <a:lnTo>
                      <a:pt x="75" y="4"/>
                    </a:lnTo>
                    <a:lnTo>
                      <a:pt x="88" y="9"/>
                    </a:lnTo>
                    <a:lnTo>
                      <a:pt x="92" y="12"/>
                    </a:lnTo>
                    <a:lnTo>
                      <a:pt x="99" y="14"/>
                    </a:lnTo>
                    <a:lnTo>
                      <a:pt x="92" y="20"/>
                    </a:lnTo>
                    <a:lnTo>
                      <a:pt x="85" y="34"/>
                    </a:lnTo>
                    <a:lnTo>
                      <a:pt x="94" y="44"/>
                    </a:lnTo>
                    <a:lnTo>
                      <a:pt x="79" y="41"/>
                    </a:lnTo>
                    <a:lnTo>
                      <a:pt x="67" y="47"/>
                    </a:lnTo>
                    <a:lnTo>
                      <a:pt x="73" y="54"/>
                    </a:lnTo>
                    <a:lnTo>
                      <a:pt x="66" y="54"/>
                    </a:lnTo>
                    <a:lnTo>
                      <a:pt x="53" y="57"/>
                    </a:lnTo>
                    <a:lnTo>
                      <a:pt x="33" y="50"/>
                    </a:lnTo>
                    <a:lnTo>
                      <a:pt x="27" y="50"/>
                    </a:lnTo>
                    <a:lnTo>
                      <a:pt x="14" y="54"/>
                    </a:lnTo>
                    <a:lnTo>
                      <a:pt x="15" y="47"/>
                    </a:lnTo>
                    <a:lnTo>
                      <a:pt x="3" y="36"/>
                    </a:lnTo>
                    <a:lnTo>
                      <a:pt x="7" y="35"/>
                    </a:lnTo>
                    <a:lnTo>
                      <a:pt x="4" y="27"/>
                    </a:lnTo>
                    <a:lnTo>
                      <a:pt x="8" y="27"/>
                    </a:lnTo>
                    <a:lnTo>
                      <a:pt x="11" y="22"/>
                    </a:lnTo>
                    <a:lnTo>
                      <a:pt x="0" y="11"/>
                    </a:lnTo>
                    <a:lnTo>
                      <a:pt x="6" y="0"/>
                    </a:lnTo>
                    <a:lnTo>
                      <a:pt x="11" y="9"/>
                    </a:lnTo>
                    <a:lnTo>
                      <a:pt x="53" y="1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2" name="Freeform 136">
                <a:extLst>
                  <a:ext uri="{FF2B5EF4-FFF2-40B4-BE49-F238E27FC236}">
                    <a16:creationId xmlns:a16="http://schemas.microsoft.com/office/drawing/2014/main" id="{407C6A03-6787-4F69-8816-EE012CF5921D}"/>
                  </a:ext>
                </a:extLst>
              </p:cNvPr>
              <p:cNvSpPr>
                <a:spLocks/>
              </p:cNvSpPr>
              <p:nvPr/>
            </p:nvSpPr>
            <p:spPr bwMode="auto">
              <a:xfrm>
                <a:off x="3461" y="1781"/>
                <a:ext cx="59" cy="49"/>
              </a:xfrm>
              <a:custGeom>
                <a:avLst/>
                <a:gdLst>
                  <a:gd name="T0" fmla="*/ 47 w 59"/>
                  <a:gd name="T1" fmla="*/ 49 h 49"/>
                  <a:gd name="T2" fmla="*/ 33 w 59"/>
                  <a:gd name="T3" fmla="*/ 41 h 49"/>
                  <a:gd name="T4" fmla="*/ 11 w 59"/>
                  <a:gd name="T5" fmla="*/ 20 h 49"/>
                  <a:gd name="T6" fmla="*/ 0 w 59"/>
                  <a:gd name="T7" fmla="*/ 2 h 49"/>
                  <a:gd name="T8" fmla="*/ 19 w 59"/>
                  <a:gd name="T9" fmla="*/ 0 h 49"/>
                  <a:gd name="T10" fmla="*/ 36 w 59"/>
                  <a:gd name="T11" fmla="*/ 1 h 49"/>
                  <a:gd name="T12" fmla="*/ 52 w 59"/>
                  <a:gd name="T13" fmla="*/ 4 h 49"/>
                  <a:gd name="T14" fmla="*/ 58 w 59"/>
                  <a:gd name="T15" fmla="*/ 18 h 49"/>
                  <a:gd name="T16" fmla="*/ 59 w 59"/>
                  <a:gd name="T17" fmla="*/ 29 h 49"/>
                  <a:gd name="T18" fmla="*/ 47 w 59"/>
                  <a:gd name="T19" fmla="*/ 38 h 49"/>
                  <a:gd name="T20" fmla="*/ 47 w 59"/>
                  <a:gd name="T21" fmla="*/ 49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9"/>
                  <a:gd name="T35" fmla="*/ 59 w 5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9">
                    <a:moveTo>
                      <a:pt x="47" y="49"/>
                    </a:moveTo>
                    <a:lnTo>
                      <a:pt x="33" y="41"/>
                    </a:lnTo>
                    <a:lnTo>
                      <a:pt x="11" y="20"/>
                    </a:lnTo>
                    <a:lnTo>
                      <a:pt x="0" y="2"/>
                    </a:lnTo>
                    <a:lnTo>
                      <a:pt x="19" y="0"/>
                    </a:lnTo>
                    <a:lnTo>
                      <a:pt x="36" y="1"/>
                    </a:lnTo>
                    <a:lnTo>
                      <a:pt x="52" y="4"/>
                    </a:lnTo>
                    <a:lnTo>
                      <a:pt x="58" y="18"/>
                    </a:lnTo>
                    <a:lnTo>
                      <a:pt x="59" y="29"/>
                    </a:lnTo>
                    <a:lnTo>
                      <a:pt x="47" y="38"/>
                    </a:lnTo>
                    <a:lnTo>
                      <a:pt x="47" y="4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3" name="Freeform 137">
                <a:extLst>
                  <a:ext uri="{FF2B5EF4-FFF2-40B4-BE49-F238E27FC236}">
                    <a16:creationId xmlns:a16="http://schemas.microsoft.com/office/drawing/2014/main" id="{3507A947-B944-4329-8823-CFC2B4B2D0EA}"/>
                  </a:ext>
                </a:extLst>
              </p:cNvPr>
              <p:cNvSpPr>
                <a:spLocks/>
              </p:cNvSpPr>
              <p:nvPr/>
            </p:nvSpPr>
            <p:spPr bwMode="auto">
              <a:xfrm>
                <a:off x="3843" y="2285"/>
                <a:ext cx="118" cy="106"/>
              </a:xfrm>
              <a:custGeom>
                <a:avLst/>
                <a:gdLst>
                  <a:gd name="T0" fmla="*/ 30 w 118"/>
                  <a:gd name="T1" fmla="*/ 9 h 106"/>
                  <a:gd name="T2" fmla="*/ 34 w 118"/>
                  <a:gd name="T3" fmla="*/ 0 h 106"/>
                  <a:gd name="T4" fmla="*/ 57 w 118"/>
                  <a:gd name="T5" fmla="*/ 55 h 106"/>
                  <a:gd name="T6" fmla="*/ 59 w 118"/>
                  <a:gd name="T7" fmla="*/ 48 h 106"/>
                  <a:gd name="T8" fmla="*/ 82 w 118"/>
                  <a:gd name="T9" fmla="*/ 64 h 106"/>
                  <a:gd name="T10" fmla="*/ 116 w 118"/>
                  <a:gd name="T11" fmla="*/ 97 h 106"/>
                  <a:gd name="T12" fmla="*/ 118 w 118"/>
                  <a:gd name="T13" fmla="*/ 100 h 106"/>
                  <a:gd name="T14" fmla="*/ 113 w 118"/>
                  <a:gd name="T15" fmla="*/ 106 h 106"/>
                  <a:gd name="T16" fmla="*/ 105 w 118"/>
                  <a:gd name="T17" fmla="*/ 104 h 106"/>
                  <a:gd name="T18" fmla="*/ 93 w 118"/>
                  <a:gd name="T19" fmla="*/ 88 h 106"/>
                  <a:gd name="T20" fmla="*/ 83 w 118"/>
                  <a:gd name="T21" fmla="*/ 84 h 106"/>
                  <a:gd name="T22" fmla="*/ 67 w 118"/>
                  <a:gd name="T23" fmla="*/ 67 h 106"/>
                  <a:gd name="T24" fmla="*/ 41 w 118"/>
                  <a:gd name="T25" fmla="*/ 67 h 106"/>
                  <a:gd name="T26" fmla="*/ 26 w 118"/>
                  <a:gd name="T27" fmla="*/ 59 h 106"/>
                  <a:gd name="T28" fmla="*/ 20 w 118"/>
                  <a:gd name="T29" fmla="*/ 73 h 106"/>
                  <a:gd name="T30" fmla="*/ 3 w 118"/>
                  <a:gd name="T31" fmla="*/ 69 h 106"/>
                  <a:gd name="T32" fmla="*/ 0 w 118"/>
                  <a:gd name="T33" fmla="*/ 54 h 106"/>
                  <a:gd name="T34" fmla="*/ 8 w 118"/>
                  <a:gd name="T35" fmla="*/ 33 h 106"/>
                  <a:gd name="T36" fmla="*/ 8 w 118"/>
                  <a:gd name="T37" fmla="*/ 18 h 106"/>
                  <a:gd name="T38" fmla="*/ 16 w 118"/>
                  <a:gd name="T39" fmla="*/ 14 h 106"/>
                  <a:gd name="T40" fmla="*/ 30 w 118"/>
                  <a:gd name="T41" fmla="*/ 9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106"/>
                  <a:gd name="T65" fmla="*/ 118 w 118"/>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106">
                    <a:moveTo>
                      <a:pt x="30" y="9"/>
                    </a:moveTo>
                    <a:lnTo>
                      <a:pt x="34" y="0"/>
                    </a:lnTo>
                    <a:lnTo>
                      <a:pt x="57" y="55"/>
                    </a:lnTo>
                    <a:lnTo>
                      <a:pt x="59" y="48"/>
                    </a:lnTo>
                    <a:lnTo>
                      <a:pt x="82" y="64"/>
                    </a:lnTo>
                    <a:lnTo>
                      <a:pt x="116" y="97"/>
                    </a:lnTo>
                    <a:lnTo>
                      <a:pt x="118" y="100"/>
                    </a:lnTo>
                    <a:lnTo>
                      <a:pt x="113" y="106"/>
                    </a:lnTo>
                    <a:lnTo>
                      <a:pt x="105" y="104"/>
                    </a:lnTo>
                    <a:lnTo>
                      <a:pt x="93" y="88"/>
                    </a:lnTo>
                    <a:lnTo>
                      <a:pt x="83" y="84"/>
                    </a:lnTo>
                    <a:lnTo>
                      <a:pt x="67" y="67"/>
                    </a:lnTo>
                    <a:lnTo>
                      <a:pt x="41" y="67"/>
                    </a:lnTo>
                    <a:lnTo>
                      <a:pt x="26" y="59"/>
                    </a:lnTo>
                    <a:lnTo>
                      <a:pt x="20" y="73"/>
                    </a:lnTo>
                    <a:lnTo>
                      <a:pt x="3" y="69"/>
                    </a:lnTo>
                    <a:lnTo>
                      <a:pt x="0" y="54"/>
                    </a:lnTo>
                    <a:lnTo>
                      <a:pt x="8" y="33"/>
                    </a:lnTo>
                    <a:lnTo>
                      <a:pt x="8" y="18"/>
                    </a:lnTo>
                    <a:lnTo>
                      <a:pt x="16" y="14"/>
                    </a:lnTo>
                    <a:lnTo>
                      <a:pt x="30" y="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4" name="Freeform 138">
                <a:extLst>
                  <a:ext uri="{FF2B5EF4-FFF2-40B4-BE49-F238E27FC236}">
                    <a16:creationId xmlns:a16="http://schemas.microsoft.com/office/drawing/2014/main" id="{C5EB4706-3A45-451C-8521-63616F6E4070}"/>
                  </a:ext>
                </a:extLst>
              </p:cNvPr>
              <p:cNvSpPr>
                <a:spLocks/>
              </p:cNvSpPr>
              <p:nvPr/>
            </p:nvSpPr>
            <p:spPr bwMode="auto">
              <a:xfrm>
                <a:off x="3787" y="2344"/>
                <a:ext cx="263" cy="213"/>
              </a:xfrm>
              <a:custGeom>
                <a:avLst/>
                <a:gdLst>
                  <a:gd name="T0" fmla="*/ 149 w 263"/>
                  <a:gd name="T1" fmla="*/ 29 h 213"/>
                  <a:gd name="T2" fmla="*/ 161 w 263"/>
                  <a:gd name="T3" fmla="*/ 45 h 213"/>
                  <a:gd name="T4" fmla="*/ 150 w 263"/>
                  <a:gd name="T5" fmla="*/ 62 h 213"/>
                  <a:gd name="T6" fmla="*/ 152 w 263"/>
                  <a:gd name="T7" fmla="*/ 74 h 213"/>
                  <a:gd name="T8" fmla="*/ 168 w 263"/>
                  <a:gd name="T9" fmla="*/ 71 h 213"/>
                  <a:gd name="T10" fmla="*/ 172 w 263"/>
                  <a:gd name="T11" fmla="*/ 72 h 213"/>
                  <a:gd name="T12" fmla="*/ 167 w 263"/>
                  <a:gd name="T13" fmla="*/ 80 h 213"/>
                  <a:gd name="T14" fmla="*/ 191 w 263"/>
                  <a:gd name="T15" fmla="*/ 110 h 213"/>
                  <a:gd name="T16" fmla="*/ 245 w 263"/>
                  <a:gd name="T17" fmla="*/ 128 h 213"/>
                  <a:gd name="T18" fmla="*/ 263 w 263"/>
                  <a:gd name="T19" fmla="*/ 129 h 213"/>
                  <a:gd name="T20" fmla="*/ 211 w 263"/>
                  <a:gd name="T21" fmla="*/ 186 h 213"/>
                  <a:gd name="T22" fmla="*/ 183 w 263"/>
                  <a:gd name="T23" fmla="*/ 187 h 213"/>
                  <a:gd name="T24" fmla="*/ 157 w 263"/>
                  <a:gd name="T25" fmla="*/ 204 h 213"/>
                  <a:gd name="T26" fmla="*/ 138 w 263"/>
                  <a:gd name="T27" fmla="*/ 199 h 213"/>
                  <a:gd name="T28" fmla="*/ 117 w 263"/>
                  <a:gd name="T29" fmla="*/ 213 h 213"/>
                  <a:gd name="T30" fmla="*/ 93 w 263"/>
                  <a:gd name="T31" fmla="*/ 212 h 213"/>
                  <a:gd name="T32" fmla="*/ 53 w 263"/>
                  <a:gd name="T33" fmla="*/ 191 h 213"/>
                  <a:gd name="T34" fmla="*/ 49 w 263"/>
                  <a:gd name="T35" fmla="*/ 178 h 213"/>
                  <a:gd name="T36" fmla="*/ 42 w 263"/>
                  <a:gd name="T37" fmla="*/ 178 h 213"/>
                  <a:gd name="T38" fmla="*/ 33 w 263"/>
                  <a:gd name="T39" fmla="*/ 157 h 213"/>
                  <a:gd name="T40" fmla="*/ 16 w 263"/>
                  <a:gd name="T41" fmla="*/ 137 h 213"/>
                  <a:gd name="T42" fmla="*/ 0 w 263"/>
                  <a:gd name="T43" fmla="*/ 132 h 213"/>
                  <a:gd name="T44" fmla="*/ 4 w 263"/>
                  <a:gd name="T45" fmla="*/ 120 h 213"/>
                  <a:gd name="T46" fmla="*/ 19 w 263"/>
                  <a:gd name="T47" fmla="*/ 120 h 213"/>
                  <a:gd name="T48" fmla="*/ 24 w 263"/>
                  <a:gd name="T49" fmla="*/ 75 h 213"/>
                  <a:gd name="T50" fmla="*/ 31 w 263"/>
                  <a:gd name="T51" fmla="*/ 76 h 213"/>
                  <a:gd name="T52" fmla="*/ 31 w 263"/>
                  <a:gd name="T53" fmla="*/ 75 h 213"/>
                  <a:gd name="T54" fmla="*/ 44 w 263"/>
                  <a:gd name="T55" fmla="*/ 41 h 213"/>
                  <a:gd name="T56" fmla="*/ 52 w 263"/>
                  <a:gd name="T57" fmla="*/ 40 h 213"/>
                  <a:gd name="T58" fmla="*/ 53 w 263"/>
                  <a:gd name="T59" fmla="*/ 29 h 213"/>
                  <a:gd name="T60" fmla="*/ 59 w 263"/>
                  <a:gd name="T61" fmla="*/ 10 h 213"/>
                  <a:gd name="T62" fmla="*/ 76 w 263"/>
                  <a:gd name="T63" fmla="*/ 14 h 213"/>
                  <a:gd name="T64" fmla="*/ 82 w 263"/>
                  <a:gd name="T65" fmla="*/ 0 h 213"/>
                  <a:gd name="T66" fmla="*/ 97 w 263"/>
                  <a:gd name="T67" fmla="*/ 8 h 213"/>
                  <a:gd name="T68" fmla="*/ 123 w 263"/>
                  <a:gd name="T69" fmla="*/ 8 h 213"/>
                  <a:gd name="T70" fmla="*/ 139 w 263"/>
                  <a:gd name="T71" fmla="*/ 25 h 213"/>
                  <a:gd name="T72" fmla="*/ 149 w 263"/>
                  <a:gd name="T73" fmla="*/ 29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13"/>
                  <a:gd name="T113" fmla="*/ 263 w 263"/>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13">
                    <a:moveTo>
                      <a:pt x="149" y="29"/>
                    </a:moveTo>
                    <a:lnTo>
                      <a:pt x="161" y="45"/>
                    </a:lnTo>
                    <a:lnTo>
                      <a:pt x="150" y="62"/>
                    </a:lnTo>
                    <a:lnTo>
                      <a:pt x="152" y="74"/>
                    </a:lnTo>
                    <a:lnTo>
                      <a:pt x="168" y="71"/>
                    </a:lnTo>
                    <a:lnTo>
                      <a:pt x="172" y="72"/>
                    </a:lnTo>
                    <a:lnTo>
                      <a:pt x="167" y="80"/>
                    </a:lnTo>
                    <a:lnTo>
                      <a:pt x="191" y="110"/>
                    </a:lnTo>
                    <a:lnTo>
                      <a:pt x="245" y="128"/>
                    </a:lnTo>
                    <a:lnTo>
                      <a:pt x="263" y="129"/>
                    </a:lnTo>
                    <a:lnTo>
                      <a:pt x="211" y="186"/>
                    </a:lnTo>
                    <a:lnTo>
                      <a:pt x="183" y="187"/>
                    </a:lnTo>
                    <a:lnTo>
                      <a:pt x="157" y="204"/>
                    </a:lnTo>
                    <a:lnTo>
                      <a:pt x="138" y="199"/>
                    </a:lnTo>
                    <a:lnTo>
                      <a:pt x="117" y="213"/>
                    </a:lnTo>
                    <a:lnTo>
                      <a:pt x="93" y="212"/>
                    </a:lnTo>
                    <a:lnTo>
                      <a:pt x="53" y="191"/>
                    </a:lnTo>
                    <a:lnTo>
                      <a:pt x="49" y="178"/>
                    </a:lnTo>
                    <a:lnTo>
                      <a:pt x="42" y="178"/>
                    </a:lnTo>
                    <a:lnTo>
                      <a:pt x="33" y="157"/>
                    </a:lnTo>
                    <a:lnTo>
                      <a:pt x="16" y="137"/>
                    </a:lnTo>
                    <a:lnTo>
                      <a:pt x="0" y="132"/>
                    </a:lnTo>
                    <a:lnTo>
                      <a:pt x="4" y="120"/>
                    </a:lnTo>
                    <a:lnTo>
                      <a:pt x="19" y="120"/>
                    </a:lnTo>
                    <a:lnTo>
                      <a:pt x="24" y="75"/>
                    </a:lnTo>
                    <a:lnTo>
                      <a:pt x="31" y="76"/>
                    </a:lnTo>
                    <a:lnTo>
                      <a:pt x="31" y="75"/>
                    </a:lnTo>
                    <a:lnTo>
                      <a:pt x="44" y="41"/>
                    </a:lnTo>
                    <a:lnTo>
                      <a:pt x="52" y="40"/>
                    </a:lnTo>
                    <a:lnTo>
                      <a:pt x="53" y="29"/>
                    </a:lnTo>
                    <a:lnTo>
                      <a:pt x="59" y="10"/>
                    </a:lnTo>
                    <a:lnTo>
                      <a:pt x="76" y="14"/>
                    </a:lnTo>
                    <a:lnTo>
                      <a:pt x="82" y="0"/>
                    </a:lnTo>
                    <a:lnTo>
                      <a:pt x="97" y="8"/>
                    </a:lnTo>
                    <a:lnTo>
                      <a:pt x="123" y="8"/>
                    </a:lnTo>
                    <a:lnTo>
                      <a:pt x="139" y="25"/>
                    </a:lnTo>
                    <a:lnTo>
                      <a:pt x="149" y="2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5" name="Freeform 139">
                <a:extLst>
                  <a:ext uri="{FF2B5EF4-FFF2-40B4-BE49-F238E27FC236}">
                    <a16:creationId xmlns:a16="http://schemas.microsoft.com/office/drawing/2014/main" id="{A1F887D1-DF64-45E7-9AA0-E7E0C3096007}"/>
                  </a:ext>
                </a:extLst>
              </p:cNvPr>
              <p:cNvSpPr>
                <a:spLocks/>
              </p:cNvSpPr>
              <p:nvPr/>
            </p:nvSpPr>
            <p:spPr bwMode="auto">
              <a:xfrm>
                <a:off x="3471" y="1701"/>
                <a:ext cx="86" cy="31"/>
              </a:xfrm>
              <a:custGeom>
                <a:avLst/>
                <a:gdLst>
                  <a:gd name="T0" fmla="*/ 86 w 86"/>
                  <a:gd name="T1" fmla="*/ 8 h 31"/>
                  <a:gd name="T2" fmla="*/ 82 w 86"/>
                  <a:gd name="T3" fmla="*/ 22 h 31"/>
                  <a:gd name="T4" fmla="*/ 53 w 86"/>
                  <a:gd name="T5" fmla="*/ 23 h 31"/>
                  <a:gd name="T6" fmla="*/ 24 w 86"/>
                  <a:gd name="T7" fmla="*/ 31 h 31"/>
                  <a:gd name="T8" fmla="*/ 5 w 86"/>
                  <a:gd name="T9" fmla="*/ 28 h 31"/>
                  <a:gd name="T10" fmla="*/ 0 w 86"/>
                  <a:gd name="T11" fmla="*/ 13 h 31"/>
                  <a:gd name="T12" fmla="*/ 9 w 86"/>
                  <a:gd name="T13" fmla="*/ 11 h 31"/>
                  <a:gd name="T14" fmla="*/ 16 w 86"/>
                  <a:gd name="T15" fmla="*/ 9 h 31"/>
                  <a:gd name="T16" fmla="*/ 27 w 86"/>
                  <a:gd name="T17" fmla="*/ 0 h 31"/>
                  <a:gd name="T18" fmla="*/ 48 w 86"/>
                  <a:gd name="T19" fmla="*/ 5 h 31"/>
                  <a:gd name="T20" fmla="*/ 60 w 86"/>
                  <a:gd name="T21" fmla="*/ 1 h 31"/>
                  <a:gd name="T22" fmla="*/ 86 w 86"/>
                  <a:gd name="T23" fmla="*/ 8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31"/>
                  <a:gd name="T38" fmla="*/ 86 w 86"/>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31">
                    <a:moveTo>
                      <a:pt x="86" y="8"/>
                    </a:moveTo>
                    <a:lnTo>
                      <a:pt x="82" y="22"/>
                    </a:lnTo>
                    <a:lnTo>
                      <a:pt x="53" y="23"/>
                    </a:lnTo>
                    <a:lnTo>
                      <a:pt x="24" y="31"/>
                    </a:lnTo>
                    <a:lnTo>
                      <a:pt x="5" y="28"/>
                    </a:lnTo>
                    <a:lnTo>
                      <a:pt x="0" y="13"/>
                    </a:lnTo>
                    <a:lnTo>
                      <a:pt x="9" y="11"/>
                    </a:lnTo>
                    <a:lnTo>
                      <a:pt x="16" y="9"/>
                    </a:lnTo>
                    <a:lnTo>
                      <a:pt x="27" y="0"/>
                    </a:lnTo>
                    <a:lnTo>
                      <a:pt x="48" y="5"/>
                    </a:lnTo>
                    <a:lnTo>
                      <a:pt x="60" y="1"/>
                    </a:lnTo>
                    <a:lnTo>
                      <a:pt x="86" y="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6" name="Freeform 140">
                <a:extLst>
                  <a:ext uri="{FF2B5EF4-FFF2-40B4-BE49-F238E27FC236}">
                    <a16:creationId xmlns:a16="http://schemas.microsoft.com/office/drawing/2014/main" id="{EA6B9DCF-29D4-4A4C-AE18-F2AFD06050AC}"/>
                  </a:ext>
                </a:extLst>
              </p:cNvPr>
              <p:cNvSpPr>
                <a:spLocks/>
              </p:cNvSpPr>
              <p:nvPr/>
            </p:nvSpPr>
            <p:spPr bwMode="auto">
              <a:xfrm>
                <a:off x="4192" y="2994"/>
                <a:ext cx="20" cy="18"/>
              </a:xfrm>
              <a:custGeom>
                <a:avLst/>
                <a:gdLst>
                  <a:gd name="T0" fmla="*/ 4 w 20"/>
                  <a:gd name="T1" fmla="*/ 0 h 18"/>
                  <a:gd name="T2" fmla="*/ 20 w 20"/>
                  <a:gd name="T3" fmla="*/ 6 h 18"/>
                  <a:gd name="T4" fmla="*/ 14 w 20"/>
                  <a:gd name="T5" fmla="*/ 18 h 18"/>
                  <a:gd name="T6" fmla="*/ 0 w 20"/>
                  <a:gd name="T7" fmla="*/ 17 h 18"/>
                  <a:gd name="T8" fmla="*/ 4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4" y="0"/>
                    </a:moveTo>
                    <a:lnTo>
                      <a:pt x="20" y="6"/>
                    </a:lnTo>
                    <a:lnTo>
                      <a:pt x="14" y="18"/>
                    </a:lnTo>
                    <a:lnTo>
                      <a:pt x="0" y="17"/>
                    </a:lnTo>
                    <a:lnTo>
                      <a:pt x="4"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7" name="Freeform 142">
                <a:extLst>
                  <a:ext uri="{FF2B5EF4-FFF2-40B4-BE49-F238E27FC236}">
                    <a16:creationId xmlns:a16="http://schemas.microsoft.com/office/drawing/2014/main" id="{F933EBCA-DA38-4A98-B043-54822FFC3DD5}"/>
                  </a:ext>
                </a:extLst>
              </p:cNvPr>
              <p:cNvSpPr>
                <a:spLocks/>
              </p:cNvSpPr>
              <p:nvPr/>
            </p:nvSpPr>
            <p:spPr bwMode="auto">
              <a:xfrm>
                <a:off x="3443" y="1946"/>
                <a:ext cx="13" cy="14"/>
              </a:xfrm>
              <a:custGeom>
                <a:avLst/>
                <a:gdLst>
                  <a:gd name="T0" fmla="*/ 0 w 13"/>
                  <a:gd name="T1" fmla="*/ 0 h 14"/>
                  <a:gd name="T2" fmla="*/ 13 w 13"/>
                  <a:gd name="T3" fmla="*/ 5 h 14"/>
                  <a:gd name="T4" fmla="*/ 3 w 13"/>
                  <a:gd name="T5" fmla="*/ 14 h 14"/>
                  <a:gd name="T6" fmla="*/ 0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0"/>
                    </a:moveTo>
                    <a:lnTo>
                      <a:pt x="13" y="5"/>
                    </a:lnTo>
                    <a:lnTo>
                      <a:pt x="3" y="14"/>
                    </a:lnTo>
                    <a:lnTo>
                      <a:pt x="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8" name="Freeform 143">
                <a:extLst>
                  <a:ext uri="{FF2B5EF4-FFF2-40B4-BE49-F238E27FC236}">
                    <a16:creationId xmlns:a16="http://schemas.microsoft.com/office/drawing/2014/main" id="{2F8999E5-92FB-4642-AF28-F6A22D7FDCC6}"/>
                  </a:ext>
                </a:extLst>
              </p:cNvPr>
              <p:cNvSpPr>
                <a:spLocks/>
              </p:cNvSpPr>
              <p:nvPr/>
            </p:nvSpPr>
            <p:spPr bwMode="auto">
              <a:xfrm>
                <a:off x="3806" y="2535"/>
                <a:ext cx="138" cy="174"/>
              </a:xfrm>
              <a:custGeom>
                <a:avLst/>
                <a:gdLst>
                  <a:gd name="T0" fmla="*/ 34 w 138"/>
                  <a:gd name="T1" fmla="*/ 0 h 174"/>
                  <a:gd name="T2" fmla="*/ 74 w 138"/>
                  <a:gd name="T3" fmla="*/ 21 h 174"/>
                  <a:gd name="T4" fmla="*/ 98 w 138"/>
                  <a:gd name="T5" fmla="*/ 22 h 174"/>
                  <a:gd name="T6" fmla="*/ 119 w 138"/>
                  <a:gd name="T7" fmla="*/ 8 h 174"/>
                  <a:gd name="T8" fmla="*/ 138 w 138"/>
                  <a:gd name="T9" fmla="*/ 13 h 174"/>
                  <a:gd name="T10" fmla="*/ 123 w 138"/>
                  <a:gd name="T11" fmla="*/ 35 h 174"/>
                  <a:gd name="T12" fmla="*/ 123 w 138"/>
                  <a:gd name="T13" fmla="*/ 98 h 174"/>
                  <a:gd name="T14" fmla="*/ 123 w 138"/>
                  <a:gd name="T15" fmla="*/ 103 h 174"/>
                  <a:gd name="T16" fmla="*/ 134 w 138"/>
                  <a:gd name="T17" fmla="*/ 117 h 174"/>
                  <a:gd name="T18" fmla="*/ 108 w 138"/>
                  <a:gd name="T19" fmla="*/ 142 h 174"/>
                  <a:gd name="T20" fmla="*/ 92 w 138"/>
                  <a:gd name="T21" fmla="*/ 174 h 174"/>
                  <a:gd name="T22" fmla="*/ 66 w 138"/>
                  <a:gd name="T23" fmla="*/ 144 h 174"/>
                  <a:gd name="T24" fmla="*/ 0 w 138"/>
                  <a:gd name="T25" fmla="*/ 104 h 174"/>
                  <a:gd name="T26" fmla="*/ 0 w 138"/>
                  <a:gd name="T27" fmla="*/ 85 h 174"/>
                  <a:gd name="T28" fmla="*/ 1 w 138"/>
                  <a:gd name="T29" fmla="*/ 80 h 174"/>
                  <a:gd name="T30" fmla="*/ 12 w 138"/>
                  <a:gd name="T31" fmla="*/ 66 h 174"/>
                  <a:gd name="T32" fmla="*/ 19 w 138"/>
                  <a:gd name="T33" fmla="*/ 55 h 174"/>
                  <a:gd name="T34" fmla="*/ 16 w 138"/>
                  <a:gd name="T35" fmla="*/ 40 h 174"/>
                  <a:gd name="T36" fmla="*/ 8 w 138"/>
                  <a:gd name="T37" fmla="*/ 22 h 174"/>
                  <a:gd name="T38" fmla="*/ 1 w 138"/>
                  <a:gd name="T39" fmla="*/ 8 h 174"/>
                  <a:gd name="T40" fmla="*/ 7 w 138"/>
                  <a:gd name="T41" fmla="*/ 1 h 174"/>
                  <a:gd name="T42" fmla="*/ 34 w 138"/>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74"/>
                  <a:gd name="T68" fmla="*/ 138 w 13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74">
                    <a:moveTo>
                      <a:pt x="34" y="0"/>
                    </a:moveTo>
                    <a:lnTo>
                      <a:pt x="74" y="21"/>
                    </a:lnTo>
                    <a:lnTo>
                      <a:pt x="98" y="22"/>
                    </a:lnTo>
                    <a:lnTo>
                      <a:pt x="119" y="8"/>
                    </a:lnTo>
                    <a:lnTo>
                      <a:pt x="138" y="13"/>
                    </a:lnTo>
                    <a:lnTo>
                      <a:pt x="123" y="35"/>
                    </a:lnTo>
                    <a:lnTo>
                      <a:pt x="123" y="98"/>
                    </a:lnTo>
                    <a:lnTo>
                      <a:pt x="123" y="103"/>
                    </a:lnTo>
                    <a:lnTo>
                      <a:pt x="134" y="117"/>
                    </a:lnTo>
                    <a:lnTo>
                      <a:pt x="108" y="142"/>
                    </a:lnTo>
                    <a:lnTo>
                      <a:pt x="92" y="174"/>
                    </a:lnTo>
                    <a:lnTo>
                      <a:pt x="66" y="144"/>
                    </a:lnTo>
                    <a:lnTo>
                      <a:pt x="0" y="104"/>
                    </a:lnTo>
                    <a:lnTo>
                      <a:pt x="0" y="85"/>
                    </a:lnTo>
                    <a:lnTo>
                      <a:pt x="1" y="80"/>
                    </a:lnTo>
                    <a:lnTo>
                      <a:pt x="12" y="66"/>
                    </a:lnTo>
                    <a:lnTo>
                      <a:pt x="19" y="55"/>
                    </a:lnTo>
                    <a:lnTo>
                      <a:pt x="16" y="40"/>
                    </a:lnTo>
                    <a:lnTo>
                      <a:pt x="8" y="22"/>
                    </a:lnTo>
                    <a:lnTo>
                      <a:pt x="1" y="8"/>
                    </a:lnTo>
                    <a:lnTo>
                      <a:pt x="7" y="1"/>
                    </a:lnTo>
                    <a:lnTo>
                      <a:pt x="34"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9" name="Freeform 144">
                <a:extLst>
                  <a:ext uri="{FF2B5EF4-FFF2-40B4-BE49-F238E27FC236}">
                    <a16:creationId xmlns:a16="http://schemas.microsoft.com/office/drawing/2014/main" id="{A332E819-B2EE-4649-AFBA-0808AE760D9F}"/>
                  </a:ext>
                </a:extLst>
              </p:cNvPr>
              <p:cNvSpPr>
                <a:spLocks/>
              </p:cNvSpPr>
              <p:nvPr/>
            </p:nvSpPr>
            <p:spPr bwMode="auto">
              <a:xfrm>
                <a:off x="4951" y="2186"/>
                <a:ext cx="161" cy="278"/>
              </a:xfrm>
              <a:custGeom>
                <a:avLst/>
                <a:gdLst>
                  <a:gd name="T0" fmla="*/ 39 w 161"/>
                  <a:gd name="T1" fmla="*/ 16 h 278"/>
                  <a:gd name="T2" fmla="*/ 61 w 161"/>
                  <a:gd name="T3" fmla="*/ 0 h 278"/>
                  <a:gd name="T4" fmla="*/ 85 w 161"/>
                  <a:gd name="T5" fmla="*/ 11 h 278"/>
                  <a:gd name="T6" fmla="*/ 88 w 161"/>
                  <a:gd name="T7" fmla="*/ 25 h 278"/>
                  <a:gd name="T8" fmla="*/ 113 w 161"/>
                  <a:gd name="T9" fmla="*/ 34 h 278"/>
                  <a:gd name="T10" fmla="*/ 94 w 161"/>
                  <a:gd name="T11" fmla="*/ 49 h 278"/>
                  <a:gd name="T12" fmla="*/ 78 w 161"/>
                  <a:gd name="T13" fmla="*/ 81 h 278"/>
                  <a:gd name="T14" fmla="*/ 147 w 161"/>
                  <a:gd name="T15" fmla="*/ 150 h 278"/>
                  <a:gd name="T16" fmla="*/ 161 w 161"/>
                  <a:gd name="T17" fmla="*/ 196 h 278"/>
                  <a:gd name="T18" fmla="*/ 158 w 161"/>
                  <a:gd name="T19" fmla="*/ 225 h 278"/>
                  <a:gd name="T20" fmla="*/ 120 w 161"/>
                  <a:gd name="T21" fmla="*/ 246 h 278"/>
                  <a:gd name="T22" fmla="*/ 117 w 161"/>
                  <a:gd name="T23" fmla="*/ 260 h 278"/>
                  <a:gd name="T24" fmla="*/ 91 w 161"/>
                  <a:gd name="T25" fmla="*/ 278 h 278"/>
                  <a:gd name="T26" fmla="*/ 87 w 161"/>
                  <a:gd name="T27" fmla="*/ 248 h 278"/>
                  <a:gd name="T28" fmla="*/ 80 w 161"/>
                  <a:gd name="T29" fmla="*/ 243 h 278"/>
                  <a:gd name="T30" fmla="*/ 89 w 161"/>
                  <a:gd name="T31" fmla="*/ 232 h 278"/>
                  <a:gd name="T32" fmla="*/ 109 w 161"/>
                  <a:gd name="T33" fmla="*/ 232 h 278"/>
                  <a:gd name="T34" fmla="*/ 102 w 161"/>
                  <a:gd name="T35" fmla="*/ 220 h 278"/>
                  <a:gd name="T36" fmla="*/ 128 w 161"/>
                  <a:gd name="T37" fmla="*/ 206 h 278"/>
                  <a:gd name="T38" fmla="*/ 124 w 161"/>
                  <a:gd name="T39" fmla="*/ 162 h 278"/>
                  <a:gd name="T40" fmla="*/ 117 w 161"/>
                  <a:gd name="T41" fmla="*/ 135 h 278"/>
                  <a:gd name="T42" fmla="*/ 70 w 161"/>
                  <a:gd name="T43" fmla="*/ 89 h 278"/>
                  <a:gd name="T44" fmla="*/ 44 w 161"/>
                  <a:gd name="T45" fmla="*/ 73 h 278"/>
                  <a:gd name="T46" fmla="*/ 65 w 161"/>
                  <a:gd name="T47" fmla="*/ 60 h 278"/>
                  <a:gd name="T48" fmla="*/ 59 w 161"/>
                  <a:gd name="T49" fmla="*/ 56 h 278"/>
                  <a:gd name="T50" fmla="*/ 32 w 161"/>
                  <a:gd name="T51" fmla="*/ 47 h 278"/>
                  <a:gd name="T52" fmla="*/ 0 w 161"/>
                  <a:gd name="T53" fmla="*/ 16 h 278"/>
                  <a:gd name="T54" fmla="*/ 11 w 161"/>
                  <a:gd name="T55" fmla="*/ 11 h 278"/>
                  <a:gd name="T56" fmla="*/ 39 w 161"/>
                  <a:gd name="T57" fmla="*/ 16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1"/>
                  <a:gd name="T88" fmla="*/ 0 h 278"/>
                  <a:gd name="T89" fmla="*/ 161 w 161"/>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1" h="278">
                    <a:moveTo>
                      <a:pt x="39" y="16"/>
                    </a:moveTo>
                    <a:lnTo>
                      <a:pt x="61" y="0"/>
                    </a:lnTo>
                    <a:lnTo>
                      <a:pt x="85" y="11"/>
                    </a:lnTo>
                    <a:lnTo>
                      <a:pt x="88" y="25"/>
                    </a:lnTo>
                    <a:lnTo>
                      <a:pt x="113" y="34"/>
                    </a:lnTo>
                    <a:lnTo>
                      <a:pt x="94" y="49"/>
                    </a:lnTo>
                    <a:lnTo>
                      <a:pt x="78" y="81"/>
                    </a:lnTo>
                    <a:lnTo>
                      <a:pt x="147" y="150"/>
                    </a:lnTo>
                    <a:lnTo>
                      <a:pt x="161" y="196"/>
                    </a:lnTo>
                    <a:lnTo>
                      <a:pt x="158" y="225"/>
                    </a:lnTo>
                    <a:lnTo>
                      <a:pt x="120" y="246"/>
                    </a:lnTo>
                    <a:lnTo>
                      <a:pt x="117" y="260"/>
                    </a:lnTo>
                    <a:lnTo>
                      <a:pt x="91" y="278"/>
                    </a:lnTo>
                    <a:lnTo>
                      <a:pt x="87" y="248"/>
                    </a:lnTo>
                    <a:lnTo>
                      <a:pt x="80" y="243"/>
                    </a:lnTo>
                    <a:lnTo>
                      <a:pt x="89" y="232"/>
                    </a:lnTo>
                    <a:lnTo>
                      <a:pt x="109" y="232"/>
                    </a:lnTo>
                    <a:lnTo>
                      <a:pt x="102" y="220"/>
                    </a:lnTo>
                    <a:lnTo>
                      <a:pt x="128" y="206"/>
                    </a:lnTo>
                    <a:lnTo>
                      <a:pt x="124" y="162"/>
                    </a:lnTo>
                    <a:lnTo>
                      <a:pt x="117" y="135"/>
                    </a:lnTo>
                    <a:lnTo>
                      <a:pt x="70" y="89"/>
                    </a:lnTo>
                    <a:lnTo>
                      <a:pt x="44" y="73"/>
                    </a:lnTo>
                    <a:lnTo>
                      <a:pt x="65" y="60"/>
                    </a:lnTo>
                    <a:lnTo>
                      <a:pt x="59" y="56"/>
                    </a:lnTo>
                    <a:lnTo>
                      <a:pt x="32" y="47"/>
                    </a:lnTo>
                    <a:lnTo>
                      <a:pt x="0" y="16"/>
                    </a:lnTo>
                    <a:lnTo>
                      <a:pt x="11" y="11"/>
                    </a:lnTo>
                    <a:lnTo>
                      <a:pt x="39" y="1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0" name="Freeform 146">
                <a:extLst>
                  <a:ext uri="{FF2B5EF4-FFF2-40B4-BE49-F238E27FC236}">
                    <a16:creationId xmlns:a16="http://schemas.microsoft.com/office/drawing/2014/main" id="{48A337A9-577F-447F-88F1-A9F4C6A44D2C}"/>
                  </a:ext>
                </a:extLst>
              </p:cNvPr>
              <p:cNvSpPr>
                <a:spLocks/>
              </p:cNvSpPr>
              <p:nvPr/>
            </p:nvSpPr>
            <p:spPr bwMode="auto">
              <a:xfrm>
                <a:off x="4069" y="2133"/>
                <a:ext cx="2" cy="7"/>
              </a:xfrm>
              <a:custGeom>
                <a:avLst/>
                <a:gdLst>
                  <a:gd name="T0" fmla="*/ 0 w 2"/>
                  <a:gd name="T1" fmla="*/ 0 h 7"/>
                  <a:gd name="T2" fmla="*/ 1 w 2"/>
                  <a:gd name="T3" fmla="*/ 0 h 7"/>
                  <a:gd name="T4" fmla="*/ 2 w 2"/>
                  <a:gd name="T5" fmla="*/ 5 h 7"/>
                  <a:gd name="T6" fmla="*/ 2 w 2"/>
                  <a:gd name="T7" fmla="*/ 7 h 7"/>
                  <a:gd name="T8" fmla="*/ 0 w 2"/>
                  <a:gd name="T9" fmla="*/ 5 h 7"/>
                  <a:gd name="T10" fmla="*/ 0 w 2"/>
                  <a:gd name="T11" fmla="*/ 0 h 7"/>
                  <a:gd name="T12" fmla="*/ 0 60000 65536"/>
                  <a:gd name="T13" fmla="*/ 0 60000 65536"/>
                  <a:gd name="T14" fmla="*/ 0 60000 65536"/>
                  <a:gd name="T15" fmla="*/ 0 60000 65536"/>
                  <a:gd name="T16" fmla="*/ 0 60000 65536"/>
                  <a:gd name="T17" fmla="*/ 0 60000 65536"/>
                  <a:gd name="T18" fmla="*/ 0 w 2"/>
                  <a:gd name="T19" fmla="*/ 0 h 7"/>
                  <a:gd name="T20" fmla="*/ 2 w 2"/>
                  <a:gd name="T21" fmla="*/ 7 h 7"/>
                </a:gdLst>
                <a:ahLst/>
                <a:cxnLst>
                  <a:cxn ang="T12">
                    <a:pos x="T0" y="T1"/>
                  </a:cxn>
                  <a:cxn ang="T13">
                    <a:pos x="T2" y="T3"/>
                  </a:cxn>
                  <a:cxn ang="T14">
                    <a:pos x="T4" y="T5"/>
                  </a:cxn>
                  <a:cxn ang="T15">
                    <a:pos x="T6" y="T7"/>
                  </a:cxn>
                  <a:cxn ang="T16">
                    <a:pos x="T8" y="T9"/>
                  </a:cxn>
                  <a:cxn ang="T17">
                    <a:pos x="T10" y="T11"/>
                  </a:cxn>
                </a:cxnLst>
                <a:rect l="T18" t="T19" r="T20" b="T21"/>
                <a:pathLst>
                  <a:path w="2" h="7">
                    <a:moveTo>
                      <a:pt x="0" y="0"/>
                    </a:moveTo>
                    <a:lnTo>
                      <a:pt x="1" y="0"/>
                    </a:lnTo>
                    <a:lnTo>
                      <a:pt x="2" y="5"/>
                    </a:lnTo>
                    <a:lnTo>
                      <a:pt x="2" y="7"/>
                    </a:lnTo>
                    <a:lnTo>
                      <a:pt x="0" y="5"/>
                    </a:lnTo>
                    <a:lnTo>
                      <a:pt x="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1" name="Freeform 147">
                <a:extLst>
                  <a:ext uri="{FF2B5EF4-FFF2-40B4-BE49-F238E27FC236}">
                    <a16:creationId xmlns:a16="http://schemas.microsoft.com/office/drawing/2014/main" id="{B639E3E9-E68D-44DE-85D7-DD02B6C45970}"/>
                  </a:ext>
                </a:extLst>
              </p:cNvPr>
              <p:cNvSpPr>
                <a:spLocks/>
              </p:cNvSpPr>
              <p:nvPr/>
            </p:nvSpPr>
            <p:spPr bwMode="auto">
              <a:xfrm>
                <a:off x="3211" y="2415"/>
                <a:ext cx="30" cy="93"/>
              </a:xfrm>
              <a:custGeom>
                <a:avLst/>
                <a:gdLst>
                  <a:gd name="T0" fmla="*/ 21 w 30"/>
                  <a:gd name="T1" fmla="*/ 93 h 93"/>
                  <a:gd name="T2" fmla="*/ 9 w 30"/>
                  <a:gd name="T3" fmla="*/ 79 h 93"/>
                  <a:gd name="T4" fmla="*/ 12 w 30"/>
                  <a:gd name="T5" fmla="*/ 53 h 93"/>
                  <a:gd name="T6" fmla="*/ 0 w 30"/>
                  <a:gd name="T7" fmla="*/ 8 h 93"/>
                  <a:gd name="T8" fmla="*/ 2 w 30"/>
                  <a:gd name="T9" fmla="*/ 0 h 93"/>
                  <a:gd name="T10" fmla="*/ 16 w 30"/>
                  <a:gd name="T11" fmla="*/ 1 h 93"/>
                  <a:gd name="T12" fmla="*/ 13 w 30"/>
                  <a:gd name="T13" fmla="*/ 13 h 93"/>
                  <a:gd name="T14" fmla="*/ 21 w 30"/>
                  <a:gd name="T15" fmla="*/ 19 h 93"/>
                  <a:gd name="T16" fmla="*/ 28 w 30"/>
                  <a:gd name="T17" fmla="*/ 39 h 93"/>
                  <a:gd name="T18" fmla="*/ 30 w 30"/>
                  <a:gd name="T19" fmla="*/ 92 h 93"/>
                  <a:gd name="T20" fmla="*/ 21 w 30"/>
                  <a:gd name="T21" fmla="*/ 93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93"/>
                  <a:gd name="T35" fmla="*/ 30 w 30"/>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93">
                    <a:moveTo>
                      <a:pt x="21" y="93"/>
                    </a:moveTo>
                    <a:lnTo>
                      <a:pt x="9" y="79"/>
                    </a:lnTo>
                    <a:lnTo>
                      <a:pt x="12" y="53"/>
                    </a:lnTo>
                    <a:lnTo>
                      <a:pt x="0" y="8"/>
                    </a:lnTo>
                    <a:lnTo>
                      <a:pt x="2" y="0"/>
                    </a:lnTo>
                    <a:lnTo>
                      <a:pt x="16" y="1"/>
                    </a:lnTo>
                    <a:lnTo>
                      <a:pt x="13" y="13"/>
                    </a:lnTo>
                    <a:lnTo>
                      <a:pt x="21" y="19"/>
                    </a:lnTo>
                    <a:lnTo>
                      <a:pt x="28" y="39"/>
                    </a:lnTo>
                    <a:lnTo>
                      <a:pt x="30" y="92"/>
                    </a:lnTo>
                    <a:lnTo>
                      <a:pt x="21" y="9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2" name="Freeform 151">
                <a:extLst>
                  <a:ext uri="{FF2B5EF4-FFF2-40B4-BE49-F238E27FC236}">
                    <a16:creationId xmlns:a16="http://schemas.microsoft.com/office/drawing/2014/main" id="{98ADD4E1-6CE2-40E6-A552-D2337963DFA2}"/>
                  </a:ext>
                </a:extLst>
              </p:cNvPr>
              <p:cNvSpPr>
                <a:spLocks/>
              </p:cNvSpPr>
              <p:nvPr/>
            </p:nvSpPr>
            <p:spPr bwMode="auto">
              <a:xfrm>
                <a:off x="3064" y="1803"/>
                <a:ext cx="200" cy="147"/>
              </a:xfrm>
              <a:custGeom>
                <a:avLst/>
                <a:gdLst>
                  <a:gd name="T0" fmla="*/ 115 w 200"/>
                  <a:gd name="T1" fmla="*/ 13 h 147"/>
                  <a:gd name="T2" fmla="*/ 130 w 200"/>
                  <a:gd name="T3" fmla="*/ 13 h 147"/>
                  <a:gd name="T4" fmla="*/ 137 w 200"/>
                  <a:gd name="T5" fmla="*/ 24 h 147"/>
                  <a:gd name="T6" fmla="*/ 170 w 200"/>
                  <a:gd name="T7" fmla="*/ 24 h 147"/>
                  <a:gd name="T8" fmla="*/ 171 w 200"/>
                  <a:gd name="T9" fmla="*/ 24 h 147"/>
                  <a:gd name="T10" fmla="*/ 171 w 200"/>
                  <a:gd name="T11" fmla="*/ 25 h 147"/>
                  <a:gd name="T12" fmla="*/ 171 w 200"/>
                  <a:gd name="T13" fmla="*/ 28 h 147"/>
                  <a:gd name="T14" fmla="*/ 173 w 200"/>
                  <a:gd name="T15" fmla="*/ 28 h 147"/>
                  <a:gd name="T16" fmla="*/ 175 w 200"/>
                  <a:gd name="T17" fmla="*/ 28 h 147"/>
                  <a:gd name="T18" fmla="*/ 177 w 200"/>
                  <a:gd name="T19" fmla="*/ 24 h 147"/>
                  <a:gd name="T20" fmla="*/ 174 w 200"/>
                  <a:gd name="T21" fmla="*/ 24 h 147"/>
                  <a:gd name="T22" fmla="*/ 178 w 200"/>
                  <a:gd name="T23" fmla="*/ 24 h 147"/>
                  <a:gd name="T24" fmla="*/ 182 w 200"/>
                  <a:gd name="T25" fmla="*/ 24 h 147"/>
                  <a:gd name="T26" fmla="*/ 189 w 200"/>
                  <a:gd name="T27" fmla="*/ 24 h 147"/>
                  <a:gd name="T28" fmla="*/ 194 w 200"/>
                  <a:gd name="T29" fmla="*/ 24 h 147"/>
                  <a:gd name="T30" fmla="*/ 200 w 200"/>
                  <a:gd name="T31" fmla="*/ 29 h 147"/>
                  <a:gd name="T32" fmla="*/ 200 w 200"/>
                  <a:gd name="T33" fmla="*/ 37 h 147"/>
                  <a:gd name="T34" fmla="*/ 184 w 200"/>
                  <a:gd name="T35" fmla="*/ 49 h 147"/>
                  <a:gd name="T36" fmla="*/ 173 w 200"/>
                  <a:gd name="T37" fmla="*/ 51 h 147"/>
                  <a:gd name="T38" fmla="*/ 162 w 200"/>
                  <a:gd name="T39" fmla="*/ 59 h 147"/>
                  <a:gd name="T40" fmla="*/ 144 w 200"/>
                  <a:gd name="T41" fmla="*/ 83 h 147"/>
                  <a:gd name="T42" fmla="*/ 151 w 200"/>
                  <a:gd name="T43" fmla="*/ 98 h 147"/>
                  <a:gd name="T44" fmla="*/ 137 w 200"/>
                  <a:gd name="T45" fmla="*/ 117 h 147"/>
                  <a:gd name="T46" fmla="*/ 116 w 200"/>
                  <a:gd name="T47" fmla="*/ 135 h 147"/>
                  <a:gd name="T48" fmla="*/ 78 w 200"/>
                  <a:gd name="T49" fmla="*/ 134 h 147"/>
                  <a:gd name="T50" fmla="*/ 56 w 200"/>
                  <a:gd name="T51" fmla="*/ 147 h 147"/>
                  <a:gd name="T52" fmla="*/ 47 w 200"/>
                  <a:gd name="T53" fmla="*/ 144 h 147"/>
                  <a:gd name="T54" fmla="*/ 33 w 200"/>
                  <a:gd name="T55" fmla="*/ 127 h 147"/>
                  <a:gd name="T56" fmla="*/ 30 w 200"/>
                  <a:gd name="T57" fmla="*/ 83 h 147"/>
                  <a:gd name="T58" fmla="*/ 37 w 200"/>
                  <a:gd name="T59" fmla="*/ 73 h 147"/>
                  <a:gd name="T60" fmla="*/ 41 w 200"/>
                  <a:gd name="T61" fmla="*/ 40 h 147"/>
                  <a:gd name="T62" fmla="*/ 21 w 200"/>
                  <a:gd name="T63" fmla="*/ 34 h 147"/>
                  <a:gd name="T64" fmla="*/ 6 w 200"/>
                  <a:gd name="T65" fmla="*/ 34 h 147"/>
                  <a:gd name="T66" fmla="*/ 0 w 200"/>
                  <a:gd name="T67" fmla="*/ 16 h 147"/>
                  <a:gd name="T68" fmla="*/ 19 w 200"/>
                  <a:gd name="T69" fmla="*/ 0 h 147"/>
                  <a:gd name="T70" fmla="*/ 115 w 200"/>
                  <a:gd name="T71" fmla="*/ 13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
                  <a:gd name="T109" fmla="*/ 0 h 147"/>
                  <a:gd name="T110" fmla="*/ 200 w 20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 h="147">
                    <a:moveTo>
                      <a:pt x="115" y="13"/>
                    </a:moveTo>
                    <a:lnTo>
                      <a:pt x="130" y="13"/>
                    </a:lnTo>
                    <a:lnTo>
                      <a:pt x="137" y="24"/>
                    </a:lnTo>
                    <a:lnTo>
                      <a:pt x="170" y="24"/>
                    </a:lnTo>
                    <a:lnTo>
                      <a:pt x="171" y="24"/>
                    </a:lnTo>
                    <a:lnTo>
                      <a:pt x="171" y="25"/>
                    </a:lnTo>
                    <a:lnTo>
                      <a:pt x="171" y="28"/>
                    </a:lnTo>
                    <a:lnTo>
                      <a:pt x="173" y="28"/>
                    </a:lnTo>
                    <a:lnTo>
                      <a:pt x="175" y="28"/>
                    </a:lnTo>
                    <a:lnTo>
                      <a:pt x="177" y="24"/>
                    </a:lnTo>
                    <a:lnTo>
                      <a:pt x="174" y="24"/>
                    </a:lnTo>
                    <a:lnTo>
                      <a:pt x="178" y="24"/>
                    </a:lnTo>
                    <a:lnTo>
                      <a:pt x="182" y="24"/>
                    </a:lnTo>
                    <a:lnTo>
                      <a:pt x="189" y="24"/>
                    </a:lnTo>
                    <a:lnTo>
                      <a:pt x="194" y="24"/>
                    </a:lnTo>
                    <a:lnTo>
                      <a:pt x="200" y="29"/>
                    </a:lnTo>
                    <a:lnTo>
                      <a:pt x="200" y="37"/>
                    </a:lnTo>
                    <a:lnTo>
                      <a:pt x="184" y="49"/>
                    </a:lnTo>
                    <a:lnTo>
                      <a:pt x="173" y="51"/>
                    </a:lnTo>
                    <a:lnTo>
                      <a:pt x="162" y="59"/>
                    </a:lnTo>
                    <a:lnTo>
                      <a:pt x="144" y="83"/>
                    </a:lnTo>
                    <a:lnTo>
                      <a:pt x="151" y="98"/>
                    </a:lnTo>
                    <a:lnTo>
                      <a:pt x="137" y="117"/>
                    </a:lnTo>
                    <a:lnTo>
                      <a:pt x="116" y="135"/>
                    </a:lnTo>
                    <a:lnTo>
                      <a:pt x="78" y="134"/>
                    </a:lnTo>
                    <a:lnTo>
                      <a:pt x="56" y="147"/>
                    </a:lnTo>
                    <a:lnTo>
                      <a:pt x="47" y="144"/>
                    </a:lnTo>
                    <a:lnTo>
                      <a:pt x="33" y="127"/>
                    </a:lnTo>
                    <a:lnTo>
                      <a:pt x="30" y="83"/>
                    </a:lnTo>
                    <a:lnTo>
                      <a:pt x="37" y="73"/>
                    </a:lnTo>
                    <a:lnTo>
                      <a:pt x="41" y="40"/>
                    </a:lnTo>
                    <a:lnTo>
                      <a:pt x="21" y="34"/>
                    </a:lnTo>
                    <a:lnTo>
                      <a:pt x="6" y="34"/>
                    </a:lnTo>
                    <a:lnTo>
                      <a:pt x="0" y="16"/>
                    </a:lnTo>
                    <a:lnTo>
                      <a:pt x="19" y="0"/>
                    </a:lnTo>
                    <a:lnTo>
                      <a:pt x="115" y="1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3" name="Freeform 152">
                <a:extLst>
                  <a:ext uri="{FF2B5EF4-FFF2-40B4-BE49-F238E27FC236}">
                    <a16:creationId xmlns:a16="http://schemas.microsoft.com/office/drawing/2014/main" id="{1D47F04C-7FAF-4881-B969-EC10C00CF6A6}"/>
                  </a:ext>
                </a:extLst>
              </p:cNvPr>
              <p:cNvSpPr>
                <a:spLocks/>
              </p:cNvSpPr>
              <p:nvPr/>
            </p:nvSpPr>
            <p:spPr bwMode="auto">
              <a:xfrm>
                <a:off x="3055" y="1837"/>
                <a:ext cx="50" cy="96"/>
              </a:xfrm>
              <a:custGeom>
                <a:avLst/>
                <a:gdLst>
                  <a:gd name="T0" fmla="*/ 15 w 50"/>
                  <a:gd name="T1" fmla="*/ 0 h 96"/>
                  <a:gd name="T2" fmla="*/ 30 w 50"/>
                  <a:gd name="T3" fmla="*/ 0 h 96"/>
                  <a:gd name="T4" fmla="*/ 50 w 50"/>
                  <a:gd name="T5" fmla="*/ 6 h 96"/>
                  <a:gd name="T6" fmla="*/ 46 w 50"/>
                  <a:gd name="T7" fmla="*/ 39 h 96"/>
                  <a:gd name="T8" fmla="*/ 39 w 50"/>
                  <a:gd name="T9" fmla="*/ 49 h 96"/>
                  <a:gd name="T10" fmla="*/ 42 w 50"/>
                  <a:gd name="T11" fmla="*/ 93 h 96"/>
                  <a:gd name="T12" fmla="*/ 28 w 50"/>
                  <a:gd name="T13" fmla="*/ 96 h 96"/>
                  <a:gd name="T14" fmla="*/ 9 w 50"/>
                  <a:gd name="T15" fmla="*/ 95 h 96"/>
                  <a:gd name="T16" fmla="*/ 13 w 50"/>
                  <a:gd name="T17" fmla="*/ 71 h 96"/>
                  <a:gd name="T18" fmla="*/ 0 w 50"/>
                  <a:gd name="T19" fmla="*/ 64 h 96"/>
                  <a:gd name="T20" fmla="*/ 19 w 50"/>
                  <a:gd name="T21" fmla="*/ 21 h 96"/>
                  <a:gd name="T22" fmla="*/ 15 w 5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6"/>
                  <a:gd name="T38" fmla="*/ 50 w 5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6">
                    <a:moveTo>
                      <a:pt x="15" y="0"/>
                    </a:moveTo>
                    <a:lnTo>
                      <a:pt x="30" y="0"/>
                    </a:lnTo>
                    <a:lnTo>
                      <a:pt x="50" y="6"/>
                    </a:lnTo>
                    <a:lnTo>
                      <a:pt x="46" y="39"/>
                    </a:lnTo>
                    <a:lnTo>
                      <a:pt x="39" y="49"/>
                    </a:lnTo>
                    <a:lnTo>
                      <a:pt x="42" y="93"/>
                    </a:lnTo>
                    <a:lnTo>
                      <a:pt x="28" y="96"/>
                    </a:lnTo>
                    <a:lnTo>
                      <a:pt x="9" y="95"/>
                    </a:lnTo>
                    <a:lnTo>
                      <a:pt x="13" y="71"/>
                    </a:lnTo>
                    <a:lnTo>
                      <a:pt x="0" y="64"/>
                    </a:lnTo>
                    <a:lnTo>
                      <a:pt x="19" y="21"/>
                    </a:lnTo>
                    <a:lnTo>
                      <a:pt x="15"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4" name="Freeform 153">
                <a:extLst>
                  <a:ext uri="{FF2B5EF4-FFF2-40B4-BE49-F238E27FC236}">
                    <a16:creationId xmlns:a16="http://schemas.microsoft.com/office/drawing/2014/main" id="{2C73E732-C875-418B-A8C3-AAB6E424305E}"/>
                  </a:ext>
                </a:extLst>
              </p:cNvPr>
              <p:cNvSpPr>
                <a:spLocks/>
              </p:cNvSpPr>
              <p:nvPr/>
            </p:nvSpPr>
            <p:spPr bwMode="auto">
              <a:xfrm>
                <a:off x="4236" y="1933"/>
                <a:ext cx="256" cy="246"/>
              </a:xfrm>
              <a:custGeom>
                <a:avLst/>
                <a:gdLst>
                  <a:gd name="T0" fmla="*/ 208 w 256"/>
                  <a:gd name="T1" fmla="*/ 0 h 246"/>
                  <a:gd name="T2" fmla="*/ 256 w 256"/>
                  <a:gd name="T3" fmla="*/ 27 h 246"/>
                  <a:gd name="T4" fmla="*/ 243 w 256"/>
                  <a:gd name="T5" fmla="*/ 42 h 246"/>
                  <a:gd name="T6" fmla="*/ 197 w 256"/>
                  <a:gd name="T7" fmla="*/ 44 h 246"/>
                  <a:gd name="T8" fmla="*/ 206 w 256"/>
                  <a:gd name="T9" fmla="*/ 69 h 246"/>
                  <a:gd name="T10" fmla="*/ 232 w 256"/>
                  <a:gd name="T11" fmla="*/ 88 h 246"/>
                  <a:gd name="T12" fmla="*/ 219 w 256"/>
                  <a:gd name="T13" fmla="*/ 94 h 246"/>
                  <a:gd name="T14" fmla="*/ 225 w 256"/>
                  <a:gd name="T15" fmla="*/ 107 h 246"/>
                  <a:gd name="T16" fmla="*/ 189 w 256"/>
                  <a:gd name="T17" fmla="*/ 169 h 246"/>
                  <a:gd name="T18" fmla="*/ 173 w 256"/>
                  <a:gd name="T19" fmla="*/ 170 h 246"/>
                  <a:gd name="T20" fmla="*/ 152 w 256"/>
                  <a:gd name="T21" fmla="*/ 184 h 246"/>
                  <a:gd name="T22" fmla="*/ 189 w 256"/>
                  <a:gd name="T23" fmla="*/ 233 h 246"/>
                  <a:gd name="T24" fmla="*/ 132 w 256"/>
                  <a:gd name="T25" fmla="*/ 246 h 246"/>
                  <a:gd name="T26" fmla="*/ 105 w 256"/>
                  <a:gd name="T27" fmla="*/ 214 h 246"/>
                  <a:gd name="T28" fmla="*/ 61 w 256"/>
                  <a:gd name="T29" fmla="*/ 216 h 246"/>
                  <a:gd name="T30" fmla="*/ 24 w 256"/>
                  <a:gd name="T31" fmla="*/ 222 h 246"/>
                  <a:gd name="T32" fmla="*/ 27 w 256"/>
                  <a:gd name="T33" fmla="*/ 198 h 246"/>
                  <a:gd name="T34" fmla="*/ 48 w 256"/>
                  <a:gd name="T35" fmla="*/ 191 h 246"/>
                  <a:gd name="T36" fmla="*/ 48 w 256"/>
                  <a:gd name="T37" fmla="*/ 183 h 246"/>
                  <a:gd name="T38" fmla="*/ 41 w 256"/>
                  <a:gd name="T39" fmla="*/ 182 h 246"/>
                  <a:gd name="T40" fmla="*/ 37 w 256"/>
                  <a:gd name="T41" fmla="*/ 165 h 246"/>
                  <a:gd name="T42" fmla="*/ 19 w 256"/>
                  <a:gd name="T43" fmla="*/ 157 h 246"/>
                  <a:gd name="T44" fmla="*/ 0 w 256"/>
                  <a:gd name="T45" fmla="*/ 133 h 246"/>
                  <a:gd name="T46" fmla="*/ 27 w 256"/>
                  <a:gd name="T47" fmla="*/ 140 h 246"/>
                  <a:gd name="T48" fmla="*/ 56 w 256"/>
                  <a:gd name="T49" fmla="*/ 140 h 246"/>
                  <a:gd name="T50" fmla="*/ 90 w 256"/>
                  <a:gd name="T51" fmla="*/ 130 h 246"/>
                  <a:gd name="T52" fmla="*/ 87 w 256"/>
                  <a:gd name="T53" fmla="*/ 112 h 246"/>
                  <a:gd name="T54" fmla="*/ 115 w 256"/>
                  <a:gd name="T55" fmla="*/ 94 h 246"/>
                  <a:gd name="T56" fmla="*/ 128 w 256"/>
                  <a:gd name="T57" fmla="*/ 98 h 246"/>
                  <a:gd name="T58" fmla="*/ 132 w 256"/>
                  <a:gd name="T59" fmla="*/ 72 h 246"/>
                  <a:gd name="T60" fmla="*/ 143 w 256"/>
                  <a:gd name="T61" fmla="*/ 68 h 246"/>
                  <a:gd name="T62" fmla="*/ 139 w 256"/>
                  <a:gd name="T63" fmla="*/ 54 h 246"/>
                  <a:gd name="T64" fmla="*/ 153 w 256"/>
                  <a:gd name="T65" fmla="*/ 48 h 246"/>
                  <a:gd name="T66" fmla="*/ 150 w 256"/>
                  <a:gd name="T67" fmla="*/ 15 h 246"/>
                  <a:gd name="T68" fmla="*/ 161 w 256"/>
                  <a:gd name="T69" fmla="*/ 6 h 246"/>
                  <a:gd name="T70" fmla="*/ 187 w 256"/>
                  <a:gd name="T71" fmla="*/ 1 h 246"/>
                  <a:gd name="T72" fmla="*/ 195 w 256"/>
                  <a:gd name="T73" fmla="*/ 1 h 246"/>
                  <a:gd name="T74" fmla="*/ 208 w 256"/>
                  <a:gd name="T75" fmla="*/ 0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246"/>
                  <a:gd name="T116" fmla="*/ 256 w 256"/>
                  <a:gd name="T117" fmla="*/ 246 h 2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246">
                    <a:moveTo>
                      <a:pt x="208" y="0"/>
                    </a:moveTo>
                    <a:lnTo>
                      <a:pt x="256" y="27"/>
                    </a:lnTo>
                    <a:lnTo>
                      <a:pt x="243" y="42"/>
                    </a:lnTo>
                    <a:lnTo>
                      <a:pt x="197" y="44"/>
                    </a:lnTo>
                    <a:lnTo>
                      <a:pt x="206" y="69"/>
                    </a:lnTo>
                    <a:lnTo>
                      <a:pt x="232" y="88"/>
                    </a:lnTo>
                    <a:lnTo>
                      <a:pt x="219" y="94"/>
                    </a:lnTo>
                    <a:lnTo>
                      <a:pt x="225" y="107"/>
                    </a:lnTo>
                    <a:lnTo>
                      <a:pt x="189" y="169"/>
                    </a:lnTo>
                    <a:lnTo>
                      <a:pt x="173" y="170"/>
                    </a:lnTo>
                    <a:lnTo>
                      <a:pt x="152" y="184"/>
                    </a:lnTo>
                    <a:lnTo>
                      <a:pt x="189" y="233"/>
                    </a:lnTo>
                    <a:lnTo>
                      <a:pt x="132" y="246"/>
                    </a:lnTo>
                    <a:lnTo>
                      <a:pt x="105" y="214"/>
                    </a:lnTo>
                    <a:lnTo>
                      <a:pt x="61" y="216"/>
                    </a:lnTo>
                    <a:lnTo>
                      <a:pt x="24" y="222"/>
                    </a:lnTo>
                    <a:lnTo>
                      <a:pt x="27" y="198"/>
                    </a:lnTo>
                    <a:lnTo>
                      <a:pt x="48" y="191"/>
                    </a:lnTo>
                    <a:lnTo>
                      <a:pt x="48" y="183"/>
                    </a:lnTo>
                    <a:lnTo>
                      <a:pt x="41" y="182"/>
                    </a:lnTo>
                    <a:lnTo>
                      <a:pt x="37" y="165"/>
                    </a:lnTo>
                    <a:lnTo>
                      <a:pt x="19" y="157"/>
                    </a:lnTo>
                    <a:lnTo>
                      <a:pt x="0" y="133"/>
                    </a:lnTo>
                    <a:lnTo>
                      <a:pt x="27" y="140"/>
                    </a:lnTo>
                    <a:lnTo>
                      <a:pt x="56" y="140"/>
                    </a:lnTo>
                    <a:lnTo>
                      <a:pt x="90" y="130"/>
                    </a:lnTo>
                    <a:lnTo>
                      <a:pt x="87" y="112"/>
                    </a:lnTo>
                    <a:lnTo>
                      <a:pt x="115" y="94"/>
                    </a:lnTo>
                    <a:lnTo>
                      <a:pt x="128" y="98"/>
                    </a:lnTo>
                    <a:lnTo>
                      <a:pt x="132" y="72"/>
                    </a:lnTo>
                    <a:lnTo>
                      <a:pt x="143" y="68"/>
                    </a:lnTo>
                    <a:lnTo>
                      <a:pt x="139" y="54"/>
                    </a:lnTo>
                    <a:lnTo>
                      <a:pt x="153" y="48"/>
                    </a:lnTo>
                    <a:lnTo>
                      <a:pt x="150" y="15"/>
                    </a:lnTo>
                    <a:lnTo>
                      <a:pt x="161" y="6"/>
                    </a:lnTo>
                    <a:lnTo>
                      <a:pt x="187" y="1"/>
                    </a:lnTo>
                    <a:lnTo>
                      <a:pt x="195" y="1"/>
                    </a:lnTo>
                    <a:lnTo>
                      <a:pt x="208"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5" name="Freeform 157">
                <a:extLst>
                  <a:ext uri="{FF2B5EF4-FFF2-40B4-BE49-F238E27FC236}">
                    <a16:creationId xmlns:a16="http://schemas.microsoft.com/office/drawing/2014/main" id="{F6AD8B30-2EDA-4AC2-B1C9-A60ABC284496}"/>
                  </a:ext>
                </a:extLst>
              </p:cNvPr>
              <p:cNvSpPr>
                <a:spLocks/>
              </p:cNvSpPr>
              <p:nvPr/>
            </p:nvSpPr>
            <p:spPr bwMode="auto">
              <a:xfrm>
                <a:off x="3360" y="1710"/>
                <a:ext cx="116" cy="50"/>
              </a:xfrm>
              <a:custGeom>
                <a:avLst/>
                <a:gdLst>
                  <a:gd name="T0" fmla="*/ 52 w 116"/>
                  <a:gd name="T1" fmla="*/ 26 h 50"/>
                  <a:gd name="T2" fmla="*/ 49 w 116"/>
                  <a:gd name="T3" fmla="*/ 15 h 50"/>
                  <a:gd name="T4" fmla="*/ 63 w 116"/>
                  <a:gd name="T5" fmla="*/ 6 h 50"/>
                  <a:gd name="T6" fmla="*/ 70 w 116"/>
                  <a:gd name="T7" fmla="*/ 8 h 50"/>
                  <a:gd name="T8" fmla="*/ 83 w 116"/>
                  <a:gd name="T9" fmla="*/ 0 h 50"/>
                  <a:gd name="T10" fmla="*/ 111 w 116"/>
                  <a:gd name="T11" fmla="*/ 4 h 50"/>
                  <a:gd name="T12" fmla="*/ 116 w 116"/>
                  <a:gd name="T13" fmla="*/ 19 h 50"/>
                  <a:gd name="T14" fmla="*/ 105 w 116"/>
                  <a:gd name="T15" fmla="*/ 40 h 50"/>
                  <a:gd name="T16" fmla="*/ 70 w 116"/>
                  <a:gd name="T17" fmla="*/ 50 h 50"/>
                  <a:gd name="T18" fmla="*/ 70 w 116"/>
                  <a:gd name="T19" fmla="*/ 46 h 50"/>
                  <a:gd name="T20" fmla="*/ 53 w 116"/>
                  <a:gd name="T21" fmla="*/ 45 h 50"/>
                  <a:gd name="T22" fmla="*/ 41 w 116"/>
                  <a:gd name="T23" fmla="*/ 40 h 50"/>
                  <a:gd name="T24" fmla="*/ 12 w 116"/>
                  <a:gd name="T25" fmla="*/ 38 h 50"/>
                  <a:gd name="T26" fmla="*/ 2 w 116"/>
                  <a:gd name="T27" fmla="*/ 36 h 50"/>
                  <a:gd name="T28" fmla="*/ 2 w 116"/>
                  <a:gd name="T29" fmla="*/ 35 h 50"/>
                  <a:gd name="T30" fmla="*/ 0 w 116"/>
                  <a:gd name="T31" fmla="*/ 32 h 50"/>
                  <a:gd name="T32" fmla="*/ 1 w 116"/>
                  <a:gd name="T33" fmla="*/ 28 h 50"/>
                  <a:gd name="T34" fmla="*/ 5 w 116"/>
                  <a:gd name="T35" fmla="*/ 27 h 50"/>
                  <a:gd name="T36" fmla="*/ 9 w 116"/>
                  <a:gd name="T37" fmla="*/ 32 h 50"/>
                  <a:gd name="T38" fmla="*/ 12 w 116"/>
                  <a:gd name="T39" fmla="*/ 29 h 50"/>
                  <a:gd name="T40" fmla="*/ 52 w 116"/>
                  <a:gd name="T41" fmla="*/ 2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
                  <a:gd name="T64" fmla="*/ 0 h 50"/>
                  <a:gd name="T65" fmla="*/ 116 w 116"/>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 h="50">
                    <a:moveTo>
                      <a:pt x="52" y="26"/>
                    </a:moveTo>
                    <a:lnTo>
                      <a:pt x="49" y="15"/>
                    </a:lnTo>
                    <a:lnTo>
                      <a:pt x="63" y="6"/>
                    </a:lnTo>
                    <a:lnTo>
                      <a:pt x="70" y="8"/>
                    </a:lnTo>
                    <a:lnTo>
                      <a:pt x="83" y="0"/>
                    </a:lnTo>
                    <a:lnTo>
                      <a:pt x="111" y="4"/>
                    </a:lnTo>
                    <a:lnTo>
                      <a:pt x="116" y="19"/>
                    </a:lnTo>
                    <a:lnTo>
                      <a:pt x="105" y="40"/>
                    </a:lnTo>
                    <a:lnTo>
                      <a:pt x="70" y="50"/>
                    </a:lnTo>
                    <a:lnTo>
                      <a:pt x="70" y="46"/>
                    </a:lnTo>
                    <a:lnTo>
                      <a:pt x="53" y="45"/>
                    </a:lnTo>
                    <a:lnTo>
                      <a:pt x="41" y="40"/>
                    </a:lnTo>
                    <a:lnTo>
                      <a:pt x="12" y="38"/>
                    </a:lnTo>
                    <a:lnTo>
                      <a:pt x="2" y="36"/>
                    </a:lnTo>
                    <a:lnTo>
                      <a:pt x="2" y="35"/>
                    </a:lnTo>
                    <a:lnTo>
                      <a:pt x="0" y="32"/>
                    </a:lnTo>
                    <a:lnTo>
                      <a:pt x="1" y="28"/>
                    </a:lnTo>
                    <a:lnTo>
                      <a:pt x="5" y="27"/>
                    </a:lnTo>
                    <a:lnTo>
                      <a:pt x="9" y="32"/>
                    </a:lnTo>
                    <a:lnTo>
                      <a:pt x="12" y="29"/>
                    </a:lnTo>
                    <a:lnTo>
                      <a:pt x="52" y="2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6" name="Freeform 158">
                <a:extLst>
                  <a:ext uri="{FF2B5EF4-FFF2-40B4-BE49-F238E27FC236}">
                    <a16:creationId xmlns:a16="http://schemas.microsoft.com/office/drawing/2014/main" id="{4D7CE589-4F16-417E-80D5-3D8D48432318}"/>
                  </a:ext>
                </a:extLst>
              </p:cNvPr>
              <p:cNvSpPr>
                <a:spLocks/>
              </p:cNvSpPr>
              <p:nvPr/>
            </p:nvSpPr>
            <p:spPr bwMode="auto">
              <a:xfrm>
                <a:off x="4930" y="2202"/>
                <a:ext cx="145" cy="159"/>
              </a:xfrm>
              <a:custGeom>
                <a:avLst/>
                <a:gdLst>
                  <a:gd name="T0" fmla="*/ 28 w 145"/>
                  <a:gd name="T1" fmla="*/ 24 h 159"/>
                  <a:gd name="T2" fmla="*/ 21 w 145"/>
                  <a:gd name="T3" fmla="*/ 0 h 159"/>
                  <a:gd name="T4" fmla="*/ 53 w 145"/>
                  <a:gd name="T5" fmla="*/ 31 h 159"/>
                  <a:gd name="T6" fmla="*/ 80 w 145"/>
                  <a:gd name="T7" fmla="*/ 40 h 159"/>
                  <a:gd name="T8" fmla="*/ 86 w 145"/>
                  <a:gd name="T9" fmla="*/ 44 h 159"/>
                  <a:gd name="T10" fmla="*/ 65 w 145"/>
                  <a:gd name="T11" fmla="*/ 57 h 159"/>
                  <a:gd name="T12" fmla="*/ 91 w 145"/>
                  <a:gd name="T13" fmla="*/ 73 h 159"/>
                  <a:gd name="T14" fmla="*/ 138 w 145"/>
                  <a:gd name="T15" fmla="*/ 119 h 159"/>
                  <a:gd name="T16" fmla="*/ 145 w 145"/>
                  <a:gd name="T17" fmla="*/ 146 h 159"/>
                  <a:gd name="T18" fmla="*/ 121 w 145"/>
                  <a:gd name="T19" fmla="*/ 159 h 159"/>
                  <a:gd name="T20" fmla="*/ 108 w 145"/>
                  <a:gd name="T21" fmla="*/ 154 h 159"/>
                  <a:gd name="T22" fmla="*/ 109 w 145"/>
                  <a:gd name="T23" fmla="*/ 128 h 159"/>
                  <a:gd name="T24" fmla="*/ 93 w 145"/>
                  <a:gd name="T25" fmla="*/ 111 h 159"/>
                  <a:gd name="T26" fmla="*/ 91 w 145"/>
                  <a:gd name="T27" fmla="*/ 94 h 159"/>
                  <a:gd name="T28" fmla="*/ 71 w 145"/>
                  <a:gd name="T29" fmla="*/ 76 h 159"/>
                  <a:gd name="T30" fmla="*/ 58 w 145"/>
                  <a:gd name="T31" fmla="*/ 82 h 159"/>
                  <a:gd name="T32" fmla="*/ 46 w 145"/>
                  <a:gd name="T33" fmla="*/ 82 h 159"/>
                  <a:gd name="T34" fmla="*/ 27 w 145"/>
                  <a:gd name="T35" fmla="*/ 93 h 159"/>
                  <a:gd name="T36" fmla="*/ 23 w 145"/>
                  <a:gd name="T37" fmla="*/ 70 h 159"/>
                  <a:gd name="T38" fmla="*/ 24 w 145"/>
                  <a:gd name="T39" fmla="*/ 56 h 159"/>
                  <a:gd name="T40" fmla="*/ 12 w 145"/>
                  <a:gd name="T41" fmla="*/ 58 h 159"/>
                  <a:gd name="T42" fmla="*/ 9 w 145"/>
                  <a:gd name="T43" fmla="*/ 43 h 159"/>
                  <a:gd name="T44" fmla="*/ 0 w 145"/>
                  <a:gd name="T45" fmla="*/ 35 h 159"/>
                  <a:gd name="T46" fmla="*/ 5 w 145"/>
                  <a:gd name="T47" fmla="*/ 31 h 159"/>
                  <a:gd name="T48" fmla="*/ 16 w 145"/>
                  <a:gd name="T49" fmla="*/ 16 h 159"/>
                  <a:gd name="T50" fmla="*/ 20 w 145"/>
                  <a:gd name="T51" fmla="*/ 24 h 159"/>
                  <a:gd name="T52" fmla="*/ 28 w 145"/>
                  <a:gd name="T53" fmla="*/ 24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
                  <a:gd name="T82" fmla="*/ 0 h 159"/>
                  <a:gd name="T83" fmla="*/ 145 w 145"/>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 h="159">
                    <a:moveTo>
                      <a:pt x="28" y="24"/>
                    </a:moveTo>
                    <a:lnTo>
                      <a:pt x="21" y="0"/>
                    </a:lnTo>
                    <a:lnTo>
                      <a:pt x="53" y="31"/>
                    </a:lnTo>
                    <a:lnTo>
                      <a:pt x="80" y="40"/>
                    </a:lnTo>
                    <a:lnTo>
                      <a:pt x="86" y="44"/>
                    </a:lnTo>
                    <a:lnTo>
                      <a:pt x="65" y="57"/>
                    </a:lnTo>
                    <a:lnTo>
                      <a:pt x="91" y="73"/>
                    </a:lnTo>
                    <a:lnTo>
                      <a:pt x="138" y="119"/>
                    </a:lnTo>
                    <a:lnTo>
                      <a:pt x="145" y="146"/>
                    </a:lnTo>
                    <a:lnTo>
                      <a:pt x="121" y="159"/>
                    </a:lnTo>
                    <a:lnTo>
                      <a:pt x="108" y="154"/>
                    </a:lnTo>
                    <a:lnTo>
                      <a:pt x="109" y="128"/>
                    </a:lnTo>
                    <a:lnTo>
                      <a:pt x="93" y="111"/>
                    </a:lnTo>
                    <a:lnTo>
                      <a:pt x="91" y="94"/>
                    </a:lnTo>
                    <a:lnTo>
                      <a:pt x="71" y="76"/>
                    </a:lnTo>
                    <a:lnTo>
                      <a:pt x="58" y="82"/>
                    </a:lnTo>
                    <a:lnTo>
                      <a:pt x="46" y="82"/>
                    </a:lnTo>
                    <a:lnTo>
                      <a:pt x="27" y="93"/>
                    </a:lnTo>
                    <a:lnTo>
                      <a:pt x="23" y="70"/>
                    </a:lnTo>
                    <a:lnTo>
                      <a:pt x="24" y="56"/>
                    </a:lnTo>
                    <a:lnTo>
                      <a:pt x="12" y="58"/>
                    </a:lnTo>
                    <a:lnTo>
                      <a:pt x="9" y="43"/>
                    </a:lnTo>
                    <a:lnTo>
                      <a:pt x="0" y="35"/>
                    </a:lnTo>
                    <a:lnTo>
                      <a:pt x="5" y="31"/>
                    </a:lnTo>
                    <a:lnTo>
                      <a:pt x="16" y="16"/>
                    </a:lnTo>
                    <a:lnTo>
                      <a:pt x="20" y="24"/>
                    </a:lnTo>
                    <a:lnTo>
                      <a:pt x="28" y="2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7" name="Freeform 162">
                <a:extLst>
                  <a:ext uri="{FF2B5EF4-FFF2-40B4-BE49-F238E27FC236}">
                    <a16:creationId xmlns:a16="http://schemas.microsoft.com/office/drawing/2014/main" id="{1A1189B9-9F73-411A-92FD-0126DE3AC493}"/>
                  </a:ext>
                </a:extLst>
              </p:cNvPr>
              <p:cNvSpPr>
                <a:spLocks/>
              </p:cNvSpPr>
              <p:nvPr/>
            </p:nvSpPr>
            <p:spPr bwMode="auto">
              <a:xfrm>
                <a:off x="3235" y="1826"/>
                <a:ext cx="6" cy="5"/>
              </a:xfrm>
              <a:custGeom>
                <a:avLst/>
                <a:gdLst>
                  <a:gd name="T0" fmla="*/ 0 w 6"/>
                  <a:gd name="T1" fmla="*/ 5 h 5"/>
                  <a:gd name="T2" fmla="*/ 0 w 6"/>
                  <a:gd name="T3" fmla="*/ 2 h 5"/>
                  <a:gd name="T4" fmla="*/ 0 w 6"/>
                  <a:gd name="T5" fmla="*/ 0 h 5"/>
                  <a:gd name="T6" fmla="*/ 6 w 6"/>
                  <a:gd name="T7" fmla="*/ 1 h 5"/>
                  <a:gd name="T8" fmla="*/ 4 w 6"/>
                  <a:gd name="T9" fmla="*/ 5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0" y="2"/>
                    </a:lnTo>
                    <a:lnTo>
                      <a:pt x="0" y="0"/>
                    </a:lnTo>
                    <a:lnTo>
                      <a:pt x="6" y="1"/>
                    </a:lnTo>
                    <a:lnTo>
                      <a:pt x="4" y="5"/>
                    </a:lnTo>
                    <a:lnTo>
                      <a:pt x="0"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8" name="Freeform 163">
                <a:extLst>
                  <a:ext uri="{FF2B5EF4-FFF2-40B4-BE49-F238E27FC236}">
                    <a16:creationId xmlns:a16="http://schemas.microsoft.com/office/drawing/2014/main" id="{700227E0-689D-498E-B69C-DA4F3E211ACE}"/>
                  </a:ext>
                </a:extLst>
              </p:cNvPr>
              <p:cNvSpPr>
                <a:spLocks/>
              </p:cNvSpPr>
              <p:nvPr/>
            </p:nvSpPr>
            <p:spPr bwMode="auto">
              <a:xfrm>
                <a:off x="3408" y="1803"/>
                <a:ext cx="1" cy="1"/>
              </a:xfrm>
              <a:custGeom>
                <a:avLst/>
                <a:gdLst>
                  <a:gd name="T0" fmla="*/ 1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0" y="1"/>
                    </a:lnTo>
                    <a:lnTo>
                      <a:pt x="0" y="0"/>
                    </a:lnTo>
                    <a:lnTo>
                      <a:pt x="1" y="0"/>
                    </a:lnTo>
                    <a:lnTo>
                      <a:pt x="1" y="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9" name="Freeform 164">
                <a:extLst>
                  <a:ext uri="{FF2B5EF4-FFF2-40B4-BE49-F238E27FC236}">
                    <a16:creationId xmlns:a16="http://schemas.microsoft.com/office/drawing/2014/main" id="{6C55FD7D-CA1E-46AE-A8BD-8973605842AE}"/>
                  </a:ext>
                </a:extLst>
              </p:cNvPr>
              <p:cNvSpPr>
                <a:spLocks/>
              </p:cNvSpPr>
              <p:nvPr/>
            </p:nvSpPr>
            <p:spPr bwMode="auto">
              <a:xfrm>
                <a:off x="5394" y="2784"/>
                <a:ext cx="27" cy="11"/>
              </a:xfrm>
              <a:custGeom>
                <a:avLst/>
                <a:gdLst>
                  <a:gd name="T0" fmla="*/ 1 w 27"/>
                  <a:gd name="T1" fmla="*/ 11 h 11"/>
                  <a:gd name="T2" fmla="*/ 0 w 27"/>
                  <a:gd name="T3" fmla="*/ 5 h 11"/>
                  <a:gd name="T4" fmla="*/ 10 w 27"/>
                  <a:gd name="T5" fmla="*/ 0 h 11"/>
                  <a:gd name="T6" fmla="*/ 27 w 27"/>
                  <a:gd name="T7" fmla="*/ 1 h 11"/>
                  <a:gd name="T8" fmla="*/ 1 w 27"/>
                  <a:gd name="T9" fmla="*/ 11 h 11"/>
                  <a:gd name="T10" fmla="*/ 0 60000 65536"/>
                  <a:gd name="T11" fmla="*/ 0 60000 65536"/>
                  <a:gd name="T12" fmla="*/ 0 60000 65536"/>
                  <a:gd name="T13" fmla="*/ 0 60000 65536"/>
                  <a:gd name="T14" fmla="*/ 0 60000 65536"/>
                  <a:gd name="T15" fmla="*/ 0 w 27"/>
                  <a:gd name="T16" fmla="*/ 0 h 11"/>
                  <a:gd name="T17" fmla="*/ 27 w 27"/>
                  <a:gd name="T18" fmla="*/ 11 h 11"/>
                </a:gdLst>
                <a:ahLst/>
                <a:cxnLst>
                  <a:cxn ang="T10">
                    <a:pos x="T0" y="T1"/>
                  </a:cxn>
                  <a:cxn ang="T11">
                    <a:pos x="T2" y="T3"/>
                  </a:cxn>
                  <a:cxn ang="T12">
                    <a:pos x="T4" y="T5"/>
                  </a:cxn>
                  <a:cxn ang="T13">
                    <a:pos x="T6" y="T7"/>
                  </a:cxn>
                  <a:cxn ang="T14">
                    <a:pos x="T8" y="T9"/>
                  </a:cxn>
                </a:cxnLst>
                <a:rect l="T15" t="T16" r="T17" b="T18"/>
                <a:pathLst>
                  <a:path w="27" h="11">
                    <a:moveTo>
                      <a:pt x="1" y="11"/>
                    </a:moveTo>
                    <a:lnTo>
                      <a:pt x="0" y="5"/>
                    </a:lnTo>
                    <a:lnTo>
                      <a:pt x="10" y="0"/>
                    </a:lnTo>
                    <a:lnTo>
                      <a:pt x="27" y="1"/>
                    </a:lnTo>
                    <a:lnTo>
                      <a:pt x="1" y="1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0" name="Freeform 165">
                <a:extLst>
                  <a:ext uri="{FF2B5EF4-FFF2-40B4-BE49-F238E27FC236}">
                    <a16:creationId xmlns:a16="http://schemas.microsoft.com/office/drawing/2014/main" id="{996DA297-5ED5-44F5-8B8B-DED796E4A1E4}"/>
                  </a:ext>
                </a:extLst>
              </p:cNvPr>
              <p:cNvSpPr>
                <a:spLocks/>
              </p:cNvSpPr>
              <p:nvPr/>
            </p:nvSpPr>
            <p:spPr bwMode="auto">
              <a:xfrm>
                <a:off x="3298" y="1689"/>
                <a:ext cx="14" cy="14"/>
              </a:xfrm>
              <a:custGeom>
                <a:avLst/>
                <a:gdLst>
                  <a:gd name="T0" fmla="*/ 0 w 14"/>
                  <a:gd name="T1" fmla="*/ 5 h 14"/>
                  <a:gd name="T2" fmla="*/ 6 w 14"/>
                  <a:gd name="T3" fmla="*/ 0 h 14"/>
                  <a:gd name="T4" fmla="*/ 11 w 14"/>
                  <a:gd name="T5" fmla="*/ 1 h 14"/>
                  <a:gd name="T6" fmla="*/ 14 w 14"/>
                  <a:gd name="T7" fmla="*/ 7 h 14"/>
                  <a:gd name="T8" fmla="*/ 14 w 14"/>
                  <a:gd name="T9" fmla="*/ 14 h 14"/>
                  <a:gd name="T10" fmla="*/ 7 w 14"/>
                  <a:gd name="T11" fmla="*/ 12 h 14"/>
                  <a:gd name="T12" fmla="*/ 0 w 14"/>
                  <a:gd name="T13" fmla="*/ 5 h 14"/>
                  <a:gd name="T14" fmla="*/ 0 60000 65536"/>
                  <a:gd name="T15" fmla="*/ 0 60000 65536"/>
                  <a:gd name="T16" fmla="*/ 0 60000 65536"/>
                  <a:gd name="T17" fmla="*/ 0 60000 65536"/>
                  <a:gd name="T18" fmla="*/ 0 60000 65536"/>
                  <a:gd name="T19" fmla="*/ 0 60000 65536"/>
                  <a:gd name="T20" fmla="*/ 0 60000 65536"/>
                  <a:gd name="T21" fmla="*/ 0 w 14"/>
                  <a:gd name="T22" fmla="*/ 0 h 14"/>
                  <a:gd name="T23" fmla="*/ 14 w 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4">
                    <a:moveTo>
                      <a:pt x="0" y="5"/>
                    </a:moveTo>
                    <a:lnTo>
                      <a:pt x="6" y="0"/>
                    </a:lnTo>
                    <a:lnTo>
                      <a:pt x="11" y="1"/>
                    </a:lnTo>
                    <a:lnTo>
                      <a:pt x="14" y="7"/>
                    </a:lnTo>
                    <a:lnTo>
                      <a:pt x="14" y="14"/>
                    </a:lnTo>
                    <a:lnTo>
                      <a:pt x="7" y="12"/>
                    </a:lnTo>
                    <a:lnTo>
                      <a:pt x="0"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1" name="Freeform 166">
                <a:extLst>
                  <a:ext uri="{FF2B5EF4-FFF2-40B4-BE49-F238E27FC236}">
                    <a16:creationId xmlns:a16="http://schemas.microsoft.com/office/drawing/2014/main" id="{4F4773EB-D44C-4C79-AE16-9A1C97C6F24E}"/>
                  </a:ext>
                </a:extLst>
              </p:cNvPr>
              <p:cNvSpPr>
                <a:spLocks/>
              </p:cNvSpPr>
              <p:nvPr/>
            </p:nvSpPr>
            <p:spPr bwMode="auto">
              <a:xfrm>
                <a:off x="5017" y="2594"/>
                <a:ext cx="30" cy="26"/>
              </a:xfrm>
              <a:custGeom>
                <a:avLst/>
                <a:gdLst>
                  <a:gd name="T0" fmla="*/ 0 w 30"/>
                  <a:gd name="T1" fmla="*/ 13 h 26"/>
                  <a:gd name="T2" fmla="*/ 2 w 30"/>
                  <a:gd name="T3" fmla="*/ 7 h 26"/>
                  <a:gd name="T4" fmla="*/ 7 w 30"/>
                  <a:gd name="T5" fmla="*/ 2 h 26"/>
                  <a:gd name="T6" fmla="*/ 15 w 30"/>
                  <a:gd name="T7" fmla="*/ 0 h 26"/>
                  <a:gd name="T8" fmla="*/ 23 w 30"/>
                  <a:gd name="T9" fmla="*/ 2 h 26"/>
                  <a:gd name="T10" fmla="*/ 29 w 30"/>
                  <a:gd name="T11" fmla="*/ 7 h 26"/>
                  <a:gd name="T12" fmla="*/ 30 w 30"/>
                  <a:gd name="T13" fmla="*/ 13 h 26"/>
                  <a:gd name="T14" fmla="*/ 28 w 30"/>
                  <a:gd name="T15" fmla="*/ 20 h 26"/>
                  <a:gd name="T16" fmla="*/ 22 w 30"/>
                  <a:gd name="T17" fmla="*/ 25 h 26"/>
                  <a:gd name="T18" fmla="*/ 15 w 30"/>
                  <a:gd name="T19" fmla="*/ 26 h 26"/>
                  <a:gd name="T20" fmla="*/ 7 w 30"/>
                  <a:gd name="T21" fmla="*/ 25 h 26"/>
                  <a:gd name="T22" fmla="*/ 2 w 30"/>
                  <a:gd name="T23" fmla="*/ 20 h 26"/>
                  <a:gd name="T24" fmla="*/ 0 w 30"/>
                  <a:gd name="T25" fmla="*/ 1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6"/>
                  <a:gd name="T41" fmla="*/ 30 w 3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6">
                    <a:moveTo>
                      <a:pt x="0" y="13"/>
                    </a:moveTo>
                    <a:lnTo>
                      <a:pt x="2" y="7"/>
                    </a:lnTo>
                    <a:lnTo>
                      <a:pt x="7" y="2"/>
                    </a:lnTo>
                    <a:lnTo>
                      <a:pt x="15" y="0"/>
                    </a:lnTo>
                    <a:lnTo>
                      <a:pt x="23" y="2"/>
                    </a:lnTo>
                    <a:lnTo>
                      <a:pt x="29" y="7"/>
                    </a:lnTo>
                    <a:lnTo>
                      <a:pt x="30" y="13"/>
                    </a:lnTo>
                    <a:lnTo>
                      <a:pt x="28" y="20"/>
                    </a:lnTo>
                    <a:lnTo>
                      <a:pt x="22" y="25"/>
                    </a:lnTo>
                    <a:lnTo>
                      <a:pt x="15" y="26"/>
                    </a:lnTo>
                    <a:lnTo>
                      <a:pt x="7" y="25"/>
                    </a:lnTo>
                    <a:lnTo>
                      <a:pt x="2" y="20"/>
                    </a:lnTo>
                    <a:lnTo>
                      <a:pt x="0" y="1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2" name="Freeform 167">
                <a:extLst>
                  <a:ext uri="{FF2B5EF4-FFF2-40B4-BE49-F238E27FC236}">
                    <a16:creationId xmlns:a16="http://schemas.microsoft.com/office/drawing/2014/main" id="{E506BA99-94E3-4989-AED3-26ED0BC6CF84}"/>
                  </a:ext>
                </a:extLst>
              </p:cNvPr>
              <p:cNvSpPr>
                <a:spLocks noEditPoints="1"/>
              </p:cNvSpPr>
              <p:nvPr/>
            </p:nvSpPr>
            <p:spPr bwMode="auto">
              <a:xfrm>
                <a:off x="3490" y="3035"/>
                <a:ext cx="279" cy="238"/>
              </a:xfrm>
              <a:custGeom>
                <a:avLst/>
                <a:gdLst>
                  <a:gd name="T0" fmla="*/ 9 w 279"/>
                  <a:gd name="T1" fmla="*/ 111 h 238"/>
                  <a:gd name="T2" fmla="*/ 18 w 279"/>
                  <a:gd name="T3" fmla="*/ 123 h 238"/>
                  <a:gd name="T4" fmla="*/ 38 w 279"/>
                  <a:gd name="T5" fmla="*/ 125 h 238"/>
                  <a:gd name="T6" fmla="*/ 60 w 279"/>
                  <a:gd name="T7" fmla="*/ 118 h 238"/>
                  <a:gd name="T8" fmla="*/ 63 w 279"/>
                  <a:gd name="T9" fmla="*/ 49 h 238"/>
                  <a:gd name="T10" fmla="*/ 76 w 279"/>
                  <a:gd name="T11" fmla="*/ 74 h 238"/>
                  <a:gd name="T12" fmla="*/ 71 w 279"/>
                  <a:gd name="T13" fmla="*/ 79 h 238"/>
                  <a:gd name="T14" fmla="*/ 72 w 279"/>
                  <a:gd name="T15" fmla="*/ 88 h 238"/>
                  <a:gd name="T16" fmla="*/ 90 w 279"/>
                  <a:gd name="T17" fmla="*/ 88 h 238"/>
                  <a:gd name="T18" fmla="*/ 116 w 279"/>
                  <a:gd name="T19" fmla="*/ 57 h 238"/>
                  <a:gd name="T20" fmla="*/ 130 w 279"/>
                  <a:gd name="T21" fmla="*/ 65 h 238"/>
                  <a:gd name="T22" fmla="*/ 157 w 279"/>
                  <a:gd name="T23" fmla="*/ 66 h 238"/>
                  <a:gd name="T24" fmla="*/ 164 w 279"/>
                  <a:gd name="T25" fmla="*/ 49 h 238"/>
                  <a:gd name="T26" fmla="*/ 179 w 279"/>
                  <a:gd name="T27" fmla="*/ 39 h 238"/>
                  <a:gd name="T28" fmla="*/ 182 w 279"/>
                  <a:gd name="T29" fmla="*/ 29 h 238"/>
                  <a:gd name="T30" fmla="*/ 219 w 279"/>
                  <a:gd name="T31" fmla="*/ 2 h 238"/>
                  <a:gd name="T32" fmla="*/ 224 w 279"/>
                  <a:gd name="T33" fmla="*/ 0 h 238"/>
                  <a:gd name="T34" fmla="*/ 241 w 279"/>
                  <a:gd name="T35" fmla="*/ 3 h 238"/>
                  <a:gd name="T36" fmla="*/ 258 w 279"/>
                  <a:gd name="T37" fmla="*/ 4 h 238"/>
                  <a:gd name="T38" fmla="*/ 267 w 279"/>
                  <a:gd name="T39" fmla="*/ 88 h 238"/>
                  <a:gd name="T40" fmla="*/ 279 w 279"/>
                  <a:gd name="T41" fmla="*/ 88 h 238"/>
                  <a:gd name="T42" fmla="*/ 272 w 279"/>
                  <a:gd name="T43" fmla="*/ 116 h 238"/>
                  <a:gd name="T44" fmla="*/ 258 w 279"/>
                  <a:gd name="T45" fmla="*/ 127 h 238"/>
                  <a:gd name="T46" fmla="*/ 223 w 279"/>
                  <a:gd name="T47" fmla="*/ 172 h 238"/>
                  <a:gd name="T48" fmla="*/ 212 w 279"/>
                  <a:gd name="T49" fmla="*/ 182 h 238"/>
                  <a:gd name="T50" fmla="*/ 178 w 279"/>
                  <a:gd name="T51" fmla="*/ 209 h 238"/>
                  <a:gd name="T52" fmla="*/ 148 w 279"/>
                  <a:gd name="T53" fmla="*/ 222 h 238"/>
                  <a:gd name="T54" fmla="*/ 83 w 279"/>
                  <a:gd name="T55" fmla="*/ 228 h 238"/>
                  <a:gd name="T56" fmla="*/ 52 w 279"/>
                  <a:gd name="T57" fmla="*/ 238 h 238"/>
                  <a:gd name="T58" fmla="*/ 26 w 279"/>
                  <a:gd name="T59" fmla="*/ 226 h 238"/>
                  <a:gd name="T60" fmla="*/ 19 w 279"/>
                  <a:gd name="T61" fmla="*/ 199 h 238"/>
                  <a:gd name="T62" fmla="*/ 29 w 279"/>
                  <a:gd name="T63" fmla="*/ 192 h 238"/>
                  <a:gd name="T64" fmla="*/ 0 w 279"/>
                  <a:gd name="T65" fmla="*/ 120 h 238"/>
                  <a:gd name="T66" fmla="*/ 9 w 279"/>
                  <a:gd name="T67" fmla="*/ 111 h 238"/>
                  <a:gd name="T68" fmla="*/ 190 w 279"/>
                  <a:gd name="T69" fmla="*/ 127 h 238"/>
                  <a:gd name="T70" fmla="*/ 182 w 279"/>
                  <a:gd name="T71" fmla="*/ 143 h 238"/>
                  <a:gd name="T72" fmla="*/ 195 w 279"/>
                  <a:gd name="T73" fmla="*/ 154 h 238"/>
                  <a:gd name="T74" fmla="*/ 211 w 279"/>
                  <a:gd name="T75" fmla="*/ 137 h 238"/>
                  <a:gd name="T76" fmla="*/ 211 w 279"/>
                  <a:gd name="T77" fmla="*/ 127 h 238"/>
                  <a:gd name="T78" fmla="*/ 190 w 279"/>
                  <a:gd name="T79" fmla="*/ 127 h 238"/>
                  <a:gd name="T80" fmla="*/ 250 w 279"/>
                  <a:gd name="T81" fmla="*/ 70 h 238"/>
                  <a:gd name="T82" fmla="*/ 246 w 279"/>
                  <a:gd name="T83" fmla="*/ 87 h 238"/>
                  <a:gd name="T84" fmla="*/ 257 w 279"/>
                  <a:gd name="T85" fmla="*/ 92 h 238"/>
                  <a:gd name="T86" fmla="*/ 265 w 279"/>
                  <a:gd name="T87" fmla="*/ 83 h 238"/>
                  <a:gd name="T88" fmla="*/ 260 w 279"/>
                  <a:gd name="T89" fmla="*/ 69 h 238"/>
                  <a:gd name="T90" fmla="*/ 250 w 279"/>
                  <a:gd name="T91" fmla="*/ 70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9"/>
                  <a:gd name="T139" fmla="*/ 0 h 238"/>
                  <a:gd name="T140" fmla="*/ 279 w 279"/>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9" h="238">
                    <a:moveTo>
                      <a:pt x="9" y="111"/>
                    </a:moveTo>
                    <a:lnTo>
                      <a:pt x="18" y="123"/>
                    </a:lnTo>
                    <a:lnTo>
                      <a:pt x="38" y="125"/>
                    </a:lnTo>
                    <a:lnTo>
                      <a:pt x="60" y="118"/>
                    </a:lnTo>
                    <a:lnTo>
                      <a:pt x="63" y="49"/>
                    </a:lnTo>
                    <a:lnTo>
                      <a:pt x="76" y="74"/>
                    </a:lnTo>
                    <a:lnTo>
                      <a:pt x="71" y="79"/>
                    </a:lnTo>
                    <a:lnTo>
                      <a:pt x="72" y="88"/>
                    </a:lnTo>
                    <a:lnTo>
                      <a:pt x="90" y="88"/>
                    </a:lnTo>
                    <a:lnTo>
                      <a:pt x="116" y="57"/>
                    </a:lnTo>
                    <a:lnTo>
                      <a:pt x="130" y="65"/>
                    </a:lnTo>
                    <a:lnTo>
                      <a:pt x="157" y="66"/>
                    </a:lnTo>
                    <a:lnTo>
                      <a:pt x="164" y="49"/>
                    </a:lnTo>
                    <a:lnTo>
                      <a:pt x="179" y="39"/>
                    </a:lnTo>
                    <a:lnTo>
                      <a:pt x="182" y="29"/>
                    </a:lnTo>
                    <a:lnTo>
                      <a:pt x="219" y="2"/>
                    </a:lnTo>
                    <a:lnTo>
                      <a:pt x="224" y="0"/>
                    </a:lnTo>
                    <a:lnTo>
                      <a:pt x="241" y="3"/>
                    </a:lnTo>
                    <a:lnTo>
                      <a:pt x="258" y="4"/>
                    </a:lnTo>
                    <a:lnTo>
                      <a:pt x="267" y="88"/>
                    </a:lnTo>
                    <a:lnTo>
                      <a:pt x="279" y="88"/>
                    </a:lnTo>
                    <a:lnTo>
                      <a:pt x="272" y="116"/>
                    </a:lnTo>
                    <a:lnTo>
                      <a:pt x="258" y="127"/>
                    </a:lnTo>
                    <a:lnTo>
                      <a:pt x="223" y="172"/>
                    </a:lnTo>
                    <a:lnTo>
                      <a:pt x="212" y="182"/>
                    </a:lnTo>
                    <a:lnTo>
                      <a:pt x="178" y="209"/>
                    </a:lnTo>
                    <a:lnTo>
                      <a:pt x="148" y="222"/>
                    </a:lnTo>
                    <a:lnTo>
                      <a:pt x="83" y="228"/>
                    </a:lnTo>
                    <a:lnTo>
                      <a:pt x="52" y="238"/>
                    </a:lnTo>
                    <a:lnTo>
                      <a:pt x="26" y="226"/>
                    </a:lnTo>
                    <a:lnTo>
                      <a:pt x="19" y="199"/>
                    </a:lnTo>
                    <a:lnTo>
                      <a:pt x="29" y="192"/>
                    </a:lnTo>
                    <a:lnTo>
                      <a:pt x="0" y="120"/>
                    </a:lnTo>
                    <a:lnTo>
                      <a:pt x="9" y="111"/>
                    </a:lnTo>
                    <a:close/>
                    <a:moveTo>
                      <a:pt x="190" y="127"/>
                    </a:moveTo>
                    <a:lnTo>
                      <a:pt x="182" y="143"/>
                    </a:lnTo>
                    <a:lnTo>
                      <a:pt x="195" y="154"/>
                    </a:lnTo>
                    <a:lnTo>
                      <a:pt x="211" y="137"/>
                    </a:lnTo>
                    <a:lnTo>
                      <a:pt x="211" y="127"/>
                    </a:lnTo>
                    <a:lnTo>
                      <a:pt x="190" y="127"/>
                    </a:lnTo>
                    <a:close/>
                    <a:moveTo>
                      <a:pt x="250" y="70"/>
                    </a:moveTo>
                    <a:lnTo>
                      <a:pt x="246" y="87"/>
                    </a:lnTo>
                    <a:lnTo>
                      <a:pt x="257" y="92"/>
                    </a:lnTo>
                    <a:lnTo>
                      <a:pt x="265" y="83"/>
                    </a:lnTo>
                    <a:lnTo>
                      <a:pt x="260" y="69"/>
                    </a:lnTo>
                    <a:lnTo>
                      <a:pt x="250" y="7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3" name="Freeform 186">
                <a:extLst>
                  <a:ext uri="{FF2B5EF4-FFF2-40B4-BE49-F238E27FC236}">
                    <a16:creationId xmlns:a16="http://schemas.microsoft.com/office/drawing/2014/main" id="{DB968C91-E52A-4D83-9336-134991DFE663}"/>
                  </a:ext>
                </a:extLst>
              </p:cNvPr>
              <p:cNvSpPr>
                <a:spLocks noEditPoints="1"/>
              </p:cNvSpPr>
              <p:nvPr/>
            </p:nvSpPr>
            <p:spPr bwMode="auto">
              <a:xfrm>
                <a:off x="3414" y="2703"/>
                <a:ext cx="215" cy="254"/>
              </a:xfrm>
              <a:custGeom>
                <a:avLst/>
                <a:gdLst>
                  <a:gd name="T0" fmla="*/ 11 w 215"/>
                  <a:gd name="T1" fmla="*/ 33 h 254"/>
                  <a:gd name="T2" fmla="*/ 26 w 215"/>
                  <a:gd name="T3" fmla="*/ 29 h 254"/>
                  <a:gd name="T4" fmla="*/ 87 w 215"/>
                  <a:gd name="T5" fmla="*/ 28 h 254"/>
                  <a:gd name="T6" fmla="*/ 103 w 215"/>
                  <a:gd name="T7" fmla="*/ 69 h 254"/>
                  <a:gd name="T8" fmla="*/ 135 w 215"/>
                  <a:gd name="T9" fmla="*/ 68 h 254"/>
                  <a:gd name="T10" fmla="*/ 136 w 215"/>
                  <a:gd name="T11" fmla="*/ 59 h 254"/>
                  <a:gd name="T12" fmla="*/ 139 w 215"/>
                  <a:gd name="T13" fmla="*/ 58 h 254"/>
                  <a:gd name="T14" fmla="*/ 139 w 215"/>
                  <a:gd name="T15" fmla="*/ 49 h 254"/>
                  <a:gd name="T16" fmla="*/ 157 w 215"/>
                  <a:gd name="T17" fmla="*/ 47 h 254"/>
                  <a:gd name="T18" fmla="*/ 157 w 215"/>
                  <a:gd name="T19" fmla="*/ 55 h 254"/>
                  <a:gd name="T20" fmla="*/ 178 w 215"/>
                  <a:gd name="T21" fmla="*/ 55 h 254"/>
                  <a:gd name="T22" fmla="*/ 178 w 215"/>
                  <a:gd name="T23" fmla="*/ 96 h 254"/>
                  <a:gd name="T24" fmla="*/ 187 w 215"/>
                  <a:gd name="T25" fmla="*/ 113 h 254"/>
                  <a:gd name="T26" fmla="*/ 184 w 215"/>
                  <a:gd name="T27" fmla="*/ 127 h 254"/>
                  <a:gd name="T28" fmla="*/ 215 w 215"/>
                  <a:gd name="T29" fmla="*/ 122 h 254"/>
                  <a:gd name="T30" fmla="*/ 214 w 215"/>
                  <a:gd name="T31" fmla="*/ 162 h 254"/>
                  <a:gd name="T32" fmla="*/ 180 w 215"/>
                  <a:gd name="T33" fmla="*/ 162 h 254"/>
                  <a:gd name="T34" fmla="*/ 178 w 215"/>
                  <a:gd name="T35" fmla="*/ 224 h 254"/>
                  <a:gd name="T36" fmla="*/ 200 w 215"/>
                  <a:gd name="T37" fmla="*/ 247 h 254"/>
                  <a:gd name="T38" fmla="*/ 163 w 215"/>
                  <a:gd name="T39" fmla="*/ 254 h 254"/>
                  <a:gd name="T40" fmla="*/ 117 w 215"/>
                  <a:gd name="T41" fmla="*/ 243 h 254"/>
                  <a:gd name="T42" fmla="*/ 0 w 215"/>
                  <a:gd name="T43" fmla="*/ 241 h 254"/>
                  <a:gd name="T44" fmla="*/ 2 w 215"/>
                  <a:gd name="T45" fmla="*/ 215 h 254"/>
                  <a:gd name="T46" fmla="*/ 11 w 215"/>
                  <a:gd name="T47" fmla="*/ 181 h 254"/>
                  <a:gd name="T48" fmla="*/ 18 w 215"/>
                  <a:gd name="T49" fmla="*/ 161 h 254"/>
                  <a:gd name="T50" fmla="*/ 31 w 215"/>
                  <a:gd name="T51" fmla="*/ 153 h 254"/>
                  <a:gd name="T52" fmla="*/ 39 w 215"/>
                  <a:gd name="T53" fmla="*/ 125 h 254"/>
                  <a:gd name="T54" fmla="*/ 25 w 215"/>
                  <a:gd name="T55" fmla="*/ 89 h 254"/>
                  <a:gd name="T56" fmla="*/ 32 w 215"/>
                  <a:gd name="T57" fmla="*/ 80 h 254"/>
                  <a:gd name="T58" fmla="*/ 11 w 215"/>
                  <a:gd name="T59" fmla="*/ 33 h 254"/>
                  <a:gd name="T60" fmla="*/ 26 w 215"/>
                  <a:gd name="T61" fmla="*/ 5 h 254"/>
                  <a:gd name="T62" fmla="*/ 17 w 215"/>
                  <a:gd name="T63" fmla="*/ 11 h 254"/>
                  <a:gd name="T64" fmla="*/ 17 w 215"/>
                  <a:gd name="T65" fmla="*/ 25 h 254"/>
                  <a:gd name="T66" fmla="*/ 11 w 215"/>
                  <a:gd name="T67" fmla="*/ 27 h 254"/>
                  <a:gd name="T68" fmla="*/ 7 w 215"/>
                  <a:gd name="T69" fmla="*/ 13 h 254"/>
                  <a:gd name="T70" fmla="*/ 22 w 215"/>
                  <a:gd name="T71" fmla="*/ 0 h 254"/>
                  <a:gd name="T72" fmla="*/ 26 w 215"/>
                  <a:gd name="T73" fmla="*/ 5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254"/>
                  <a:gd name="T113" fmla="*/ 215 w 215"/>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254">
                    <a:moveTo>
                      <a:pt x="11" y="33"/>
                    </a:moveTo>
                    <a:lnTo>
                      <a:pt x="26" y="29"/>
                    </a:lnTo>
                    <a:lnTo>
                      <a:pt x="87" y="28"/>
                    </a:lnTo>
                    <a:lnTo>
                      <a:pt x="103" y="69"/>
                    </a:lnTo>
                    <a:lnTo>
                      <a:pt x="135" y="68"/>
                    </a:lnTo>
                    <a:lnTo>
                      <a:pt x="136" y="59"/>
                    </a:lnTo>
                    <a:lnTo>
                      <a:pt x="139" y="58"/>
                    </a:lnTo>
                    <a:lnTo>
                      <a:pt x="139" y="49"/>
                    </a:lnTo>
                    <a:lnTo>
                      <a:pt x="157" y="47"/>
                    </a:lnTo>
                    <a:lnTo>
                      <a:pt x="157" y="55"/>
                    </a:lnTo>
                    <a:lnTo>
                      <a:pt x="178" y="55"/>
                    </a:lnTo>
                    <a:lnTo>
                      <a:pt x="178" y="96"/>
                    </a:lnTo>
                    <a:lnTo>
                      <a:pt x="187" y="113"/>
                    </a:lnTo>
                    <a:lnTo>
                      <a:pt x="184" y="127"/>
                    </a:lnTo>
                    <a:lnTo>
                      <a:pt x="215" y="122"/>
                    </a:lnTo>
                    <a:lnTo>
                      <a:pt x="214" y="162"/>
                    </a:lnTo>
                    <a:lnTo>
                      <a:pt x="180" y="162"/>
                    </a:lnTo>
                    <a:lnTo>
                      <a:pt x="178" y="224"/>
                    </a:lnTo>
                    <a:lnTo>
                      <a:pt x="200" y="247"/>
                    </a:lnTo>
                    <a:lnTo>
                      <a:pt x="163" y="254"/>
                    </a:lnTo>
                    <a:lnTo>
                      <a:pt x="117" y="243"/>
                    </a:lnTo>
                    <a:lnTo>
                      <a:pt x="0" y="241"/>
                    </a:lnTo>
                    <a:lnTo>
                      <a:pt x="2" y="215"/>
                    </a:lnTo>
                    <a:lnTo>
                      <a:pt x="11" y="181"/>
                    </a:lnTo>
                    <a:lnTo>
                      <a:pt x="18" y="161"/>
                    </a:lnTo>
                    <a:lnTo>
                      <a:pt x="31" y="153"/>
                    </a:lnTo>
                    <a:lnTo>
                      <a:pt x="39" y="125"/>
                    </a:lnTo>
                    <a:lnTo>
                      <a:pt x="25" y="89"/>
                    </a:lnTo>
                    <a:lnTo>
                      <a:pt x="32" y="80"/>
                    </a:lnTo>
                    <a:lnTo>
                      <a:pt x="11" y="33"/>
                    </a:lnTo>
                    <a:close/>
                    <a:moveTo>
                      <a:pt x="26" y="5"/>
                    </a:moveTo>
                    <a:lnTo>
                      <a:pt x="17" y="11"/>
                    </a:lnTo>
                    <a:lnTo>
                      <a:pt x="17" y="25"/>
                    </a:lnTo>
                    <a:lnTo>
                      <a:pt x="11" y="27"/>
                    </a:lnTo>
                    <a:lnTo>
                      <a:pt x="7" y="13"/>
                    </a:lnTo>
                    <a:lnTo>
                      <a:pt x="22" y="0"/>
                    </a:lnTo>
                    <a:lnTo>
                      <a:pt x="26" y="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4" name="Freeform 188">
                <a:extLst>
                  <a:ext uri="{FF2B5EF4-FFF2-40B4-BE49-F238E27FC236}">
                    <a16:creationId xmlns:a16="http://schemas.microsoft.com/office/drawing/2014/main" id="{E1CEF030-09B9-4DCD-AA76-08774F10FB27}"/>
                  </a:ext>
                </a:extLst>
              </p:cNvPr>
              <p:cNvSpPr>
                <a:spLocks noEditPoints="1"/>
              </p:cNvSpPr>
              <p:nvPr/>
            </p:nvSpPr>
            <p:spPr bwMode="auto">
              <a:xfrm>
                <a:off x="5116" y="2821"/>
                <a:ext cx="699" cy="614"/>
              </a:xfrm>
              <a:custGeom>
                <a:avLst/>
                <a:gdLst>
                  <a:gd name="T0" fmla="*/ 600 w 699"/>
                  <a:gd name="T1" fmla="*/ 67 h 614"/>
                  <a:gd name="T2" fmla="*/ 617 w 699"/>
                  <a:gd name="T3" fmla="*/ 132 h 614"/>
                  <a:gd name="T4" fmla="*/ 651 w 699"/>
                  <a:gd name="T5" fmla="*/ 179 h 614"/>
                  <a:gd name="T6" fmla="*/ 673 w 699"/>
                  <a:gd name="T7" fmla="*/ 219 h 614"/>
                  <a:gd name="T8" fmla="*/ 683 w 699"/>
                  <a:gd name="T9" fmla="*/ 343 h 614"/>
                  <a:gd name="T10" fmla="*/ 618 w 699"/>
                  <a:gd name="T11" fmla="*/ 417 h 614"/>
                  <a:gd name="T12" fmla="*/ 542 w 699"/>
                  <a:gd name="T13" fmla="*/ 502 h 614"/>
                  <a:gd name="T14" fmla="*/ 468 w 699"/>
                  <a:gd name="T15" fmla="*/ 530 h 614"/>
                  <a:gd name="T16" fmla="*/ 423 w 699"/>
                  <a:gd name="T17" fmla="*/ 526 h 614"/>
                  <a:gd name="T18" fmla="*/ 379 w 699"/>
                  <a:gd name="T19" fmla="*/ 495 h 614"/>
                  <a:gd name="T20" fmla="*/ 350 w 699"/>
                  <a:gd name="T21" fmla="*/ 459 h 614"/>
                  <a:gd name="T22" fmla="*/ 334 w 699"/>
                  <a:gd name="T23" fmla="*/ 453 h 614"/>
                  <a:gd name="T24" fmla="*/ 288 w 699"/>
                  <a:gd name="T25" fmla="*/ 388 h 614"/>
                  <a:gd name="T26" fmla="*/ 182 w 699"/>
                  <a:gd name="T27" fmla="*/ 409 h 614"/>
                  <a:gd name="T28" fmla="*/ 115 w 699"/>
                  <a:gd name="T29" fmla="*/ 435 h 614"/>
                  <a:gd name="T30" fmla="*/ 35 w 699"/>
                  <a:gd name="T31" fmla="*/ 455 h 614"/>
                  <a:gd name="T32" fmla="*/ 23 w 699"/>
                  <a:gd name="T33" fmla="*/ 408 h 614"/>
                  <a:gd name="T34" fmla="*/ 22 w 699"/>
                  <a:gd name="T35" fmla="*/ 299 h 614"/>
                  <a:gd name="T36" fmla="*/ 23 w 699"/>
                  <a:gd name="T37" fmla="*/ 286 h 614"/>
                  <a:gd name="T38" fmla="*/ 34 w 699"/>
                  <a:gd name="T39" fmla="*/ 296 h 614"/>
                  <a:gd name="T40" fmla="*/ 27 w 699"/>
                  <a:gd name="T41" fmla="*/ 256 h 614"/>
                  <a:gd name="T42" fmla="*/ 52 w 699"/>
                  <a:gd name="T43" fmla="*/ 209 h 614"/>
                  <a:gd name="T44" fmla="*/ 100 w 699"/>
                  <a:gd name="T45" fmla="*/ 186 h 614"/>
                  <a:gd name="T46" fmla="*/ 206 w 699"/>
                  <a:gd name="T47" fmla="*/ 120 h 614"/>
                  <a:gd name="T48" fmla="*/ 228 w 699"/>
                  <a:gd name="T49" fmla="*/ 128 h 614"/>
                  <a:gd name="T50" fmla="*/ 295 w 699"/>
                  <a:gd name="T51" fmla="*/ 57 h 614"/>
                  <a:gd name="T52" fmla="*/ 336 w 699"/>
                  <a:gd name="T53" fmla="*/ 78 h 614"/>
                  <a:gd name="T54" fmla="*/ 395 w 699"/>
                  <a:gd name="T55" fmla="*/ 8 h 614"/>
                  <a:gd name="T56" fmla="*/ 479 w 699"/>
                  <a:gd name="T57" fmla="*/ 5 h 614"/>
                  <a:gd name="T58" fmla="*/ 443 w 699"/>
                  <a:gd name="T59" fmla="*/ 76 h 614"/>
                  <a:gd name="T60" fmla="*/ 522 w 699"/>
                  <a:gd name="T61" fmla="*/ 130 h 614"/>
                  <a:gd name="T62" fmla="*/ 576 w 699"/>
                  <a:gd name="T63" fmla="*/ 0 h 614"/>
                  <a:gd name="T64" fmla="*/ 421 w 699"/>
                  <a:gd name="T65" fmla="*/ 560 h 614"/>
                  <a:gd name="T66" fmla="*/ 472 w 699"/>
                  <a:gd name="T67" fmla="*/ 561 h 614"/>
                  <a:gd name="T68" fmla="*/ 451 w 699"/>
                  <a:gd name="T69" fmla="*/ 596 h 614"/>
                  <a:gd name="T70" fmla="*/ 406 w 699"/>
                  <a:gd name="T71" fmla="*/ 611 h 614"/>
                  <a:gd name="T72" fmla="*/ 406 w 699"/>
                  <a:gd name="T73" fmla="*/ 591 h 614"/>
                  <a:gd name="T74" fmla="*/ 421 w 699"/>
                  <a:gd name="T75" fmla="*/ 56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9"/>
                  <a:gd name="T115" fmla="*/ 0 h 614"/>
                  <a:gd name="T116" fmla="*/ 699 w 699"/>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9" h="614">
                    <a:moveTo>
                      <a:pt x="583" y="25"/>
                    </a:moveTo>
                    <a:lnTo>
                      <a:pt x="600" y="67"/>
                    </a:lnTo>
                    <a:lnTo>
                      <a:pt x="613" y="80"/>
                    </a:lnTo>
                    <a:lnTo>
                      <a:pt x="617" y="132"/>
                    </a:lnTo>
                    <a:lnTo>
                      <a:pt x="616" y="156"/>
                    </a:lnTo>
                    <a:lnTo>
                      <a:pt x="651" y="179"/>
                    </a:lnTo>
                    <a:lnTo>
                      <a:pt x="659" y="222"/>
                    </a:lnTo>
                    <a:lnTo>
                      <a:pt x="673" y="219"/>
                    </a:lnTo>
                    <a:lnTo>
                      <a:pt x="699" y="275"/>
                    </a:lnTo>
                    <a:lnTo>
                      <a:pt x="683" y="343"/>
                    </a:lnTo>
                    <a:lnTo>
                      <a:pt x="637" y="405"/>
                    </a:lnTo>
                    <a:lnTo>
                      <a:pt x="618" y="417"/>
                    </a:lnTo>
                    <a:lnTo>
                      <a:pt x="547" y="490"/>
                    </a:lnTo>
                    <a:lnTo>
                      <a:pt x="542" y="502"/>
                    </a:lnTo>
                    <a:lnTo>
                      <a:pt x="512" y="507"/>
                    </a:lnTo>
                    <a:lnTo>
                      <a:pt x="468" y="530"/>
                    </a:lnTo>
                    <a:lnTo>
                      <a:pt x="455" y="511"/>
                    </a:lnTo>
                    <a:lnTo>
                      <a:pt x="423" y="526"/>
                    </a:lnTo>
                    <a:lnTo>
                      <a:pt x="382" y="510"/>
                    </a:lnTo>
                    <a:lnTo>
                      <a:pt x="379" y="495"/>
                    </a:lnTo>
                    <a:lnTo>
                      <a:pt x="387" y="467"/>
                    </a:lnTo>
                    <a:lnTo>
                      <a:pt x="350" y="459"/>
                    </a:lnTo>
                    <a:lnTo>
                      <a:pt x="390" y="414"/>
                    </a:lnTo>
                    <a:lnTo>
                      <a:pt x="334" y="453"/>
                    </a:lnTo>
                    <a:lnTo>
                      <a:pt x="324" y="401"/>
                    </a:lnTo>
                    <a:lnTo>
                      <a:pt x="288" y="388"/>
                    </a:lnTo>
                    <a:lnTo>
                      <a:pt x="245" y="393"/>
                    </a:lnTo>
                    <a:lnTo>
                      <a:pt x="182" y="409"/>
                    </a:lnTo>
                    <a:lnTo>
                      <a:pt x="137" y="435"/>
                    </a:lnTo>
                    <a:lnTo>
                      <a:pt x="115" y="435"/>
                    </a:lnTo>
                    <a:lnTo>
                      <a:pt x="83" y="432"/>
                    </a:lnTo>
                    <a:lnTo>
                      <a:pt x="35" y="455"/>
                    </a:lnTo>
                    <a:lnTo>
                      <a:pt x="0" y="440"/>
                    </a:lnTo>
                    <a:lnTo>
                      <a:pt x="23" y="408"/>
                    </a:lnTo>
                    <a:lnTo>
                      <a:pt x="30" y="350"/>
                    </a:lnTo>
                    <a:lnTo>
                      <a:pt x="22" y="299"/>
                    </a:lnTo>
                    <a:lnTo>
                      <a:pt x="15" y="279"/>
                    </a:lnTo>
                    <a:lnTo>
                      <a:pt x="23" y="286"/>
                    </a:lnTo>
                    <a:lnTo>
                      <a:pt x="24" y="277"/>
                    </a:lnTo>
                    <a:lnTo>
                      <a:pt x="34" y="296"/>
                    </a:lnTo>
                    <a:lnTo>
                      <a:pt x="37" y="281"/>
                    </a:lnTo>
                    <a:lnTo>
                      <a:pt x="27" y="256"/>
                    </a:lnTo>
                    <a:lnTo>
                      <a:pt x="48" y="204"/>
                    </a:lnTo>
                    <a:lnTo>
                      <a:pt x="52" y="209"/>
                    </a:lnTo>
                    <a:lnTo>
                      <a:pt x="74" y="201"/>
                    </a:lnTo>
                    <a:lnTo>
                      <a:pt x="100" y="186"/>
                    </a:lnTo>
                    <a:lnTo>
                      <a:pt x="178" y="168"/>
                    </a:lnTo>
                    <a:lnTo>
                      <a:pt x="206" y="120"/>
                    </a:lnTo>
                    <a:lnTo>
                      <a:pt x="221" y="109"/>
                    </a:lnTo>
                    <a:lnTo>
                      <a:pt x="228" y="128"/>
                    </a:lnTo>
                    <a:lnTo>
                      <a:pt x="267" y="72"/>
                    </a:lnTo>
                    <a:lnTo>
                      <a:pt x="295" y="57"/>
                    </a:lnTo>
                    <a:lnTo>
                      <a:pt x="316" y="75"/>
                    </a:lnTo>
                    <a:lnTo>
                      <a:pt x="336" y="78"/>
                    </a:lnTo>
                    <a:lnTo>
                      <a:pt x="349" y="51"/>
                    </a:lnTo>
                    <a:lnTo>
                      <a:pt x="395" y="8"/>
                    </a:lnTo>
                    <a:lnTo>
                      <a:pt x="449" y="29"/>
                    </a:lnTo>
                    <a:lnTo>
                      <a:pt x="479" y="5"/>
                    </a:lnTo>
                    <a:lnTo>
                      <a:pt x="476" y="31"/>
                    </a:lnTo>
                    <a:lnTo>
                      <a:pt x="443" y="76"/>
                    </a:lnTo>
                    <a:lnTo>
                      <a:pt x="496" y="116"/>
                    </a:lnTo>
                    <a:lnTo>
                      <a:pt x="522" y="130"/>
                    </a:lnTo>
                    <a:lnTo>
                      <a:pt x="547" y="61"/>
                    </a:lnTo>
                    <a:lnTo>
                      <a:pt x="576" y="0"/>
                    </a:lnTo>
                    <a:lnTo>
                      <a:pt x="583" y="25"/>
                    </a:lnTo>
                    <a:close/>
                    <a:moveTo>
                      <a:pt x="421" y="560"/>
                    </a:moveTo>
                    <a:lnTo>
                      <a:pt x="442" y="569"/>
                    </a:lnTo>
                    <a:lnTo>
                      <a:pt x="472" y="561"/>
                    </a:lnTo>
                    <a:lnTo>
                      <a:pt x="475" y="565"/>
                    </a:lnTo>
                    <a:lnTo>
                      <a:pt x="451" y="596"/>
                    </a:lnTo>
                    <a:lnTo>
                      <a:pt x="417" y="614"/>
                    </a:lnTo>
                    <a:lnTo>
                      <a:pt x="406" y="611"/>
                    </a:lnTo>
                    <a:lnTo>
                      <a:pt x="405" y="601"/>
                    </a:lnTo>
                    <a:lnTo>
                      <a:pt x="406" y="591"/>
                    </a:lnTo>
                    <a:lnTo>
                      <a:pt x="414" y="565"/>
                    </a:lnTo>
                    <a:lnTo>
                      <a:pt x="421" y="56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5" name="Freeform 189">
                <a:extLst>
                  <a:ext uri="{FF2B5EF4-FFF2-40B4-BE49-F238E27FC236}">
                    <a16:creationId xmlns:a16="http://schemas.microsoft.com/office/drawing/2014/main" id="{941C8BB7-EA6D-4D29-9059-01A8B95D972F}"/>
                  </a:ext>
                </a:extLst>
              </p:cNvPr>
              <p:cNvSpPr>
                <a:spLocks noEditPoints="1"/>
              </p:cNvSpPr>
              <p:nvPr/>
            </p:nvSpPr>
            <p:spPr bwMode="auto">
              <a:xfrm>
                <a:off x="3932" y="1843"/>
                <a:ext cx="90" cy="63"/>
              </a:xfrm>
              <a:custGeom>
                <a:avLst/>
                <a:gdLst>
                  <a:gd name="T0" fmla="*/ 78 w 90"/>
                  <a:gd name="T1" fmla="*/ 33 h 63"/>
                  <a:gd name="T2" fmla="*/ 74 w 90"/>
                  <a:gd name="T3" fmla="*/ 61 h 63"/>
                  <a:gd name="T4" fmla="*/ 70 w 90"/>
                  <a:gd name="T5" fmla="*/ 63 h 63"/>
                  <a:gd name="T6" fmla="*/ 59 w 90"/>
                  <a:gd name="T7" fmla="*/ 56 h 63"/>
                  <a:gd name="T8" fmla="*/ 53 w 90"/>
                  <a:gd name="T9" fmla="*/ 38 h 63"/>
                  <a:gd name="T10" fmla="*/ 34 w 90"/>
                  <a:gd name="T11" fmla="*/ 54 h 63"/>
                  <a:gd name="T12" fmla="*/ 33 w 90"/>
                  <a:gd name="T13" fmla="*/ 41 h 63"/>
                  <a:gd name="T14" fmla="*/ 22 w 90"/>
                  <a:gd name="T15" fmla="*/ 37 h 63"/>
                  <a:gd name="T16" fmla="*/ 20 w 90"/>
                  <a:gd name="T17" fmla="*/ 31 h 63"/>
                  <a:gd name="T18" fmla="*/ 9 w 90"/>
                  <a:gd name="T19" fmla="*/ 23 h 63"/>
                  <a:gd name="T20" fmla="*/ 12 w 90"/>
                  <a:gd name="T21" fmla="*/ 16 h 63"/>
                  <a:gd name="T22" fmla="*/ 0 w 90"/>
                  <a:gd name="T23" fmla="*/ 9 h 63"/>
                  <a:gd name="T24" fmla="*/ 29 w 90"/>
                  <a:gd name="T25" fmla="*/ 15 h 63"/>
                  <a:gd name="T26" fmla="*/ 29 w 90"/>
                  <a:gd name="T27" fmla="*/ 9 h 63"/>
                  <a:gd name="T28" fmla="*/ 19 w 90"/>
                  <a:gd name="T29" fmla="*/ 3 h 63"/>
                  <a:gd name="T30" fmla="*/ 42 w 90"/>
                  <a:gd name="T31" fmla="*/ 5 h 63"/>
                  <a:gd name="T32" fmla="*/ 56 w 90"/>
                  <a:gd name="T33" fmla="*/ 0 h 63"/>
                  <a:gd name="T34" fmla="*/ 79 w 90"/>
                  <a:gd name="T35" fmla="*/ 19 h 63"/>
                  <a:gd name="T36" fmla="*/ 90 w 90"/>
                  <a:gd name="T37" fmla="*/ 25 h 63"/>
                  <a:gd name="T38" fmla="*/ 78 w 90"/>
                  <a:gd name="T39" fmla="*/ 33 h 63"/>
                  <a:gd name="T40" fmla="*/ 27 w 90"/>
                  <a:gd name="T41" fmla="*/ 54 h 63"/>
                  <a:gd name="T42" fmla="*/ 16 w 90"/>
                  <a:gd name="T43" fmla="*/ 52 h 63"/>
                  <a:gd name="T44" fmla="*/ 4 w 90"/>
                  <a:gd name="T45" fmla="*/ 40 h 63"/>
                  <a:gd name="T46" fmla="*/ 7 w 90"/>
                  <a:gd name="T47" fmla="*/ 37 h 63"/>
                  <a:gd name="T48" fmla="*/ 19 w 90"/>
                  <a:gd name="T49" fmla="*/ 45 h 63"/>
                  <a:gd name="T50" fmla="*/ 27 w 90"/>
                  <a:gd name="T51" fmla="*/ 54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63"/>
                  <a:gd name="T80" fmla="*/ 90 w 90"/>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63">
                    <a:moveTo>
                      <a:pt x="78" y="33"/>
                    </a:moveTo>
                    <a:lnTo>
                      <a:pt x="74" y="61"/>
                    </a:lnTo>
                    <a:lnTo>
                      <a:pt x="70" y="63"/>
                    </a:lnTo>
                    <a:lnTo>
                      <a:pt x="59" y="56"/>
                    </a:lnTo>
                    <a:lnTo>
                      <a:pt x="53" y="38"/>
                    </a:lnTo>
                    <a:lnTo>
                      <a:pt x="34" y="54"/>
                    </a:lnTo>
                    <a:lnTo>
                      <a:pt x="33" y="41"/>
                    </a:lnTo>
                    <a:lnTo>
                      <a:pt x="22" y="37"/>
                    </a:lnTo>
                    <a:lnTo>
                      <a:pt x="20" y="31"/>
                    </a:lnTo>
                    <a:lnTo>
                      <a:pt x="9" y="23"/>
                    </a:lnTo>
                    <a:lnTo>
                      <a:pt x="12" y="16"/>
                    </a:lnTo>
                    <a:lnTo>
                      <a:pt x="0" y="9"/>
                    </a:lnTo>
                    <a:lnTo>
                      <a:pt x="29" y="15"/>
                    </a:lnTo>
                    <a:lnTo>
                      <a:pt x="29" y="9"/>
                    </a:lnTo>
                    <a:lnTo>
                      <a:pt x="19" y="3"/>
                    </a:lnTo>
                    <a:lnTo>
                      <a:pt x="42" y="5"/>
                    </a:lnTo>
                    <a:lnTo>
                      <a:pt x="56" y="0"/>
                    </a:lnTo>
                    <a:lnTo>
                      <a:pt x="79" y="19"/>
                    </a:lnTo>
                    <a:lnTo>
                      <a:pt x="90" y="25"/>
                    </a:lnTo>
                    <a:lnTo>
                      <a:pt x="78" y="33"/>
                    </a:lnTo>
                    <a:close/>
                    <a:moveTo>
                      <a:pt x="27" y="54"/>
                    </a:moveTo>
                    <a:lnTo>
                      <a:pt x="16" y="52"/>
                    </a:lnTo>
                    <a:lnTo>
                      <a:pt x="4" y="40"/>
                    </a:lnTo>
                    <a:lnTo>
                      <a:pt x="7" y="37"/>
                    </a:lnTo>
                    <a:lnTo>
                      <a:pt x="19" y="45"/>
                    </a:lnTo>
                    <a:lnTo>
                      <a:pt x="27" y="5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6" name="Freeform 194">
                <a:extLst>
                  <a:ext uri="{FF2B5EF4-FFF2-40B4-BE49-F238E27FC236}">
                    <a16:creationId xmlns:a16="http://schemas.microsoft.com/office/drawing/2014/main" id="{CE1B0272-7F2D-4CD7-8581-2408A1F57A97}"/>
                  </a:ext>
                </a:extLst>
              </p:cNvPr>
              <p:cNvSpPr>
                <a:spLocks noEditPoints="1"/>
              </p:cNvSpPr>
              <p:nvPr/>
            </p:nvSpPr>
            <p:spPr bwMode="auto">
              <a:xfrm>
                <a:off x="3330" y="1555"/>
                <a:ext cx="65" cy="56"/>
              </a:xfrm>
              <a:custGeom>
                <a:avLst/>
                <a:gdLst>
                  <a:gd name="T0" fmla="*/ 50 w 65"/>
                  <a:gd name="T1" fmla="*/ 28 h 56"/>
                  <a:gd name="T2" fmla="*/ 63 w 65"/>
                  <a:gd name="T3" fmla="*/ 30 h 56"/>
                  <a:gd name="T4" fmla="*/ 65 w 65"/>
                  <a:gd name="T5" fmla="*/ 49 h 56"/>
                  <a:gd name="T6" fmla="*/ 57 w 65"/>
                  <a:gd name="T7" fmla="*/ 56 h 56"/>
                  <a:gd name="T8" fmla="*/ 43 w 65"/>
                  <a:gd name="T9" fmla="*/ 52 h 56"/>
                  <a:gd name="T10" fmla="*/ 43 w 65"/>
                  <a:gd name="T11" fmla="*/ 36 h 56"/>
                  <a:gd name="T12" fmla="*/ 50 w 65"/>
                  <a:gd name="T13" fmla="*/ 28 h 56"/>
                  <a:gd name="T14" fmla="*/ 32 w 65"/>
                  <a:gd name="T15" fmla="*/ 0 h 56"/>
                  <a:gd name="T16" fmla="*/ 35 w 65"/>
                  <a:gd name="T17" fmla="*/ 13 h 56"/>
                  <a:gd name="T18" fmla="*/ 30 w 65"/>
                  <a:gd name="T19" fmla="*/ 14 h 56"/>
                  <a:gd name="T20" fmla="*/ 39 w 65"/>
                  <a:gd name="T21" fmla="*/ 23 h 56"/>
                  <a:gd name="T22" fmla="*/ 39 w 65"/>
                  <a:gd name="T23" fmla="*/ 46 h 56"/>
                  <a:gd name="T24" fmla="*/ 30 w 65"/>
                  <a:gd name="T25" fmla="*/ 54 h 56"/>
                  <a:gd name="T26" fmla="*/ 8 w 65"/>
                  <a:gd name="T27" fmla="*/ 54 h 56"/>
                  <a:gd name="T28" fmla="*/ 6 w 65"/>
                  <a:gd name="T29" fmla="*/ 49 h 56"/>
                  <a:gd name="T30" fmla="*/ 0 w 65"/>
                  <a:gd name="T31" fmla="*/ 39 h 56"/>
                  <a:gd name="T32" fmla="*/ 0 w 65"/>
                  <a:gd name="T33" fmla="*/ 14 h 56"/>
                  <a:gd name="T34" fmla="*/ 32 w 65"/>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56"/>
                  <a:gd name="T56" fmla="*/ 65 w 65"/>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56">
                    <a:moveTo>
                      <a:pt x="50" y="28"/>
                    </a:moveTo>
                    <a:lnTo>
                      <a:pt x="63" y="30"/>
                    </a:lnTo>
                    <a:lnTo>
                      <a:pt x="65" y="49"/>
                    </a:lnTo>
                    <a:lnTo>
                      <a:pt x="57" y="56"/>
                    </a:lnTo>
                    <a:lnTo>
                      <a:pt x="43" y="52"/>
                    </a:lnTo>
                    <a:lnTo>
                      <a:pt x="43" y="36"/>
                    </a:lnTo>
                    <a:lnTo>
                      <a:pt x="50" y="28"/>
                    </a:lnTo>
                    <a:close/>
                    <a:moveTo>
                      <a:pt x="32" y="0"/>
                    </a:moveTo>
                    <a:lnTo>
                      <a:pt x="35" y="13"/>
                    </a:lnTo>
                    <a:lnTo>
                      <a:pt x="30" y="14"/>
                    </a:lnTo>
                    <a:lnTo>
                      <a:pt x="39" y="23"/>
                    </a:lnTo>
                    <a:lnTo>
                      <a:pt x="39" y="46"/>
                    </a:lnTo>
                    <a:lnTo>
                      <a:pt x="30" y="54"/>
                    </a:lnTo>
                    <a:lnTo>
                      <a:pt x="8" y="54"/>
                    </a:lnTo>
                    <a:lnTo>
                      <a:pt x="6" y="49"/>
                    </a:lnTo>
                    <a:lnTo>
                      <a:pt x="0" y="39"/>
                    </a:lnTo>
                    <a:lnTo>
                      <a:pt x="0" y="14"/>
                    </a:lnTo>
                    <a:lnTo>
                      <a:pt x="32"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7" name="Freeform 196">
                <a:extLst>
                  <a:ext uri="{FF2B5EF4-FFF2-40B4-BE49-F238E27FC236}">
                    <a16:creationId xmlns:a16="http://schemas.microsoft.com/office/drawing/2014/main" id="{FEEF2530-13AB-4893-B67D-9A188F29FE73}"/>
                  </a:ext>
                </a:extLst>
              </p:cNvPr>
              <p:cNvSpPr>
                <a:spLocks noEditPoints="1"/>
              </p:cNvSpPr>
              <p:nvPr/>
            </p:nvSpPr>
            <p:spPr bwMode="auto">
              <a:xfrm>
                <a:off x="3139" y="1674"/>
                <a:ext cx="226" cy="176"/>
              </a:xfrm>
              <a:custGeom>
                <a:avLst/>
                <a:gdLst>
                  <a:gd name="T0" fmla="*/ 222 w 226"/>
                  <a:gd name="T1" fmla="*/ 148 h 176"/>
                  <a:gd name="T2" fmla="*/ 226 w 226"/>
                  <a:gd name="T3" fmla="*/ 163 h 176"/>
                  <a:gd name="T4" fmla="*/ 221 w 226"/>
                  <a:gd name="T5" fmla="*/ 176 h 176"/>
                  <a:gd name="T6" fmla="*/ 213 w 226"/>
                  <a:gd name="T7" fmla="*/ 169 h 176"/>
                  <a:gd name="T8" fmla="*/ 208 w 226"/>
                  <a:gd name="T9" fmla="*/ 156 h 176"/>
                  <a:gd name="T10" fmla="*/ 222 w 226"/>
                  <a:gd name="T11" fmla="*/ 148 h 176"/>
                  <a:gd name="T12" fmla="*/ 106 w 226"/>
                  <a:gd name="T13" fmla="*/ 0 h 176"/>
                  <a:gd name="T14" fmla="*/ 114 w 226"/>
                  <a:gd name="T15" fmla="*/ 11 h 176"/>
                  <a:gd name="T16" fmla="*/ 144 w 226"/>
                  <a:gd name="T17" fmla="*/ 22 h 176"/>
                  <a:gd name="T18" fmla="*/ 151 w 226"/>
                  <a:gd name="T19" fmla="*/ 27 h 176"/>
                  <a:gd name="T20" fmla="*/ 166 w 226"/>
                  <a:gd name="T21" fmla="*/ 27 h 176"/>
                  <a:gd name="T22" fmla="*/ 173 w 226"/>
                  <a:gd name="T23" fmla="*/ 29 h 176"/>
                  <a:gd name="T24" fmla="*/ 195 w 226"/>
                  <a:gd name="T25" fmla="*/ 38 h 176"/>
                  <a:gd name="T26" fmla="*/ 196 w 226"/>
                  <a:gd name="T27" fmla="*/ 60 h 176"/>
                  <a:gd name="T28" fmla="*/ 189 w 226"/>
                  <a:gd name="T29" fmla="*/ 62 h 176"/>
                  <a:gd name="T30" fmla="*/ 182 w 226"/>
                  <a:gd name="T31" fmla="*/ 65 h 176"/>
                  <a:gd name="T32" fmla="*/ 176 w 226"/>
                  <a:gd name="T33" fmla="*/ 71 h 176"/>
                  <a:gd name="T34" fmla="*/ 169 w 226"/>
                  <a:gd name="T35" fmla="*/ 81 h 176"/>
                  <a:gd name="T36" fmla="*/ 169 w 226"/>
                  <a:gd name="T37" fmla="*/ 87 h 176"/>
                  <a:gd name="T38" fmla="*/ 176 w 226"/>
                  <a:gd name="T39" fmla="*/ 93 h 176"/>
                  <a:gd name="T40" fmla="*/ 191 w 226"/>
                  <a:gd name="T41" fmla="*/ 93 h 176"/>
                  <a:gd name="T42" fmla="*/ 191 w 226"/>
                  <a:gd name="T43" fmla="*/ 98 h 176"/>
                  <a:gd name="T44" fmla="*/ 184 w 226"/>
                  <a:gd name="T45" fmla="*/ 114 h 176"/>
                  <a:gd name="T46" fmla="*/ 192 w 226"/>
                  <a:gd name="T47" fmla="*/ 136 h 176"/>
                  <a:gd name="T48" fmla="*/ 170 w 226"/>
                  <a:gd name="T49" fmla="*/ 148 h 176"/>
                  <a:gd name="T50" fmla="*/ 126 w 226"/>
                  <a:gd name="T51" fmla="*/ 142 h 176"/>
                  <a:gd name="T52" fmla="*/ 119 w 226"/>
                  <a:gd name="T53" fmla="*/ 153 h 176"/>
                  <a:gd name="T54" fmla="*/ 114 w 226"/>
                  <a:gd name="T55" fmla="*/ 153 h 176"/>
                  <a:gd name="T56" fmla="*/ 107 w 226"/>
                  <a:gd name="T57" fmla="*/ 153 h 176"/>
                  <a:gd name="T58" fmla="*/ 103 w 226"/>
                  <a:gd name="T59" fmla="*/ 153 h 176"/>
                  <a:gd name="T60" fmla="*/ 99 w 226"/>
                  <a:gd name="T61" fmla="*/ 153 h 176"/>
                  <a:gd name="T62" fmla="*/ 96 w 226"/>
                  <a:gd name="T63" fmla="*/ 152 h 176"/>
                  <a:gd name="T64" fmla="*/ 96 w 226"/>
                  <a:gd name="T65" fmla="*/ 153 h 176"/>
                  <a:gd name="T66" fmla="*/ 95 w 226"/>
                  <a:gd name="T67" fmla="*/ 153 h 176"/>
                  <a:gd name="T68" fmla="*/ 62 w 226"/>
                  <a:gd name="T69" fmla="*/ 153 h 176"/>
                  <a:gd name="T70" fmla="*/ 55 w 226"/>
                  <a:gd name="T71" fmla="*/ 142 h 176"/>
                  <a:gd name="T72" fmla="*/ 40 w 226"/>
                  <a:gd name="T73" fmla="*/ 142 h 176"/>
                  <a:gd name="T74" fmla="*/ 48 w 226"/>
                  <a:gd name="T75" fmla="*/ 136 h 176"/>
                  <a:gd name="T76" fmla="*/ 57 w 226"/>
                  <a:gd name="T77" fmla="*/ 100 h 176"/>
                  <a:gd name="T78" fmla="*/ 33 w 226"/>
                  <a:gd name="T79" fmla="*/ 64 h 176"/>
                  <a:gd name="T80" fmla="*/ 6 w 226"/>
                  <a:gd name="T81" fmla="*/ 58 h 176"/>
                  <a:gd name="T82" fmla="*/ 0 w 226"/>
                  <a:gd name="T83" fmla="*/ 45 h 176"/>
                  <a:gd name="T84" fmla="*/ 3 w 226"/>
                  <a:gd name="T85" fmla="*/ 42 h 176"/>
                  <a:gd name="T86" fmla="*/ 13 w 226"/>
                  <a:gd name="T87" fmla="*/ 44 h 176"/>
                  <a:gd name="T88" fmla="*/ 24 w 226"/>
                  <a:gd name="T89" fmla="*/ 38 h 176"/>
                  <a:gd name="T90" fmla="*/ 50 w 226"/>
                  <a:gd name="T91" fmla="*/ 44 h 176"/>
                  <a:gd name="T92" fmla="*/ 44 w 226"/>
                  <a:gd name="T93" fmla="*/ 23 h 176"/>
                  <a:gd name="T94" fmla="*/ 52 w 226"/>
                  <a:gd name="T95" fmla="*/ 23 h 176"/>
                  <a:gd name="T96" fmla="*/ 74 w 226"/>
                  <a:gd name="T97" fmla="*/ 28 h 176"/>
                  <a:gd name="T98" fmla="*/ 95 w 226"/>
                  <a:gd name="T99" fmla="*/ 16 h 176"/>
                  <a:gd name="T100" fmla="*/ 98 w 226"/>
                  <a:gd name="T101" fmla="*/ 1 h 176"/>
                  <a:gd name="T102" fmla="*/ 106 w 226"/>
                  <a:gd name="T103" fmla="*/ 0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6"/>
                  <a:gd name="T157" fmla="*/ 0 h 176"/>
                  <a:gd name="T158" fmla="*/ 226 w 226"/>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6" h="176">
                    <a:moveTo>
                      <a:pt x="222" y="148"/>
                    </a:moveTo>
                    <a:lnTo>
                      <a:pt x="226" y="163"/>
                    </a:lnTo>
                    <a:lnTo>
                      <a:pt x="221" y="176"/>
                    </a:lnTo>
                    <a:lnTo>
                      <a:pt x="213" y="169"/>
                    </a:lnTo>
                    <a:lnTo>
                      <a:pt x="208" y="156"/>
                    </a:lnTo>
                    <a:lnTo>
                      <a:pt x="222" y="148"/>
                    </a:lnTo>
                    <a:close/>
                    <a:moveTo>
                      <a:pt x="106" y="0"/>
                    </a:moveTo>
                    <a:lnTo>
                      <a:pt x="114" y="11"/>
                    </a:lnTo>
                    <a:lnTo>
                      <a:pt x="144" y="22"/>
                    </a:lnTo>
                    <a:lnTo>
                      <a:pt x="151" y="27"/>
                    </a:lnTo>
                    <a:lnTo>
                      <a:pt x="166" y="27"/>
                    </a:lnTo>
                    <a:lnTo>
                      <a:pt x="173" y="29"/>
                    </a:lnTo>
                    <a:lnTo>
                      <a:pt x="195" y="38"/>
                    </a:lnTo>
                    <a:lnTo>
                      <a:pt x="196" y="60"/>
                    </a:lnTo>
                    <a:lnTo>
                      <a:pt x="189" y="62"/>
                    </a:lnTo>
                    <a:lnTo>
                      <a:pt x="182" y="65"/>
                    </a:lnTo>
                    <a:lnTo>
                      <a:pt x="176" y="71"/>
                    </a:lnTo>
                    <a:lnTo>
                      <a:pt x="169" y="81"/>
                    </a:lnTo>
                    <a:lnTo>
                      <a:pt x="169" y="87"/>
                    </a:lnTo>
                    <a:lnTo>
                      <a:pt x="176" y="93"/>
                    </a:lnTo>
                    <a:lnTo>
                      <a:pt x="191" y="93"/>
                    </a:lnTo>
                    <a:lnTo>
                      <a:pt x="191" y="98"/>
                    </a:lnTo>
                    <a:lnTo>
                      <a:pt x="184" y="114"/>
                    </a:lnTo>
                    <a:lnTo>
                      <a:pt x="192" y="136"/>
                    </a:lnTo>
                    <a:lnTo>
                      <a:pt x="170" y="148"/>
                    </a:lnTo>
                    <a:lnTo>
                      <a:pt x="126" y="142"/>
                    </a:lnTo>
                    <a:lnTo>
                      <a:pt x="119" y="153"/>
                    </a:lnTo>
                    <a:lnTo>
                      <a:pt x="114" y="153"/>
                    </a:lnTo>
                    <a:lnTo>
                      <a:pt x="107" y="153"/>
                    </a:lnTo>
                    <a:lnTo>
                      <a:pt x="103" y="153"/>
                    </a:lnTo>
                    <a:lnTo>
                      <a:pt x="99" y="153"/>
                    </a:lnTo>
                    <a:lnTo>
                      <a:pt x="96" y="152"/>
                    </a:lnTo>
                    <a:lnTo>
                      <a:pt x="96" y="153"/>
                    </a:lnTo>
                    <a:lnTo>
                      <a:pt x="95" y="153"/>
                    </a:lnTo>
                    <a:lnTo>
                      <a:pt x="62" y="153"/>
                    </a:lnTo>
                    <a:lnTo>
                      <a:pt x="55" y="142"/>
                    </a:lnTo>
                    <a:lnTo>
                      <a:pt x="40" y="142"/>
                    </a:lnTo>
                    <a:lnTo>
                      <a:pt x="48" y="136"/>
                    </a:lnTo>
                    <a:lnTo>
                      <a:pt x="57" y="100"/>
                    </a:lnTo>
                    <a:lnTo>
                      <a:pt x="33" y="64"/>
                    </a:lnTo>
                    <a:lnTo>
                      <a:pt x="6" y="58"/>
                    </a:lnTo>
                    <a:lnTo>
                      <a:pt x="0" y="45"/>
                    </a:lnTo>
                    <a:lnTo>
                      <a:pt x="3" y="42"/>
                    </a:lnTo>
                    <a:lnTo>
                      <a:pt x="13" y="44"/>
                    </a:lnTo>
                    <a:lnTo>
                      <a:pt x="24" y="38"/>
                    </a:lnTo>
                    <a:lnTo>
                      <a:pt x="50" y="44"/>
                    </a:lnTo>
                    <a:lnTo>
                      <a:pt x="44" y="23"/>
                    </a:lnTo>
                    <a:lnTo>
                      <a:pt x="52" y="23"/>
                    </a:lnTo>
                    <a:lnTo>
                      <a:pt x="74" y="28"/>
                    </a:lnTo>
                    <a:lnTo>
                      <a:pt x="95" y="16"/>
                    </a:lnTo>
                    <a:lnTo>
                      <a:pt x="98" y="1"/>
                    </a:lnTo>
                    <a:lnTo>
                      <a:pt x="106"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8" name="Freeform 197">
                <a:extLst>
                  <a:ext uri="{FF2B5EF4-FFF2-40B4-BE49-F238E27FC236}">
                    <a16:creationId xmlns:a16="http://schemas.microsoft.com/office/drawing/2014/main" id="{83CB0C36-7605-42F4-907B-11F1D7EADC00}"/>
                  </a:ext>
                </a:extLst>
              </p:cNvPr>
              <p:cNvSpPr>
                <a:spLocks noEditPoints="1"/>
              </p:cNvSpPr>
              <p:nvPr/>
            </p:nvSpPr>
            <p:spPr bwMode="auto">
              <a:xfrm>
                <a:off x="3538" y="1846"/>
                <a:ext cx="106" cy="126"/>
              </a:xfrm>
              <a:custGeom>
                <a:avLst/>
                <a:gdLst>
                  <a:gd name="T0" fmla="*/ 0 w 106"/>
                  <a:gd name="T1" fmla="*/ 38 h 126"/>
                  <a:gd name="T2" fmla="*/ 9 w 106"/>
                  <a:gd name="T3" fmla="*/ 28 h 126"/>
                  <a:gd name="T4" fmla="*/ 13 w 106"/>
                  <a:gd name="T5" fmla="*/ 16 h 126"/>
                  <a:gd name="T6" fmla="*/ 24 w 106"/>
                  <a:gd name="T7" fmla="*/ 12 h 126"/>
                  <a:gd name="T8" fmla="*/ 41 w 106"/>
                  <a:gd name="T9" fmla="*/ 8 h 126"/>
                  <a:gd name="T10" fmla="*/ 41 w 106"/>
                  <a:gd name="T11" fmla="*/ 4 h 126"/>
                  <a:gd name="T12" fmla="*/ 54 w 106"/>
                  <a:gd name="T13" fmla="*/ 0 h 126"/>
                  <a:gd name="T14" fmla="*/ 60 w 106"/>
                  <a:gd name="T15" fmla="*/ 0 h 126"/>
                  <a:gd name="T16" fmla="*/ 80 w 106"/>
                  <a:gd name="T17" fmla="*/ 7 h 126"/>
                  <a:gd name="T18" fmla="*/ 93 w 106"/>
                  <a:gd name="T19" fmla="*/ 4 h 126"/>
                  <a:gd name="T20" fmla="*/ 100 w 106"/>
                  <a:gd name="T21" fmla="*/ 4 h 126"/>
                  <a:gd name="T22" fmla="*/ 94 w 106"/>
                  <a:gd name="T23" fmla="*/ 17 h 126"/>
                  <a:gd name="T24" fmla="*/ 79 w 106"/>
                  <a:gd name="T25" fmla="*/ 12 h 126"/>
                  <a:gd name="T26" fmla="*/ 71 w 106"/>
                  <a:gd name="T27" fmla="*/ 13 h 126"/>
                  <a:gd name="T28" fmla="*/ 63 w 106"/>
                  <a:gd name="T29" fmla="*/ 17 h 126"/>
                  <a:gd name="T30" fmla="*/ 54 w 106"/>
                  <a:gd name="T31" fmla="*/ 16 h 126"/>
                  <a:gd name="T32" fmla="*/ 67 w 106"/>
                  <a:gd name="T33" fmla="*/ 28 h 126"/>
                  <a:gd name="T34" fmla="*/ 57 w 106"/>
                  <a:gd name="T35" fmla="*/ 22 h 126"/>
                  <a:gd name="T36" fmla="*/ 61 w 106"/>
                  <a:gd name="T37" fmla="*/ 31 h 126"/>
                  <a:gd name="T38" fmla="*/ 52 w 106"/>
                  <a:gd name="T39" fmla="*/ 25 h 126"/>
                  <a:gd name="T40" fmla="*/ 54 w 106"/>
                  <a:gd name="T41" fmla="*/ 33 h 126"/>
                  <a:gd name="T42" fmla="*/ 38 w 106"/>
                  <a:gd name="T43" fmla="*/ 20 h 126"/>
                  <a:gd name="T44" fmla="*/ 52 w 106"/>
                  <a:gd name="T45" fmla="*/ 46 h 126"/>
                  <a:gd name="T46" fmla="*/ 48 w 106"/>
                  <a:gd name="T47" fmla="*/ 51 h 126"/>
                  <a:gd name="T48" fmla="*/ 56 w 106"/>
                  <a:gd name="T49" fmla="*/ 52 h 126"/>
                  <a:gd name="T50" fmla="*/ 65 w 106"/>
                  <a:gd name="T51" fmla="*/ 64 h 126"/>
                  <a:gd name="T52" fmla="*/ 68 w 106"/>
                  <a:gd name="T53" fmla="*/ 73 h 126"/>
                  <a:gd name="T54" fmla="*/ 52 w 106"/>
                  <a:gd name="T55" fmla="*/ 70 h 126"/>
                  <a:gd name="T56" fmla="*/ 56 w 106"/>
                  <a:gd name="T57" fmla="*/ 80 h 126"/>
                  <a:gd name="T58" fmla="*/ 45 w 106"/>
                  <a:gd name="T59" fmla="*/ 75 h 126"/>
                  <a:gd name="T60" fmla="*/ 54 w 106"/>
                  <a:gd name="T61" fmla="*/ 91 h 126"/>
                  <a:gd name="T62" fmla="*/ 53 w 106"/>
                  <a:gd name="T63" fmla="*/ 98 h 126"/>
                  <a:gd name="T64" fmla="*/ 45 w 106"/>
                  <a:gd name="T65" fmla="*/ 89 h 126"/>
                  <a:gd name="T66" fmla="*/ 43 w 106"/>
                  <a:gd name="T67" fmla="*/ 97 h 126"/>
                  <a:gd name="T68" fmla="*/ 35 w 106"/>
                  <a:gd name="T69" fmla="*/ 86 h 126"/>
                  <a:gd name="T70" fmla="*/ 30 w 106"/>
                  <a:gd name="T71" fmla="*/ 91 h 126"/>
                  <a:gd name="T72" fmla="*/ 28 w 106"/>
                  <a:gd name="T73" fmla="*/ 78 h 126"/>
                  <a:gd name="T74" fmla="*/ 17 w 106"/>
                  <a:gd name="T75" fmla="*/ 71 h 126"/>
                  <a:gd name="T76" fmla="*/ 22 w 106"/>
                  <a:gd name="T77" fmla="*/ 64 h 126"/>
                  <a:gd name="T78" fmla="*/ 28 w 106"/>
                  <a:gd name="T79" fmla="*/ 61 h 126"/>
                  <a:gd name="T80" fmla="*/ 48 w 106"/>
                  <a:gd name="T81" fmla="*/ 66 h 126"/>
                  <a:gd name="T82" fmla="*/ 52 w 106"/>
                  <a:gd name="T83" fmla="*/ 64 h 126"/>
                  <a:gd name="T84" fmla="*/ 38 w 106"/>
                  <a:gd name="T85" fmla="*/ 58 h 126"/>
                  <a:gd name="T86" fmla="*/ 16 w 106"/>
                  <a:gd name="T87" fmla="*/ 61 h 126"/>
                  <a:gd name="T88" fmla="*/ 0 w 106"/>
                  <a:gd name="T89" fmla="*/ 38 h 126"/>
                  <a:gd name="T90" fmla="*/ 63 w 106"/>
                  <a:gd name="T91" fmla="*/ 113 h 126"/>
                  <a:gd name="T92" fmla="*/ 106 w 106"/>
                  <a:gd name="T93" fmla="*/ 119 h 126"/>
                  <a:gd name="T94" fmla="*/ 105 w 106"/>
                  <a:gd name="T95" fmla="*/ 123 h 126"/>
                  <a:gd name="T96" fmla="*/ 85 w 106"/>
                  <a:gd name="T97" fmla="*/ 126 h 126"/>
                  <a:gd name="T98" fmla="*/ 61 w 106"/>
                  <a:gd name="T99" fmla="*/ 119 h 126"/>
                  <a:gd name="T100" fmla="*/ 63 w 106"/>
                  <a:gd name="T101" fmla="*/ 113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
                  <a:gd name="T154" fmla="*/ 0 h 126"/>
                  <a:gd name="T155" fmla="*/ 106 w 106"/>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 h="126">
                    <a:moveTo>
                      <a:pt x="0" y="38"/>
                    </a:moveTo>
                    <a:lnTo>
                      <a:pt x="9" y="28"/>
                    </a:lnTo>
                    <a:lnTo>
                      <a:pt x="13" y="16"/>
                    </a:lnTo>
                    <a:lnTo>
                      <a:pt x="24" y="12"/>
                    </a:lnTo>
                    <a:lnTo>
                      <a:pt x="41" y="8"/>
                    </a:lnTo>
                    <a:lnTo>
                      <a:pt x="41" y="4"/>
                    </a:lnTo>
                    <a:lnTo>
                      <a:pt x="54" y="0"/>
                    </a:lnTo>
                    <a:lnTo>
                      <a:pt x="60" y="0"/>
                    </a:lnTo>
                    <a:lnTo>
                      <a:pt x="80" y="7"/>
                    </a:lnTo>
                    <a:lnTo>
                      <a:pt x="93" y="4"/>
                    </a:lnTo>
                    <a:lnTo>
                      <a:pt x="100" y="4"/>
                    </a:lnTo>
                    <a:lnTo>
                      <a:pt x="94" y="17"/>
                    </a:lnTo>
                    <a:lnTo>
                      <a:pt x="79" y="12"/>
                    </a:lnTo>
                    <a:lnTo>
                      <a:pt x="71" y="13"/>
                    </a:lnTo>
                    <a:lnTo>
                      <a:pt x="63" y="17"/>
                    </a:lnTo>
                    <a:lnTo>
                      <a:pt x="54" y="16"/>
                    </a:lnTo>
                    <a:lnTo>
                      <a:pt x="67" y="28"/>
                    </a:lnTo>
                    <a:lnTo>
                      <a:pt x="57" y="22"/>
                    </a:lnTo>
                    <a:lnTo>
                      <a:pt x="61" y="31"/>
                    </a:lnTo>
                    <a:lnTo>
                      <a:pt x="52" y="25"/>
                    </a:lnTo>
                    <a:lnTo>
                      <a:pt x="54" y="33"/>
                    </a:lnTo>
                    <a:lnTo>
                      <a:pt x="38" y="20"/>
                    </a:lnTo>
                    <a:lnTo>
                      <a:pt x="52" y="46"/>
                    </a:lnTo>
                    <a:lnTo>
                      <a:pt x="48" y="51"/>
                    </a:lnTo>
                    <a:lnTo>
                      <a:pt x="56" y="52"/>
                    </a:lnTo>
                    <a:lnTo>
                      <a:pt x="65" y="64"/>
                    </a:lnTo>
                    <a:lnTo>
                      <a:pt x="68" y="73"/>
                    </a:lnTo>
                    <a:lnTo>
                      <a:pt x="52" y="70"/>
                    </a:lnTo>
                    <a:lnTo>
                      <a:pt x="56" y="80"/>
                    </a:lnTo>
                    <a:lnTo>
                      <a:pt x="45" y="75"/>
                    </a:lnTo>
                    <a:lnTo>
                      <a:pt x="54" y="91"/>
                    </a:lnTo>
                    <a:lnTo>
                      <a:pt x="53" y="98"/>
                    </a:lnTo>
                    <a:lnTo>
                      <a:pt x="45" y="89"/>
                    </a:lnTo>
                    <a:lnTo>
                      <a:pt x="43" y="97"/>
                    </a:lnTo>
                    <a:lnTo>
                      <a:pt x="35" y="86"/>
                    </a:lnTo>
                    <a:lnTo>
                      <a:pt x="30" y="91"/>
                    </a:lnTo>
                    <a:lnTo>
                      <a:pt x="28" y="78"/>
                    </a:lnTo>
                    <a:lnTo>
                      <a:pt x="17" y="71"/>
                    </a:lnTo>
                    <a:lnTo>
                      <a:pt x="22" y="64"/>
                    </a:lnTo>
                    <a:lnTo>
                      <a:pt x="28" y="61"/>
                    </a:lnTo>
                    <a:lnTo>
                      <a:pt x="48" y="66"/>
                    </a:lnTo>
                    <a:lnTo>
                      <a:pt x="52" y="64"/>
                    </a:lnTo>
                    <a:lnTo>
                      <a:pt x="38" y="58"/>
                    </a:lnTo>
                    <a:lnTo>
                      <a:pt x="16" y="61"/>
                    </a:lnTo>
                    <a:lnTo>
                      <a:pt x="0" y="38"/>
                    </a:lnTo>
                    <a:close/>
                    <a:moveTo>
                      <a:pt x="63" y="113"/>
                    </a:moveTo>
                    <a:lnTo>
                      <a:pt x="106" y="119"/>
                    </a:lnTo>
                    <a:lnTo>
                      <a:pt x="105" y="123"/>
                    </a:lnTo>
                    <a:lnTo>
                      <a:pt x="85" y="126"/>
                    </a:lnTo>
                    <a:lnTo>
                      <a:pt x="61" y="119"/>
                    </a:lnTo>
                    <a:lnTo>
                      <a:pt x="63" y="11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9" name="Freeform 198">
                <a:extLst>
                  <a:ext uri="{FF2B5EF4-FFF2-40B4-BE49-F238E27FC236}">
                    <a16:creationId xmlns:a16="http://schemas.microsoft.com/office/drawing/2014/main" id="{ED20E7F0-B51B-4BF5-989C-0548B389E956}"/>
                  </a:ext>
                </a:extLst>
              </p:cNvPr>
              <p:cNvSpPr>
                <a:spLocks noEditPoints="1"/>
              </p:cNvSpPr>
              <p:nvPr/>
            </p:nvSpPr>
            <p:spPr bwMode="auto">
              <a:xfrm>
                <a:off x="4868" y="2520"/>
                <a:ext cx="810" cy="291"/>
              </a:xfrm>
              <a:custGeom>
                <a:avLst/>
                <a:gdLst>
                  <a:gd name="T0" fmla="*/ 307 w 810"/>
                  <a:gd name="T1" fmla="*/ 79 h 291"/>
                  <a:gd name="T2" fmla="*/ 349 w 810"/>
                  <a:gd name="T3" fmla="*/ 73 h 291"/>
                  <a:gd name="T4" fmla="*/ 368 w 810"/>
                  <a:gd name="T5" fmla="*/ 21 h 291"/>
                  <a:gd name="T6" fmla="*/ 406 w 810"/>
                  <a:gd name="T7" fmla="*/ 67 h 291"/>
                  <a:gd name="T8" fmla="*/ 400 w 810"/>
                  <a:gd name="T9" fmla="*/ 121 h 291"/>
                  <a:gd name="T10" fmla="*/ 349 w 810"/>
                  <a:gd name="T11" fmla="*/ 179 h 291"/>
                  <a:gd name="T12" fmla="*/ 271 w 810"/>
                  <a:gd name="T13" fmla="*/ 158 h 291"/>
                  <a:gd name="T14" fmla="*/ 263 w 810"/>
                  <a:gd name="T15" fmla="*/ 70 h 291"/>
                  <a:gd name="T16" fmla="*/ 67 w 810"/>
                  <a:gd name="T17" fmla="*/ 32 h 291"/>
                  <a:gd name="T18" fmla="*/ 187 w 810"/>
                  <a:gd name="T19" fmla="*/ 152 h 291"/>
                  <a:gd name="T20" fmla="*/ 100 w 810"/>
                  <a:gd name="T21" fmla="*/ 147 h 291"/>
                  <a:gd name="T22" fmla="*/ 52 w 810"/>
                  <a:gd name="T23" fmla="*/ 58 h 291"/>
                  <a:gd name="T24" fmla="*/ 0 w 810"/>
                  <a:gd name="T25" fmla="*/ 5 h 291"/>
                  <a:gd name="T26" fmla="*/ 692 w 810"/>
                  <a:gd name="T27" fmla="*/ 126 h 291"/>
                  <a:gd name="T28" fmla="*/ 698 w 810"/>
                  <a:gd name="T29" fmla="*/ 149 h 291"/>
                  <a:gd name="T30" fmla="*/ 744 w 810"/>
                  <a:gd name="T31" fmla="*/ 140 h 291"/>
                  <a:gd name="T32" fmla="*/ 791 w 810"/>
                  <a:gd name="T33" fmla="*/ 147 h 291"/>
                  <a:gd name="T34" fmla="*/ 801 w 810"/>
                  <a:gd name="T35" fmla="*/ 272 h 291"/>
                  <a:gd name="T36" fmla="*/ 766 w 810"/>
                  <a:gd name="T37" fmla="*/ 229 h 291"/>
                  <a:gd name="T38" fmla="*/ 676 w 810"/>
                  <a:gd name="T39" fmla="*/ 177 h 291"/>
                  <a:gd name="T40" fmla="*/ 687 w 810"/>
                  <a:gd name="T41" fmla="*/ 144 h 291"/>
                  <a:gd name="T42" fmla="*/ 661 w 810"/>
                  <a:gd name="T43" fmla="*/ 109 h 291"/>
                  <a:gd name="T44" fmla="*/ 536 w 810"/>
                  <a:gd name="T45" fmla="*/ 74 h 291"/>
                  <a:gd name="T46" fmla="*/ 443 w 810"/>
                  <a:gd name="T47" fmla="*/ 107 h 291"/>
                  <a:gd name="T48" fmla="*/ 499 w 810"/>
                  <a:gd name="T49" fmla="*/ 110 h 291"/>
                  <a:gd name="T50" fmla="*/ 467 w 810"/>
                  <a:gd name="T51" fmla="*/ 136 h 291"/>
                  <a:gd name="T52" fmla="*/ 499 w 810"/>
                  <a:gd name="T53" fmla="*/ 207 h 291"/>
                  <a:gd name="T54" fmla="*/ 458 w 810"/>
                  <a:gd name="T55" fmla="*/ 150 h 291"/>
                  <a:gd name="T56" fmla="*/ 446 w 810"/>
                  <a:gd name="T57" fmla="*/ 207 h 291"/>
                  <a:gd name="T58" fmla="*/ 432 w 810"/>
                  <a:gd name="T59" fmla="*/ 168 h 291"/>
                  <a:gd name="T60" fmla="*/ 437 w 810"/>
                  <a:gd name="T61" fmla="*/ 103 h 291"/>
                  <a:gd name="T62" fmla="*/ 510 w 810"/>
                  <a:gd name="T63" fmla="*/ 87 h 291"/>
                  <a:gd name="T64" fmla="*/ 278 w 810"/>
                  <a:gd name="T65" fmla="*/ 223 h 291"/>
                  <a:gd name="T66" fmla="*/ 326 w 810"/>
                  <a:gd name="T67" fmla="*/ 237 h 291"/>
                  <a:gd name="T68" fmla="*/ 348 w 810"/>
                  <a:gd name="T69" fmla="*/ 252 h 291"/>
                  <a:gd name="T70" fmla="*/ 219 w 810"/>
                  <a:gd name="T71" fmla="*/ 243 h 291"/>
                  <a:gd name="T72" fmla="*/ 185 w 810"/>
                  <a:gd name="T73" fmla="*/ 228 h 291"/>
                  <a:gd name="T74" fmla="*/ 593 w 810"/>
                  <a:gd name="T75" fmla="*/ 52 h 291"/>
                  <a:gd name="T76" fmla="*/ 572 w 810"/>
                  <a:gd name="T77" fmla="*/ 134 h 291"/>
                  <a:gd name="T78" fmla="*/ 580 w 810"/>
                  <a:gd name="T79" fmla="*/ 61 h 291"/>
                  <a:gd name="T80" fmla="*/ 608 w 810"/>
                  <a:gd name="T81" fmla="*/ 153 h 291"/>
                  <a:gd name="T82" fmla="*/ 631 w 810"/>
                  <a:gd name="T83" fmla="*/ 174 h 291"/>
                  <a:gd name="T84" fmla="*/ 584 w 810"/>
                  <a:gd name="T85" fmla="*/ 156 h 291"/>
                  <a:gd name="T86" fmla="*/ 498 w 810"/>
                  <a:gd name="T87" fmla="*/ 281 h 291"/>
                  <a:gd name="T88" fmla="*/ 439 w 810"/>
                  <a:gd name="T89" fmla="*/ 266 h 291"/>
                  <a:gd name="T90" fmla="*/ 486 w 810"/>
                  <a:gd name="T91" fmla="*/ 265 h 291"/>
                  <a:gd name="T92" fmla="*/ 411 w 810"/>
                  <a:gd name="T93" fmla="*/ 266 h 291"/>
                  <a:gd name="T94" fmla="*/ 226 w 810"/>
                  <a:gd name="T95" fmla="*/ 150 h 291"/>
                  <a:gd name="T96" fmla="*/ 223 w 810"/>
                  <a:gd name="T97" fmla="*/ 162 h 291"/>
                  <a:gd name="T98" fmla="*/ 554 w 810"/>
                  <a:gd name="T99" fmla="*/ 172 h 291"/>
                  <a:gd name="T100" fmla="*/ 568 w 810"/>
                  <a:gd name="T101" fmla="*/ 170 h 291"/>
                  <a:gd name="T102" fmla="*/ 420 w 810"/>
                  <a:gd name="T103" fmla="*/ 282 h 291"/>
                  <a:gd name="T104" fmla="*/ 211 w 810"/>
                  <a:gd name="T105" fmla="*/ 159 h 291"/>
                  <a:gd name="T106" fmla="*/ 211 w 810"/>
                  <a:gd name="T107" fmla="*/ 159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0"/>
                  <a:gd name="T163" fmla="*/ 0 h 291"/>
                  <a:gd name="T164" fmla="*/ 810 w 810"/>
                  <a:gd name="T165" fmla="*/ 291 h 2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0" h="291">
                    <a:moveTo>
                      <a:pt x="263" y="70"/>
                    </a:moveTo>
                    <a:lnTo>
                      <a:pt x="278" y="86"/>
                    </a:lnTo>
                    <a:lnTo>
                      <a:pt x="307" y="79"/>
                    </a:lnTo>
                    <a:lnTo>
                      <a:pt x="315" y="72"/>
                    </a:lnTo>
                    <a:lnTo>
                      <a:pt x="333" y="79"/>
                    </a:lnTo>
                    <a:lnTo>
                      <a:pt x="349" y="73"/>
                    </a:lnTo>
                    <a:lnTo>
                      <a:pt x="357" y="47"/>
                    </a:lnTo>
                    <a:lnTo>
                      <a:pt x="364" y="45"/>
                    </a:lnTo>
                    <a:lnTo>
                      <a:pt x="368" y="21"/>
                    </a:lnTo>
                    <a:lnTo>
                      <a:pt x="391" y="20"/>
                    </a:lnTo>
                    <a:lnTo>
                      <a:pt x="400" y="25"/>
                    </a:lnTo>
                    <a:lnTo>
                      <a:pt x="406" y="67"/>
                    </a:lnTo>
                    <a:lnTo>
                      <a:pt x="426" y="83"/>
                    </a:lnTo>
                    <a:lnTo>
                      <a:pt x="406" y="85"/>
                    </a:lnTo>
                    <a:lnTo>
                      <a:pt x="400" y="121"/>
                    </a:lnTo>
                    <a:lnTo>
                      <a:pt x="383" y="125"/>
                    </a:lnTo>
                    <a:lnTo>
                      <a:pt x="372" y="176"/>
                    </a:lnTo>
                    <a:lnTo>
                      <a:pt x="349" y="179"/>
                    </a:lnTo>
                    <a:lnTo>
                      <a:pt x="300" y="168"/>
                    </a:lnTo>
                    <a:lnTo>
                      <a:pt x="291" y="161"/>
                    </a:lnTo>
                    <a:lnTo>
                      <a:pt x="271" y="158"/>
                    </a:lnTo>
                    <a:lnTo>
                      <a:pt x="250" y="108"/>
                    </a:lnTo>
                    <a:lnTo>
                      <a:pt x="249" y="79"/>
                    </a:lnTo>
                    <a:lnTo>
                      <a:pt x="263" y="70"/>
                    </a:lnTo>
                    <a:close/>
                    <a:moveTo>
                      <a:pt x="0" y="0"/>
                    </a:moveTo>
                    <a:lnTo>
                      <a:pt x="46" y="5"/>
                    </a:lnTo>
                    <a:lnTo>
                      <a:pt x="67" y="32"/>
                    </a:lnTo>
                    <a:lnTo>
                      <a:pt x="79" y="37"/>
                    </a:lnTo>
                    <a:lnTo>
                      <a:pt x="127" y="85"/>
                    </a:lnTo>
                    <a:lnTo>
                      <a:pt x="187" y="152"/>
                    </a:lnTo>
                    <a:lnTo>
                      <a:pt x="189" y="188"/>
                    </a:lnTo>
                    <a:lnTo>
                      <a:pt x="168" y="199"/>
                    </a:lnTo>
                    <a:lnTo>
                      <a:pt x="100" y="147"/>
                    </a:lnTo>
                    <a:lnTo>
                      <a:pt x="98" y="126"/>
                    </a:lnTo>
                    <a:lnTo>
                      <a:pt x="66" y="83"/>
                    </a:lnTo>
                    <a:lnTo>
                      <a:pt x="52" y="58"/>
                    </a:lnTo>
                    <a:lnTo>
                      <a:pt x="38" y="52"/>
                    </a:lnTo>
                    <a:lnTo>
                      <a:pt x="38" y="37"/>
                    </a:lnTo>
                    <a:lnTo>
                      <a:pt x="0" y="5"/>
                    </a:lnTo>
                    <a:lnTo>
                      <a:pt x="0" y="0"/>
                    </a:lnTo>
                    <a:close/>
                    <a:moveTo>
                      <a:pt x="688" y="116"/>
                    </a:moveTo>
                    <a:lnTo>
                      <a:pt x="692" y="126"/>
                    </a:lnTo>
                    <a:lnTo>
                      <a:pt x="690" y="140"/>
                    </a:lnTo>
                    <a:lnTo>
                      <a:pt x="694" y="153"/>
                    </a:lnTo>
                    <a:lnTo>
                      <a:pt x="698" y="149"/>
                    </a:lnTo>
                    <a:lnTo>
                      <a:pt x="710" y="165"/>
                    </a:lnTo>
                    <a:lnTo>
                      <a:pt x="731" y="143"/>
                    </a:lnTo>
                    <a:lnTo>
                      <a:pt x="744" y="140"/>
                    </a:lnTo>
                    <a:lnTo>
                      <a:pt x="742" y="136"/>
                    </a:lnTo>
                    <a:lnTo>
                      <a:pt x="755" y="128"/>
                    </a:lnTo>
                    <a:lnTo>
                      <a:pt x="791" y="147"/>
                    </a:lnTo>
                    <a:lnTo>
                      <a:pt x="799" y="147"/>
                    </a:lnTo>
                    <a:lnTo>
                      <a:pt x="810" y="150"/>
                    </a:lnTo>
                    <a:lnTo>
                      <a:pt x="801" y="272"/>
                    </a:lnTo>
                    <a:lnTo>
                      <a:pt x="783" y="254"/>
                    </a:lnTo>
                    <a:lnTo>
                      <a:pt x="743" y="259"/>
                    </a:lnTo>
                    <a:lnTo>
                      <a:pt x="766" y="229"/>
                    </a:lnTo>
                    <a:lnTo>
                      <a:pt x="754" y="203"/>
                    </a:lnTo>
                    <a:lnTo>
                      <a:pt x="717" y="186"/>
                    </a:lnTo>
                    <a:lnTo>
                      <a:pt x="676" y="177"/>
                    </a:lnTo>
                    <a:lnTo>
                      <a:pt x="664" y="177"/>
                    </a:lnTo>
                    <a:lnTo>
                      <a:pt x="650" y="153"/>
                    </a:lnTo>
                    <a:lnTo>
                      <a:pt x="687" y="144"/>
                    </a:lnTo>
                    <a:lnTo>
                      <a:pt x="660" y="145"/>
                    </a:lnTo>
                    <a:lnTo>
                      <a:pt x="625" y="118"/>
                    </a:lnTo>
                    <a:lnTo>
                      <a:pt x="661" y="109"/>
                    </a:lnTo>
                    <a:lnTo>
                      <a:pt x="688" y="116"/>
                    </a:lnTo>
                    <a:close/>
                    <a:moveTo>
                      <a:pt x="532" y="69"/>
                    </a:moveTo>
                    <a:lnTo>
                      <a:pt x="536" y="74"/>
                    </a:lnTo>
                    <a:lnTo>
                      <a:pt x="521" y="94"/>
                    </a:lnTo>
                    <a:lnTo>
                      <a:pt x="453" y="92"/>
                    </a:lnTo>
                    <a:lnTo>
                      <a:pt x="443" y="107"/>
                    </a:lnTo>
                    <a:lnTo>
                      <a:pt x="456" y="128"/>
                    </a:lnTo>
                    <a:lnTo>
                      <a:pt x="471" y="117"/>
                    </a:lnTo>
                    <a:lnTo>
                      <a:pt x="499" y="110"/>
                    </a:lnTo>
                    <a:lnTo>
                      <a:pt x="504" y="116"/>
                    </a:lnTo>
                    <a:lnTo>
                      <a:pt x="506" y="131"/>
                    </a:lnTo>
                    <a:lnTo>
                      <a:pt x="467" y="136"/>
                    </a:lnTo>
                    <a:lnTo>
                      <a:pt x="484" y="162"/>
                    </a:lnTo>
                    <a:lnTo>
                      <a:pt x="505" y="177"/>
                    </a:lnTo>
                    <a:lnTo>
                      <a:pt x="499" y="207"/>
                    </a:lnTo>
                    <a:lnTo>
                      <a:pt x="473" y="203"/>
                    </a:lnTo>
                    <a:lnTo>
                      <a:pt x="457" y="167"/>
                    </a:lnTo>
                    <a:lnTo>
                      <a:pt x="458" y="150"/>
                    </a:lnTo>
                    <a:lnTo>
                      <a:pt x="446" y="157"/>
                    </a:lnTo>
                    <a:lnTo>
                      <a:pt x="450" y="162"/>
                    </a:lnTo>
                    <a:lnTo>
                      <a:pt x="446" y="207"/>
                    </a:lnTo>
                    <a:lnTo>
                      <a:pt x="434" y="208"/>
                    </a:lnTo>
                    <a:lnTo>
                      <a:pt x="428" y="203"/>
                    </a:lnTo>
                    <a:lnTo>
                      <a:pt x="432" y="168"/>
                    </a:lnTo>
                    <a:lnTo>
                      <a:pt x="423" y="168"/>
                    </a:lnTo>
                    <a:lnTo>
                      <a:pt x="421" y="152"/>
                    </a:lnTo>
                    <a:lnTo>
                      <a:pt x="437" y="103"/>
                    </a:lnTo>
                    <a:lnTo>
                      <a:pt x="443" y="90"/>
                    </a:lnTo>
                    <a:lnTo>
                      <a:pt x="458" y="77"/>
                    </a:lnTo>
                    <a:lnTo>
                      <a:pt x="510" y="87"/>
                    </a:lnTo>
                    <a:lnTo>
                      <a:pt x="532" y="69"/>
                    </a:lnTo>
                    <a:close/>
                    <a:moveTo>
                      <a:pt x="209" y="212"/>
                    </a:moveTo>
                    <a:lnTo>
                      <a:pt x="278" y="223"/>
                    </a:lnTo>
                    <a:lnTo>
                      <a:pt x="291" y="217"/>
                    </a:lnTo>
                    <a:lnTo>
                      <a:pt x="319" y="228"/>
                    </a:lnTo>
                    <a:lnTo>
                      <a:pt x="326" y="237"/>
                    </a:lnTo>
                    <a:lnTo>
                      <a:pt x="353" y="242"/>
                    </a:lnTo>
                    <a:lnTo>
                      <a:pt x="353" y="247"/>
                    </a:lnTo>
                    <a:lnTo>
                      <a:pt x="348" y="252"/>
                    </a:lnTo>
                    <a:lnTo>
                      <a:pt x="315" y="257"/>
                    </a:lnTo>
                    <a:lnTo>
                      <a:pt x="274" y="243"/>
                    </a:lnTo>
                    <a:lnTo>
                      <a:pt x="219" y="243"/>
                    </a:lnTo>
                    <a:lnTo>
                      <a:pt x="212" y="233"/>
                    </a:lnTo>
                    <a:lnTo>
                      <a:pt x="190" y="229"/>
                    </a:lnTo>
                    <a:lnTo>
                      <a:pt x="185" y="228"/>
                    </a:lnTo>
                    <a:lnTo>
                      <a:pt x="204" y="212"/>
                    </a:lnTo>
                    <a:lnTo>
                      <a:pt x="209" y="212"/>
                    </a:lnTo>
                    <a:close/>
                    <a:moveTo>
                      <a:pt x="593" y="52"/>
                    </a:moveTo>
                    <a:lnTo>
                      <a:pt x="595" y="98"/>
                    </a:lnTo>
                    <a:lnTo>
                      <a:pt x="586" y="134"/>
                    </a:lnTo>
                    <a:lnTo>
                      <a:pt x="572" y="134"/>
                    </a:lnTo>
                    <a:lnTo>
                      <a:pt x="567" y="116"/>
                    </a:lnTo>
                    <a:lnTo>
                      <a:pt x="569" y="87"/>
                    </a:lnTo>
                    <a:lnTo>
                      <a:pt x="580" y="61"/>
                    </a:lnTo>
                    <a:lnTo>
                      <a:pt x="593" y="52"/>
                    </a:lnTo>
                    <a:close/>
                    <a:moveTo>
                      <a:pt x="584" y="156"/>
                    </a:moveTo>
                    <a:lnTo>
                      <a:pt x="608" y="153"/>
                    </a:lnTo>
                    <a:lnTo>
                      <a:pt x="627" y="159"/>
                    </a:lnTo>
                    <a:lnTo>
                      <a:pt x="632" y="168"/>
                    </a:lnTo>
                    <a:lnTo>
                      <a:pt x="631" y="174"/>
                    </a:lnTo>
                    <a:lnTo>
                      <a:pt x="606" y="167"/>
                    </a:lnTo>
                    <a:lnTo>
                      <a:pt x="578" y="171"/>
                    </a:lnTo>
                    <a:lnTo>
                      <a:pt x="584" y="156"/>
                    </a:lnTo>
                    <a:close/>
                    <a:moveTo>
                      <a:pt x="527" y="275"/>
                    </a:moveTo>
                    <a:lnTo>
                      <a:pt x="499" y="286"/>
                    </a:lnTo>
                    <a:lnTo>
                      <a:pt x="498" y="281"/>
                    </a:lnTo>
                    <a:lnTo>
                      <a:pt x="526" y="269"/>
                    </a:lnTo>
                    <a:lnTo>
                      <a:pt x="527" y="275"/>
                    </a:lnTo>
                    <a:close/>
                    <a:moveTo>
                      <a:pt x="439" y="266"/>
                    </a:moveTo>
                    <a:lnTo>
                      <a:pt x="446" y="261"/>
                    </a:lnTo>
                    <a:lnTo>
                      <a:pt x="484" y="260"/>
                    </a:lnTo>
                    <a:lnTo>
                      <a:pt x="486" y="265"/>
                    </a:lnTo>
                    <a:lnTo>
                      <a:pt x="439" y="266"/>
                    </a:lnTo>
                    <a:close/>
                    <a:moveTo>
                      <a:pt x="378" y="261"/>
                    </a:moveTo>
                    <a:lnTo>
                      <a:pt x="411" y="266"/>
                    </a:lnTo>
                    <a:lnTo>
                      <a:pt x="379" y="272"/>
                    </a:lnTo>
                    <a:lnTo>
                      <a:pt x="378" y="261"/>
                    </a:lnTo>
                    <a:close/>
                    <a:moveTo>
                      <a:pt x="226" y="150"/>
                    </a:moveTo>
                    <a:lnTo>
                      <a:pt x="235" y="150"/>
                    </a:lnTo>
                    <a:lnTo>
                      <a:pt x="235" y="162"/>
                    </a:lnTo>
                    <a:lnTo>
                      <a:pt x="223" y="162"/>
                    </a:lnTo>
                    <a:lnTo>
                      <a:pt x="226" y="150"/>
                    </a:lnTo>
                    <a:close/>
                    <a:moveTo>
                      <a:pt x="568" y="170"/>
                    </a:moveTo>
                    <a:lnTo>
                      <a:pt x="554" y="172"/>
                    </a:lnTo>
                    <a:lnTo>
                      <a:pt x="547" y="161"/>
                    </a:lnTo>
                    <a:lnTo>
                      <a:pt x="564" y="159"/>
                    </a:lnTo>
                    <a:lnTo>
                      <a:pt x="568" y="170"/>
                    </a:lnTo>
                    <a:close/>
                    <a:moveTo>
                      <a:pt x="442" y="291"/>
                    </a:moveTo>
                    <a:lnTo>
                      <a:pt x="423" y="286"/>
                    </a:lnTo>
                    <a:lnTo>
                      <a:pt x="420" y="282"/>
                    </a:lnTo>
                    <a:lnTo>
                      <a:pt x="442" y="286"/>
                    </a:lnTo>
                    <a:lnTo>
                      <a:pt x="442" y="291"/>
                    </a:lnTo>
                    <a:close/>
                    <a:moveTo>
                      <a:pt x="211" y="159"/>
                    </a:moveTo>
                    <a:lnTo>
                      <a:pt x="181" y="139"/>
                    </a:lnTo>
                    <a:lnTo>
                      <a:pt x="197" y="128"/>
                    </a:lnTo>
                    <a:lnTo>
                      <a:pt x="211" y="15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0" name="Freeform 199">
                <a:extLst>
                  <a:ext uri="{FF2B5EF4-FFF2-40B4-BE49-F238E27FC236}">
                    <a16:creationId xmlns:a16="http://schemas.microsoft.com/office/drawing/2014/main" id="{29B675D4-0779-4F4D-8F6D-3312E6728F3E}"/>
                  </a:ext>
                </a:extLst>
              </p:cNvPr>
              <p:cNvSpPr>
                <a:spLocks noEditPoints="1"/>
              </p:cNvSpPr>
              <p:nvPr/>
            </p:nvSpPr>
            <p:spPr bwMode="auto">
              <a:xfrm>
                <a:off x="3323" y="1748"/>
                <a:ext cx="189" cy="191"/>
              </a:xfrm>
              <a:custGeom>
                <a:avLst/>
                <a:gdLst>
                  <a:gd name="T0" fmla="*/ 107 w 189"/>
                  <a:gd name="T1" fmla="*/ 12 h 191"/>
                  <a:gd name="T2" fmla="*/ 98 w 189"/>
                  <a:gd name="T3" fmla="*/ 24 h 191"/>
                  <a:gd name="T4" fmla="*/ 91 w 189"/>
                  <a:gd name="T5" fmla="*/ 24 h 191"/>
                  <a:gd name="T6" fmla="*/ 85 w 189"/>
                  <a:gd name="T7" fmla="*/ 39 h 191"/>
                  <a:gd name="T8" fmla="*/ 109 w 189"/>
                  <a:gd name="T9" fmla="*/ 80 h 191"/>
                  <a:gd name="T10" fmla="*/ 146 w 189"/>
                  <a:gd name="T11" fmla="*/ 97 h 191"/>
                  <a:gd name="T12" fmla="*/ 154 w 189"/>
                  <a:gd name="T13" fmla="*/ 102 h 191"/>
                  <a:gd name="T14" fmla="*/ 161 w 189"/>
                  <a:gd name="T15" fmla="*/ 102 h 191"/>
                  <a:gd name="T16" fmla="*/ 189 w 189"/>
                  <a:gd name="T17" fmla="*/ 124 h 191"/>
                  <a:gd name="T18" fmla="*/ 185 w 189"/>
                  <a:gd name="T19" fmla="*/ 131 h 191"/>
                  <a:gd name="T20" fmla="*/ 176 w 189"/>
                  <a:gd name="T21" fmla="*/ 124 h 191"/>
                  <a:gd name="T22" fmla="*/ 161 w 189"/>
                  <a:gd name="T23" fmla="*/ 131 h 191"/>
                  <a:gd name="T24" fmla="*/ 170 w 189"/>
                  <a:gd name="T25" fmla="*/ 147 h 191"/>
                  <a:gd name="T26" fmla="*/ 154 w 189"/>
                  <a:gd name="T27" fmla="*/ 163 h 191"/>
                  <a:gd name="T28" fmla="*/ 146 w 189"/>
                  <a:gd name="T29" fmla="*/ 167 h 191"/>
                  <a:gd name="T30" fmla="*/ 141 w 189"/>
                  <a:gd name="T31" fmla="*/ 129 h 191"/>
                  <a:gd name="T32" fmla="*/ 133 w 189"/>
                  <a:gd name="T33" fmla="*/ 124 h 191"/>
                  <a:gd name="T34" fmla="*/ 89 w 189"/>
                  <a:gd name="T35" fmla="*/ 101 h 191"/>
                  <a:gd name="T36" fmla="*/ 52 w 189"/>
                  <a:gd name="T37" fmla="*/ 62 h 191"/>
                  <a:gd name="T38" fmla="*/ 37 w 189"/>
                  <a:gd name="T39" fmla="*/ 57 h 191"/>
                  <a:gd name="T40" fmla="*/ 22 w 189"/>
                  <a:gd name="T41" fmla="*/ 62 h 191"/>
                  <a:gd name="T42" fmla="*/ 8 w 189"/>
                  <a:gd name="T43" fmla="*/ 62 h 191"/>
                  <a:gd name="T44" fmla="*/ 0 w 189"/>
                  <a:gd name="T45" fmla="*/ 40 h 191"/>
                  <a:gd name="T46" fmla="*/ 7 w 189"/>
                  <a:gd name="T47" fmla="*/ 24 h 191"/>
                  <a:gd name="T48" fmla="*/ 7 w 189"/>
                  <a:gd name="T49" fmla="*/ 19 h 191"/>
                  <a:gd name="T50" fmla="*/ 20 w 189"/>
                  <a:gd name="T51" fmla="*/ 19 h 191"/>
                  <a:gd name="T52" fmla="*/ 20 w 189"/>
                  <a:gd name="T53" fmla="*/ 13 h 191"/>
                  <a:gd name="T54" fmla="*/ 29 w 189"/>
                  <a:gd name="T55" fmla="*/ 19 h 191"/>
                  <a:gd name="T56" fmla="*/ 38 w 189"/>
                  <a:gd name="T57" fmla="*/ 12 h 191"/>
                  <a:gd name="T58" fmla="*/ 50 w 189"/>
                  <a:gd name="T59" fmla="*/ 13 h 191"/>
                  <a:gd name="T60" fmla="*/ 49 w 189"/>
                  <a:gd name="T61" fmla="*/ 0 h 191"/>
                  <a:gd name="T62" fmla="*/ 78 w 189"/>
                  <a:gd name="T63" fmla="*/ 2 h 191"/>
                  <a:gd name="T64" fmla="*/ 90 w 189"/>
                  <a:gd name="T65" fmla="*/ 7 h 191"/>
                  <a:gd name="T66" fmla="*/ 107 w 189"/>
                  <a:gd name="T67" fmla="*/ 8 h 191"/>
                  <a:gd name="T68" fmla="*/ 107 w 189"/>
                  <a:gd name="T69" fmla="*/ 12 h 191"/>
                  <a:gd name="T70" fmla="*/ 96 w 189"/>
                  <a:gd name="T71" fmla="*/ 162 h 191"/>
                  <a:gd name="T72" fmla="*/ 141 w 189"/>
                  <a:gd name="T73" fmla="*/ 160 h 191"/>
                  <a:gd name="T74" fmla="*/ 139 w 189"/>
                  <a:gd name="T75" fmla="*/ 184 h 191"/>
                  <a:gd name="T76" fmla="*/ 134 w 189"/>
                  <a:gd name="T77" fmla="*/ 191 h 191"/>
                  <a:gd name="T78" fmla="*/ 91 w 189"/>
                  <a:gd name="T79" fmla="*/ 171 h 191"/>
                  <a:gd name="T80" fmla="*/ 96 w 189"/>
                  <a:gd name="T81" fmla="*/ 162 h 191"/>
                  <a:gd name="T82" fmla="*/ 44 w 189"/>
                  <a:gd name="T83" fmla="*/ 145 h 191"/>
                  <a:gd name="T84" fmla="*/ 23 w 189"/>
                  <a:gd name="T85" fmla="*/ 147 h 191"/>
                  <a:gd name="T86" fmla="*/ 20 w 189"/>
                  <a:gd name="T87" fmla="*/ 109 h 191"/>
                  <a:gd name="T88" fmla="*/ 39 w 189"/>
                  <a:gd name="T89" fmla="*/ 106 h 191"/>
                  <a:gd name="T90" fmla="*/ 45 w 189"/>
                  <a:gd name="T91" fmla="*/ 126 h 191"/>
                  <a:gd name="T92" fmla="*/ 44 w 189"/>
                  <a:gd name="T93" fmla="*/ 145 h 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
                  <a:gd name="T142" fmla="*/ 0 h 191"/>
                  <a:gd name="T143" fmla="*/ 189 w 189"/>
                  <a:gd name="T144" fmla="*/ 191 h 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 h="191">
                    <a:moveTo>
                      <a:pt x="107" y="12"/>
                    </a:moveTo>
                    <a:lnTo>
                      <a:pt x="98" y="24"/>
                    </a:lnTo>
                    <a:lnTo>
                      <a:pt x="91" y="24"/>
                    </a:lnTo>
                    <a:lnTo>
                      <a:pt x="85" y="39"/>
                    </a:lnTo>
                    <a:lnTo>
                      <a:pt x="109" y="80"/>
                    </a:lnTo>
                    <a:lnTo>
                      <a:pt x="146" y="97"/>
                    </a:lnTo>
                    <a:lnTo>
                      <a:pt x="154" y="102"/>
                    </a:lnTo>
                    <a:lnTo>
                      <a:pt x="161" y="102"/>
                    </a:lnTo>
                    <a:lnTo>
                      <a:pt x="189" y="124"/>
                    </a:lnTo>
                    <a:lnTo>
                      <a:pt x="185" y="131"/>
                    </a:lnTo>
                    <a:lnTo>
                      <a:pt x="176" y="124"/>
                    </a:lnTo>
                    <a:lnTo>
                      <a:pt x="161" y="131"/>
                    </a:lnTo>
                    <a:lnTo>
                      <a:pt x="170" y="147"/>
                    </a:lnTo>
                    <a:lnTo>
                      <a:pt x="154" y="163"/>
                    </a:lnTo>
                    <a:lnTo>
                      <a:pt x="146" y="167"/>
                    </a:lnTo>
                    <a:lnTo>
                      <a:pt x="141" y="129"/>
                    </a:lnTo>
                    <a:lnTo>
                      <a:pt x="133" y="124"/>
                    </a:lnTo>
                    <a:lnTo>
                      <a:pt x="89" y="101"/>
                    </a:lnTo>
                    <a:lnTo>
                      <a:pt x="52" y="62"/>
                    </a:lnTo>
                    <a:lnTo>
                      <a:pt x="37" y="57"/>
                    </a:lnTo>
                    <a:lnTo>
                      <a:pt x="22" y="62"/>
                    </a:lnTo>
                    <a:lnTo>
                      <a:pt x="8" y="62"/>
                    </a:lnTo>
                    <a:lnTo>
                      <a:pt x="0" y="40"/>
                    </a:lnTo>
                    <a:lnTo>
                      <a:pt x="7" y="24"/>
                    </a:lnTo>
                    <a:lnTo>
                      <a:pt x="7" y="19"/>
                    </a:lnTo>
                    <a:lnTo>
                      <a:pt x="20" y="19"/>
                    </a:lnTo>
                    <a:lnTo>
                      <a:pt x="20" y="13"/>
                    </a:lnTo>
                    <a:lnTo>
                      <a:pt x="29" y="19"/>
                    </a:lnTo>
                    <a:lnTo>
                      <a:pt x="38" y="12"/>
                    </a:lnTo>
                    <a:lnTo>
                      <a:pt x="50" y="13"/>
                    </a:lnTo>
                    <a:lnTo>
                      <a:pt x="49" y="0"/>
                    </a:lnTo>
                    <a:lnTo>
                      <a:pt x="78" y="2"/>
                    </a:lnTo>
                    <a:lnTo>
                      <a:pt x="90" y="7"/>
                    </a:lnTo>
                    <a:lnTo>
                      <a:pt x="107" y="8"/>
                    </a:lnTo>
                    <a:lnTo>
                      <a:pt x="107" y="12"/>
                    </a:lnTo>
                    <a:close/>
                    <a:moveTo>
                      <a:pt x="96" y="162"/>
                    </a:moveTo>
                    <a:lnTo>
                      <a:pt x="141" y="160"/>
                    </a:lnTo>
                    <a:lnTo>
                      <a:pt x="139" y="184"/>
                    </a:lnTo>
                    <a:lnTo>
                      <a:pt x="134" y="191"/>
                    </a:lnTo>
                    <a:lnTo>
                      <a:pt x="91" y="171"/>
                    </a:lnTo>
                    <a:lnTo>
                      <a:pt x="96" y="162"/>
                    </a:lnTo>
                    <a:close/>
                    <a:moveTo>
                      <a:pt x="44" y="145"/>
                    </a:moveTo>
                    <a:lnTo>
                      <a:pt x="23" y="147"/>
                    </a:lnTo>
                    <a:lnTo>
                      <a:pt x="20" y="109"/>
                    </a:lnTo>
                    <a:lnTo>
                      <a:pt x="39" y="106"/>
                    </a:lnTo>
                    <a:lnTo>
                      <a:pt x="45" y="126"/>
                    </a:lnTo>
                    <a:lnTo>
                      <a:pt x="44" y="14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1" name="Freeform 200">
                <a:extLst>
                  <a:ext uri="{FF2B5EF4-FFF2-40B4-BE49-F238E27FC236}">
                    <a16:creationId xmlns:a16="http://schemas.microsoft.com/office/drawing/2014/main" id="{3BDC2400-812D-4D8E-A42A-0A2A516B6F7B}"/>
                  </a:ext>
                </a:extLst>
              </p:cNvPr>
              <p:cNvSpPr>
                <a:spLocks noEditPoints="1"/>
              </p:cNvSpPr>
              <p:nvPr/>
            </p:nvSpPr>
            <p:spPr bwMode="auto">
              <a:xfrm>
                <a:off x="5359" y="1774"/>
                <a:ext cx="167" cy="271"/>
              </a:xfrm>
              <a:custGeom>
                <a:avLst/>
                <a:gdLst>
                  <a:gd name="T0" fmla="*/ 148 w 167"/>
                  <a:gd name="T1" fmla="*/ 109 h 271"/>
                  <a:gd name="T2" fmla="*/ 147 w 167"/>
                  <a:gd name="T3" fmla="*/ 136 h 271"/>
                  <a:gd name="T4" fmla="*/ 167 w 167"/>
                  <a:gd name="T5" fmla="*/ 190 h 271"/>
                  <a:gd name="T6" fmla="*/ 143 w 167"/>
                  <a:gd name="T7" fmla="*/ 201 h 271"/>
                  <a:gd name="T8" fmla="*/ 110 w 167"/>
                  <a:gd name="T9" fmla="*/ 196 h 271"/>
                  <a:gd name="T10" fmla="*/ 107 w 167"/>
                  <a:gd name="T11" fmla="*/ 227 h 271"/>
                  <a:gd name="T12" fmla="*/ 87 w 167"/>
                  <a:gd name="T13" fmla="*/ 209 h 271"/>
                  <a:gd name="T14" fmla="*/ 67 w 167"/>
                  <a:gd name="T15" fmla="*/ 203 h 271"/>
                  <a:gd name="T16" fmla="*/ 41 w 167"/>
                  <a:gd name="T17" fmla="*/ 218 h 271"/>
                  <a:gd name="T18" fmla="*/ 21 w 167"/>
                  <a:gd name="T19" fmla="*/ 214 h 271"/>
                  <a:gd name="T20" fmla="*/ 25 w 167"/>
                  <a:gd name="T21" fmla="*/ 207 h 271"/>
                  <a:gd name="T22" fmla="*/ 63 w 167"/>
                  <a:gd name="T23" fmla="*/ 183 h 271"/>
                  <a:gd name="T24" fmla="*/ 92 w 167"/>
                  <a:gd name="T25" fmla="*/ 170 h 271"/>
                  <a:gd name="T26" fmla="*/ 102 w 167"/>
                  <a:gd name="T27" fmla="*/ 163 h 271"/>
                  <a:gd name="T28" fmla="*/ 119 w 167"/>
                  <a:gd name="T29" fmla="*/ 119 h 271"/>
                  <a:gd name="T30" fmla="*/ 108 w 167"/>
                  <a:gd name="T31" fmla="*/ 74 h 271"/>
                  <a:gd name="T32" fmla="*/ 76 w 167"/>
                  <a:gd name="T33" fmla="*/ 2 h 271"/>
                  <a:gd name="T34" fmla="*/ 145 w 167"/>
                  <a:gd name="T35" fmla="*/ 21 h 271"/>
                  <a:gd name="T36" fmla="*/ 140 w 167"/>
                  <a:gd name="T37" fmla="*/ 47 h 271"/>
                  <a:gd name="T38" fmla="*/ 92 w 167"/>
                  <a:gd name="T39" fmla="*/ 56 h 271"/>
                  <a:gd name="T40" fmla="*/ 78 w 167"/>
                  <a:gd name="T41" fmla="*/ 57 h 271"/>
                  <a:gd name="T42" fmla="*/ 88 w 167"/>
                  <a:gd name="T43" fmla="*/ 34 h 271"/>
                  <a:gd name="T44" fmla="*/ 65 w 167"/>
                  <a:gd name="T45" fmla="*/ 0 h 271"/>
                  <a:gd name="T46" fmla="*/ 22 w 167"/>
                  <a:gd name="T47" fmla="*/ 216 h 271"/>
                  <a:gd name="T48" fmla="*/ 48 w 167"/>
                  <a:gd name="T49" fmla="*/ 235 h 271"/>
                  <a:gd name="T50" fmla="*/ 44 w 167"/>
                  <a:gd name="T51" fmla="*/ 271 h 271"/>
                  <a:gd name="T52" fmla="*/ 17 w 167"/>
                  <a:gd name="T53" fmla="*/ 252 h 271"/>
                  <a:gd name="T54" fmla="*/ 13 w 167"/>
                  <a:gd name="T55" fmla="*/ 239 h 271"/>
                  <a:gd name="T56" fmla="*/ 17 w 167"/>
                  <a:gd name="T57" fmla="*/ 216 h 271"/>
                  <a:gd name="T58" fmla="*/ 50 w 167"/>
                  <a:gd name="T59" fmla="*/ 223 h 271"/>
                  <a:gd name="T60" fmla="*/ 52 w 167"/>
                  <a:gd name="T61" fmla="*/ 212 h 271"/>
                  <a:gd name="T62" fmla="*/ 65 w 167"/>
                  <a:gd name="T63" fmla="*/ 208 h 271"/>
                  <a:gd name="T64" fmla="*/ 80 w 167"/>
                  <a:gd name="T65" fmla="*/ 210 h 271"/>
                  <a:gd name="T66" fmla="*/ 82 w 167"/>
                  <a:gd name="T67" fmla="*/ 228 h 271"/>
                  <a:gd name="T68" fmla="*/ 67 w 167"/>
                  <a:gd name="T69" fmla="*/ 239 h 2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7"/>
                  <a:gd name="T106" fmla="*/ 0 h 271"/>
                  <a:gd name="T107" fmla="*/ 167 w 167"/>
                  <a:gd name="T108" fmla="*/ 271 h 2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7" h="271">
                    <a:moveTo>
                      <a:pt x="108" y="74"/>
                    </a:moveTo>
                    <a:lnTo>
                      <a:pt x="148" y="109"/>
                    </a:lnTo>
                    <a:lnTo>
                      <a:pt x="152" y="132"/>
                    </a:lnTo>
                    <a:lnTo>
                      <a:pt x="147" y="136"/>
                    </a:lnTo>
                    <a:lnTo>
                      <a:pt x="158" y="156"/>
                    </a:lnTo>
                    <a:lnTo>
                      <a:pt x="167" y="190"/>
                    </a:lnTo>
                    <a:lnTo>
                      <a:pt x="160" y="196"/>
                    </a:lnTo>
                    <a:lnTo>
                      <a:pt x="143" y="201"/>
                    </a:lnTo>
                    <a:lnTo>
                      <a:pt x="132" y="203"/>
                    </a:lnTo>
                    <a:lnTo>
                      <a:pt x="110" y="196"/>
                    </a:lnTo>
                    <a:lnTo>
                      <a:pt x="119" y="212"/>
                    </a:lnTo>
                    <a:lnTo>
                      <a:pt x="107" y="227"/>
                    </a:lnTo>
                    <a:lnTo>
                      <a:pt x="91" y="216"/>
                    </a:lnTo>
                    <a:lnTo>
                      <a:pt x="87" y="209"/>
                    </a:lnTo>
                    <a:lnTo>
                      <a:pt x="91" y="201"/>
                    </a:lnTo>
                    <a:lnTo>
                      <a:pt x="67" y="203"/>
                    </a:lnTo>
                    <a:lnTo>
                      <a:pt x="45" y="212"/>
                    </a:lnTo>
                    <a:lnTo>
                      <a:pt x="41" y="218"/>
                    </a:lnTo>
                    <a:lnTo>
                      <a:pt x="33" y="212"/>
                    </a:lnTo>
                    <a:lnTo>
                      <a:pt x="21" y="214"/>
                    </a:lnTo>
                    <a:lnTo>
                      <a:pt x="17" y="205"/>
                    </a:lnTo>
                    <a:lnTo>
                      <a:pt x="25" y="207"/>
                    </a:lnTo>
                    <a:lnTo>
                      <a:pt x="36" y="186"/>
                    </a:lnTo>
                    <a:lnTo>
                      <a:pt x="63" y="183"/>
                    </a:lnTo>
                    <a:lnTo>
                      <a:pt x="77" y="179"/>
                    </a:lnTo>
                    <a:lnTo>
                      <a:pt x="92" y="170"/>
                    </a:lnTo>
                    <a:lnTo>
                      <a:pt x="87" y="145"/>
                    </a:lnTo>
                    <a:lnTo>
                      <a:pt x="102" y="163"/>
                    </a:lnTo>
                    <a:lnTo>
                      <a:pt x="115" y="145"/>
                    </a:lnTo>
                    <a:lnTo>
                      <a:pt x="119" y="119"/>
                    </a:lnTo>
                    <a:lnTo>
                      <a:pt x="102" y="89"/>
                    </a:lnTo>
                    <a:lnTo>
                      <a:pt x="108" y="74"/>
                    </a:lnTo>
                    <a:close/>
                    <a:moveTo>
                      <a:pt x="65" y="0"/>
                    </a:moveTo>
                    <a:lnTo>
                      <a:pt x="76" y="2"/>
                    </a:lnTo>
                    <a:lnTo>
                      <a:pt x="118" y="25"/>
                    </a:lnTo>
                    <a:lnTo>
                      <a:pt x="145" y="21"/>
                    </a:lnTo>
                    <a:lnTo>
                      <a:pt x="163" y="48"/>
                    </a:lnTo>
                    <a:lnTo>
                      <a:pt x="140" y="47"/>
                    </a:lnTo>
                    <a:lnTo>
                      <a:pt x="140" y="66"/>
                    </a:lnTo>
                    <a:lnTo>
                      <a:pt x="92" y="56"/>
                    </a:lnTo>
                    <a:lnTo>
                      <a:pt x="95" y="76"/>
                    </a:lnTo>
                    <a:lnTo>
                      <a:pt x="78" y="57"/>
                    </a:lnTo>
                    <a:lnTo>
                      <a:pt x="76" y="42"/>
                    </a:lnTo>
                    <a:lnTo>
                      <a:pt x="88" y="34"/>
                    </a:lnTo>
                    <a:lnTo>
                      <a:pt x="80" y="16"/>
                    </a:lnTo>
                    <a:lnTo>
                      <a:pt x="65" y="0"/>
                    </a:lnTo>
                    <a:close/>
                    <a:moveTo>
                      <a:pt x="17" y="216"/>
                    </a:moveTo>
                    <a:lnTo>
                      <a:pt x="22" y="216"/>
                    </a:lnTo>
                    <a:lnTo>
                      <a:pt x="37" y="221"/>
                    </a:lnTo>
                    <a:lnTo>
                      <a:pt x="48" y="235"/>
                    </a:lnTo>
                    <a:lnTo>
                      <a:pt x="50" y="263"/>
                    </a:lnTo>
                    <a:lnTo>
                      <a:pt x="44" y="271"/>
                    </a:lnTo>
                    <a:lnTo>
                      <a:pt x="19" y="262"/>
                    </a:lnTo>
                    <a:lnTo>
                      <a:pt x="17" y="252"/>
                    </a:lnTo>
                    <a:lnTo>
                      <a:pt x="21" y="238"/>
                    </a:lnTo>
                    <a:lnTo>
                      <a:pt x="13" y="239"/>
                    </a:lnTo>
                    <a:lnTo>
                      <a:pt x="0" y="227"/>
                    </a:lnTo>
                    <a:lnTo>
                      <a:pt x="17" y="216"/>
                    </a:lnTo>
                    <a:close/>
                    <a:moveTo>
                      <a:pt x="56" y="236"/>
                    </a:moveTo>
                    <a:lnTo>
                      <a:pt x="50" y="223"/>
                    </a:lnTo>
                    <a:lnTo>
                      <a:pt x="45" y="225"/>
                    </a:lnTo>
                    <a:lnTo>
                      <a:pt x="52" y="212"/>
                    </a:lnTo>
                    <a:lnTo>
                      <a:pt x="65" y="214"/>
                    </a:lnTo>
                    <a:lnTo>
                      <a:pt x="65" y="208"/>
                    </a:lnTo>
                    <a:lnTo>
                      <a:pt x="71" y="207"/>
                    </a:lnTo>
                    <a:lnTo>
                      <a:pt x="80" y="210"/>
                    </a:lnTo>
                    <a:lnTo>
                      <a:pt x="87" y="217"/>
                    </a:lnTo>
                    <a:lnTo>
                      <a:pt x="82" y="228"/>
                    </a:lnTo>
                    <a:lnTo>
                      <a:pt x="69" y="227"/>
                    </a:lnTo>
                    <a:lnTo>
                      <a:pt x="67" y="239"/>
                    </a:lnTo>
                    <a:lnTo>
                      <a:pt x="56" y="23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2" name="Freeform 201">
                <a:extLst>
                  <a:ext uri="{FF2B5EF4-FFF2-40B4-BE49-F238E27FC236}">
                    <a16:creationId xmlns:a16="http://schemas.microsoft.com/office/drawing/2014/main" id="{65D82EB2-67DB-47C3-8B76-1D3C24C0B083}"/>
                  </a:ext>
                </a:extLst>
              </p:cNvPr>
              <p:cNvSpPr>
                <a:spLocks noEditPoints="1"/>
              </p:cNvSpPr>
              <p:nvPr/>
            </p:nvSpPr>
            <p:spPr bwMode="auto">
              <a:xfrm>
                <a:off x="4960" y="2489"/>
                <a:ext cx="340" cy="117"/>
              </a:xfrm>
              <a:custGeom>
                <a:avLst/>
                <a:gdLst>
                  <a:gd name="T0" fmla="*/ 161 w 340"/>
                  <a:gd name="T1" fmla="*/ 99 h 117"/>
                  <a:gd name="T2" fmla="*/ 169 w 340"/>
                  <a:gd name="T3" fmla="*/ 95 h 117"/>
                  <a:gd name="T4" fmla="*/ 193 w 340"/>
                  <a:gd name="T5" fmla="*/ 107 h 117"/>
                  <a:gd name="T6" fmla="*/ 199 w 340"/>
                  <a:gd name="T7" fmla="*/ 83 h 117"/>
                  <a:gd name="T8" fmla="*/ 228 w 340"/>
                  <a:gd name="T9" fmla="*/ 74 h 117"/>
                  <a:gd name="T10" fmla="*/ 236 w 340"/>
                  <a:gd name="T11" fmla="*/ 59 h 117"/>
                  <a:gd name="T12" fmla="*/ 245 w 340"/>
                  <a:gd name="T13" fmla="*/ 47 h 117"/>
                  <a:gd name="T14" fmla="*/ 257 w 340"/>
                  <a:gd name="T15" fmla="*/ 59 h 117"/>
                  <a:gd name="T16" fmla="*/ 268 w 340"/>
                  <a:gd name="T17" fmla="*/ 52 h 117"/>
                  <a:gd name="T18" fmla="*/ 262 w 340"/>
                  <a:gd name="T19" fmla="*/ 40 h 117"/>
                  <a:gd name="T20" fmla="*/ 287 w 340"/>
                  <a:gd name="T21" fmla="*/ 5 h 117"/>
                  <a:gd name="T22" fmla="*/ 297 w 340"/>
                  <a:gd name="T23" fmla="*/ 0 h 117"/>
                  <a:gd name="T24" fmla="*/ 306 w 340"/>
                  <a:gd name="T25" fmla="*/ 11 h 117"/>
                  <a:gd name="T26" fmla="*/ 306 w 340"/>
                  <a:gd name="T27" fmla="*/ 23 h 117"/>
                  <a:gd name="T28" fmla="*/ 317 w 340"/>
                  <a:gd name="T29" fmla="*/ 24 h 117"/>
                  <a:gd name="T30" fmla="*/ 340 w 340"/>
                  <a:gd name="T31" fmla="*/ 34 h 117"/>
                  <a:gd name="T32" fmla="*/ 327 w 340"/>
                  <a:gd name="T33" fmla="*/ 41 h 117"/>
                  <a:gd name="T34" fmla="*/ 319 w 340"/>
                  <a:gd name="T35" fmla="*/ 40 h 117"/>
                  <a:gd name="T36" fmla="*/ 325 w 340"/>
                  <a:gd name="T37" fmla="*/ 50 h 117"/>
                  <a:gd name="T38" fmla="*/ 308 w 340"/>
                  <a:gd name="T39" fmla="*/ 56 h 117"/>
                  <a:gd name="T40" fmla="*/ 299 w 340"/>
                  <a:gd name="T41" fmla="*/ 51 h 117"/>
                  <a:gd name="T42" fmla="*/ 276 w 340"/>
                  <a:gd name="T43" fmla="*/ 52 h 117"/>
                  <a:gd name="T44" fmla="*/ 272 w 340"/>
                  <a:gd name="T45" fmla="*/ 76 h 117"/>
                  <a:gd name="T46" fmla="*/ 265 w 340"/>
                  <a:gd name="T47" fmla="*/ 78 h 117"/>
                  <a:gd name="T48" fmla="*/ 257 w 340"/>
                  <a:gd name="T49" fmla="*/ 104 h 117"/>
                  <a:gd name="T50" fmla="*/ 241 w 340"/>
                  <a:gd name="T51" fmla="*/ 110 h 117"/>
                  <a:gd name="T52" fmla="*/ 223 w 340"/>
                  <a:gd name="T53" fmla="*/ 103 h 117"/>
                  <a:gd name="T54" fmla="*/ 215 w 340"/>
                  <a:gd name="T55" fmla="*/ 110 h 117"/>
                  <a:gd name="T56" fmla="*/ 186 w 340"/>
                  <a:gd name="T57" fmla="*/ 117 h 117"/>
                  <a:gd name="T58" fmla="*/ 171 w 340"/>
                  <a:gd name="T59" fmla="*/ 101 h 117"/>
                  <a:gd name="T60" fmla="*/ 157 w 340"/>
                  <a:gd name="T61" fmla="*/ 110 h 117"/>
                  <a:gd name="T62" fmla="*/ 161 w 340"/>
                  <a:gd name="T63" fmla="*/ 99 h 117"/>
                  <a:gd name="T64" fmla="*/ 5 w 340"/>
                  <a:gd name="T65" fmla="*/ 28 h 117"/>
                  <a:gd name="T66" fmla="*/ 0 w 340"/>
                  <a:gd name="T67" fmla="*/ 12 h 117"/>
                  <a:gd name="T68" fmla="*/ 1 w 340"/>
                  <a:gd name="T69" fmla="*/ 5 h 117"/>
                  <a:gd name="T70" fmla="*/ 17 w 340"/>
                  <a:gd name="T71" fmla="*/ 15 h 117"/>
                  <a:gd name="T72" fmla="*/ 17 w 340"/>
                  <a:gd name="T73" fmla="*/ 28 h 117"/>
                  <a:gd name="T74" fmla="*/ 24 w 340"/>
                  <a:gd name="T75" fmla="*/ 23 h 117"/>
                  <a:gd name="T76" fmla="*/ 31 w 340"/>
                  <a:gd name="T77" fmla="*/ 24 h 117"/>
                  <a:gd name="T78" fmla="*/ 35 w 340"/>
                  <a:gd name="T79" fmla="*/ 15 h 117"/>
                  <a:gd name="T80" fmla="*/ 53 w 340"/>
                  <a:gd name="T81" fmla="*/ 32 h 117"/>
                  <a:gd name="T82" fmla="*/ 60 w 340"/>
                  <a:gd name="T83" fmla="*/ 46 h 117"/>
                  <a:gd name="T84" fmla="*/ 61 w 340"/>
                  <a:gd name="T85" fmla="*/ 68 h 117"/>
                  <a:gd name="T86" fmla="*/ 61 w 340"/>
                  <a:gd name="T87" fmla="*/ 81 h 117"/>
                  <a:gd name="T88" fmla="*/ 68 w 340"/>
                  <a:gd name="T89" fmla="*/ 85 h 117"/>
                  <a:gd name="T90" fmla="*/ 76 w 340"/>
                  <a:gd name="T91" fmla="*/ 105 h 117"/>
                  <a:gd name="T92" fmla="*/ 76 w 340"/>
                  <a:gd name="T93" fmla="*/ 107 h 117"/>
                  <a:gd name="T94" fmla="*/ 72 w 340"/>
                  <a:gd name="T95" fmla="*/ 105 h 117"/>
                  <a:gd name="T96" fmla="*/ 64 w 340"/>
                  <a:gd name="T97" fmla="*/ 107 h 117"/>
                  <a:gd name="T98" fmla="*/ 63 w 340"/>
                  <a:gd name="T99" fmla="*/ 109 h 117"/>
                  <a:gd name="T100" fmla="*/ 60 w 340"/>
                  <a:gd name="T101" fmla="*/ 104 h 117"/>
                  <a:gd name="T102" fmla="*/ 23 w 340"/>
                  <a:gd name="T103" fmla="*/ 80 h 117"/>
                  <a:gd name="T104" fmla="*/ 24 w 340"/>
                  <a:gd name="T105" fmla="*/ 74 h 117"/>
                  <a:gd name="T106" fmla="*/ 12 w 340"/>
                  <a:gd name="T107" fmla="*/ 60 h 117"/>
                  <a:gd name="T108" fmla="*/ 5 w 340"/>
                  <a:gd name="T109" fmla="*/ 41 h 117"/>
                  <a:gd name="T110" fmla="*/ 5 w 340"/>
                  <a:gd name="T111" fmla="*/ 28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0"/>
                  <a:gd name="T169" fmla="*/ 0 h 117"/>
                  <a:gd name="T170" fmla="*/ 340 w 340"/>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0" h="117">
                    <a:moveTo>
                      <a:pt x="161" y="99"/>
                    </a:moveTo>
                    <a:lnTo>
                      <a:pt x="169" y="95"/>
                    </a:lnTo>
                    <a:lnTo>
                      <a:pt x="193" y="107"/>
                    </a:lnTo>
                    <a:lnTo>
                      <a:pt x="199" y="83"/>
                    </a:lnTo>
                    <a:lnTo>
                      <a:pt x="228" y="74"/>
                    </a:lnTo>
                    <a:lnTo>
                      <a:pt x="236" y="59"/>
                    </a:lnTo>
                    <a:lnTo>
                      <a:pt x="245" y="47"/>
                    </a:lnTo>
                    <a:lnTo>
                      <a:pt x="257" y="59"/>
                    </a:lnTo>
                    <a:lnTo>
                      <a:pt x="268" y="52"/>
                    </a:lnTo>
                    <a:lnTo>
                      <a:pt x="262" y="40"/>
                    </a:lnTo>
                    <a:lnTo>
                      <a:pt x="287" y="5"/>
                    </a:lnTo>
                    <a:lnTo>
                      <a:pt x="297" y="0"/>
                    </a:lnTo>
                    <a:lnTo>
                      <a:pt x="306" y="11"/>
                    </a:lnTo>
                    <a:lnTo>
                      <a:pt x="306" y="23"/>
                    </a:lnTo>
                    <a:lnTo>
                      <a:pt x="317" y="24"/>
                    </a:lnTo>
                    <a:lnTo>
                      <a:pt x="340" y="34"/>
                    </a:lnTo>
                    <a:lnTo>
                      <a:pt x="327" y="41"/>
                    </a:lnTo>
                    <a:lnTo>
                      <a:pt x="319" y="40"/>
                    </a:lnTo>
                    <a:lnTo>
                      <a:pt x="325" y="50"/>
                    </a:lnTo>
                    <a:lnTo>
                      <a:pt x="308" y="56"/>
                    </a:lnTo>
                    <a:lnTo>
                      <a:pt x="299" y="51"/>
                    </a:lnTo>
                    <a:lnTo>
                      <a:pt x="276" y="52"/>
                    </a:lnTo>
                    <a:lnTo>
                      <a:pt x="272" y="76"/>
                    </a:lnTo>
                    <a:lnTo>
                      <a:pt x="265" y="78"/>
                    </a:lnTo>
                    <a:lnTo>
                      <a:pt x="257" y="104"/>
                    </a:lnTo>
                    <a:lnTo>
                      <a:pt x="241" y="110"/>
                    </a:lnTo>
                    <a:lnTo>
                      <a:pt x="223" y="103"/>
                    </a:lnTo>
                    <a:lnTo>
                      <a:pt x="215" y="110"/>
                    </a:lnTo>
                    <a:lnTo>
                      <a:pt x="186" y="117"/>
                    </a:lnTo>
                    <a:lnTo>
                      <a:pt x="171" y="101"/>
                    </a:lnTo>
                    <a:lnTo>
                      <a:pt x="157" y="110"/>
                    </a:lnTo>
                    <a:lnTo>
                      <a:pt x="161" y="99"/>
                    </a:lnTo>
                    <a:close/>
                    <a:moveTo>
                      <a:pt x="5" y="28"/>
                    </a:moveTo>
                    <a:lnTo>
                      <a:pt x="0" y="12"/>
                    </a:lnTo>
                    <a:lnTo>
                      <a:pt x="1" y="5"/>
                    </a:lnTo>
                    <a:lnTo>
                      <a:pt x="17" y="15"/>
                    </a:lnTo>
                    <a:lnTo>
                      <a:pt x="17" y="28"/>
                    </a:lnTo>
                    <a:lnTo>
                      <a:pt x="24" y="23"/>
                    </a:lnTo>
                    <a:lnTo>
                      <a:pt x="31" y="24"/>
                    </a:lnTo>
                    <a:lnTo>
                      <a:pt x="35" y="15"/>
                    </a:lnTo>
                    <a:lnTo>
                      <a:pt x="53" y="32"/>
                    </a:lnTo>
                    <a:lnTo>
                      <a:pt x="60" y="46"/>
                    </a:lnTo>
                    <a:lnTo>
                      <a:pt x="61" y="68"/>
                    </a:lnTo>
                    <a:lnTo>
                      <a:pt x="61" y="81"/>
                    </a:lnTo>
                    <a:lnTo>
                      <a:pt x="68" y="85"/>
                    </a:lnTo>
                    <a:lnTo>
                      <a:pt x="76" y="105"/>
                    </a:lnTo>
                    <a:lnTo>
                      <a:pt x="76" y="107"/>
                    </a:lnTo>
                    <a:lnTo>
                      <a:pt x="72" y="105"/>
                    </a:lnTo>
                    <a:lnTo>
                      <a:pt x="64" y="107"/>
                    </a:lnTo>
                    <a:lnTo>
                      <a:pt x="63" y="109"/>
                    </a:lnTo>
                    <a:lnTo>
                      <a:pt x="60" y="104"/>
                    </a:lnTo>
                    <a:lnTo>
                      <a:pt x="23" y="80"/>
                    </a:lnTo>
                    <a:lnTo>
                      <a:pt x="24" y="74"/>
                    </a:lnTo>
                    <a:lnTo>
                      <a:pt x="12" y="60"/>
                    </a:lnTo>
                    <a:lnTo>
                      <a:pt x="5" y="41"/>
                    </a:lnTo>
                    <a:lnTo>
                      <a:pt x="5" y="2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3" name="Freeform 202">
                <a:extLst>
                  <a:ext uri="{FF2B5EF4-FFF2-40B4-BE49-F238E27FC236}">
                    <a16:creationId xmlns:a16="http://schemas.microsoft.com/office/drawing/2014/main" id="{FC15FA0F-C6AD-4A57-9D92-987AC0A6AFF7}"/>
                  </a:ext>
                </a:extLst>
              </p:cNvPr>
              <p:cNvSpPr>
                <a:spLocks noEditPoints="1"/>
              </p:cNvSpPr>
              <p:nvPr/>
            </p:nvSpPr>
            <p:spPr bwMode="auto">
              <a:xfrm>
                <a:off x="5808" y="3263"/>
                <a:ext cx="314" cy="227"/>
              </a:xfrm>
              <a:custGeom>
                <a:avLst/>
                <a:gdLst>
                  <a:gd name="T0" fmla="*/ 144 w 314"/>
                  <a:gd name="T1" fmla="*/ 137 h 227"/>
                  <a:gd name="T2" fmla="*/ 160 w 314"/>
                  <a:gd name="T3" fmla="*/ 129 h 227"/>
                  <a:gd name="T4" fmla="*/ 181 w 314"/>
                  <a:gd name="T5" fmla="*/ 113 h 227"/>
                  <a:gd name="T6" fmla="*/ 195 w 314"/>
                  <a:gd name="T7" fmla="*/ 122 h 227"/>
                  <a:gd name="T8" fmla="*/ 186 w 314"/>
                  <a:gd name="T9" fmla="*/ 138 h 227"/>
                  <a:gd name="T10" fmla="*/ 138 w 314"/>
                  <a:gd name="T11" fmla="*/ 167 h 227"/>
                  <a:gd name="T12" fmla="*/ 138 w 314"/>
                  <a:gd name="T13" fmla="*/ 175 h 227"/>
                  <a:gd name="T14" fmla="*/ 130 w 314"/>
                  <a:gd name="T15" fmla="*/ 177 h 227"/>
                  <a:gd name="T16" fmla="*/ 126 w 314"/>
                  <a:gd name="T17" fmla="*/ 176 h 227"/>
                  <a:gd name="T18" fmla="*/ 104 w 314"/>
                  <a:gd name="T19" fmla="*/ 182 h 227"/>
                  <a:gd name="T20" fmla="*/ 88 w 314"/>
                  <a:gd name="T21" fmla="*/ 196 h 227"/>
                  <a:gd name="T22" fmla="*/ 63 w 314"/>
                  <a:gd name="T23" fmla="*/ 215 h 227"/>
                  <a:gd name="T24" fmla="*/ 36 w 314"/>
                  <a:gd name="T25" fmla="*/ 227 h 227"/>
                  <a:gd name="T26" fmla="*/ 19 w 314"/>
                  <a:gd name="T27" fmla="*/ 226 h 227"/>
                  <a:gd name="T28" fmla="*/ 0 w 314"/>
                  <a:gd name="T29" fmla="*/ 220 h 227"/>
                  <a:gd name="T30" fmla="*/ 0 w 314"/>
                  <a:gd name="T31" fmla="*/ 213 h 227"/>
                  <a:gd name="T32" fmla="*/ 26 w 314"/>
                  <a:gd name="T33" fmla="*/ 195 h 227"/>
                  <a:gd name="T34" fmla="*/ 59 w 314"/>
                  <a:gd name="T35" fmla="*/ 180 h 227"/>
                  <a:gd name="T36" fmla="*/ 89 w 314"/>
                  <a:gd name="T37" fmla="*/ 169 h 227"/>
                  <a:gd name="T38" fmla="*/ 122 w 314"/>
                  <a:gd name="T39" fmla="*/ 155 h 227"/>
                  <a:gd name="T40" fmla="*/ 144 w 314"/>
                  <a:gd name="T41" fmla="*/ 137 h 227"/>
                  <a:gd name="T42" fmla="*/ 266 w 314"/>
                  <a:gd name="T43" fmla="*/ 0 h 227"/>
                  <a:gd name="T44" fmla="*/ 277 w 314"/>
                  <a:gd name="T45" fmla="*/ 16 h 227"/>
                  <a:gd name="T46" fmla="*/ 268 w 314"/>
                  <a:gd name="T47" fmla="*/ 46 h 227"/>
                  <a:gd name="T48" fmla="*/ 271 w 314"/>
                  <a:gd name="T49" fmla="*/ 52 h 227"/>
                  <a:gd name="T50" fmla="*/ 285 w 314"/>
                  <a:gd name="T51" fmla="*/ 30 h 227"/>
                  <a:gd name="T52" fmla="*/ 275 w 314"/>
                  <a:gd name="T53" fmla="*/ 60 h 227"/>
                  <a:gd name="T54" fmla="*/ 289 w 314"/>
                  <a:gd name="T55" fmla="*/ 68 h 227"/>
                  <a:gd name="T56" fmla="*/ 309 w 314"/>
                  <a:gd name="T57" fmla="*/ 59 h 227"/>
                  <a:gd name="T58" fmla="*/ 314 w 314"/>
                  <a:gd name="T59" fmla="*/ 61 h 227"/>
                  <a:gd name="T60" fmla="*/ 300 w 314"/>
                  <a:gd name="T61" fmla="*/ 77 h 227"/>
                  <a:gd name="T62" fmla="*/ 283 w 314"/>
                  <a:gd name="T63" fmla="*/ 89 h 227"/>
                  <a:gd name="T64" fmla="*/ 271 w 314"/>
                  <a:gd name="T65" fmla="*/ 89 h 227"/>
                  <a:gd name="T66" fmla="*/ 263 w 314"/>
                  <a:gd name="T67" fmla="*/ 101 h 227"/>
                  <a:gd name="T68" fmla="*/ 227 w 314"/>
                  <a:gd name="T69" fmla="*/ 126 h 227"/>
                  <a:gd name="T70" fmla="*/ 205 w 314"/>
                  <a:gd name="T71" fmla="*/ 135 h 227"/>
                  <a:gd name="T72" fmla="*/ 200 w 314"/>
                  <a:gd name="T73" fmla="*/ 129 h 227"/>
                  <a:gd name="T74" fmla="*/ 226 w 314"/>
                  <a:gd name="T75" fmla="*/ 109 h 227"/>
                  <a:gd name="T76" fmla="*/ 214 w 314"/>
                  <a:gd name="T77" fmla="*/ 96 h 227"/>
                  <a:gd name="T78" fmla="*/ 215 w 314"/>
                  <a:gd name="T79" fmla="*/ 91 h 227"/>
                  <a:gd name="T80" fmla="*/ 237 w 314"/>
                  <a:gd name="T81" fmla="*/ 82 h 227"/>
                  <a:gd name="T82" fmla="*/ 255 w 314"/>
                  <a:gd name="T83" fmla="*/ 61 h 227"/>
                  <a:gd name="T84" fmla="*/ 259 w 314"/>
                  <a:gd name="T85" fmla="*/ 0 h 227"/>
                  <a:gd name="T86" fmla="*/ 266 w 314"/>
                  <a:gd name="T87" fmla="*/ 0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4"/>
                  <a:gd name="T133" fmla="*/ 0 h 227"/>
                  <a:gd name="T134" fmla="*/ 314 w 314"/>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4" h="227">
                    <a:moveTo>
                      <a:pt x="144" y="137"/>
                    </a:moveTo>
                    <a:lnTo>
                      <a:pt x="160" y="129"/>
                    </a:lnTo>
                    <a:lnTo>
                      <a:pt x="181" y="113"/>
                    </a:lnTo>
                    <a:lnTo>
                      <a:pt x="195" y="122"/>
                    </a:lnTo>
                    <a:lnTo>
                      <a:pt x="186" y="138"/>
                    </a:lnTo>
                    <a:lnTo>
                      <a:pt x="138" y="167"/>
                    </a:lnTo>
                    <a:lnTo>
                      <a:pt x="138" y="175"/>
                    </a:lnTo>
                    <a:lnTo>
                      <a:pt x="130" y="177"/>
                    </a:lnTo>
                    <a:lnTo>
                      <a:pt x="126" y="176"/>
                    </a:lnTo>
                    <a:lnTo>
                      <a:pt x="104" y="182"/>
                    </a:lnTo>
                    <a:lnTo>
                      <a:pt x="88" y="196"/>
                    </a:lnTo>
                    <a:lnTo>
                      <a:pt x="63" y="215"/>
                    </a:lnTo>
                    <a:lnTo>
                      <a:pt x="36" y="227"/>
                    </a:lnTo>
                    <a:lnTo>
                      <a:pt x="19" y="226"/>
                    </a:lnTo>
                    <a:lnTo>
                      <a:pt x="0" y="220"/>
                    </a:lnTo>
                    <a:lnTo>
                      <a:pt x="0" y="213"/>
                    </a:lnTo>
                    <a:lnTo>
                      <a:pt x="26" y="195"/>
                    </a:lnTo>
                    <a:lnTo>
                      <a:pt x="59" y="180"/>
                    </a:lnTo>
                    <a:lnTo>
                      <a:pt x="89" y="169"/>
                    </a:lnTo>
                    <a:lnTo>
                      <a:pt x="122" y="155"/>
                    </a:lnTo>
                    <a:lnTo>
                      <a:pt x="144" y="137"/>
                    </a:lnTo>
                    <a:close/>
                    <a:moveTo>
                      <a:pt x="266" y="0"/>
                    </a:moveTo>
                    <a:lnTo>
                      <a:pt x="277" y="16"/>
                    </a:lnTo>
                    <a:lnTo>
                      <a:pt x="268" y="46"/>
                    </a:lnTo>
                    <a:lnTo>
                      <a:pt x="271" y="52"/>
                    </a:lnTo>
                    <a:lnTo>
                      <a:pt x="285" y="30"/>
                    </a:lnTo>
                    <a:lnTo>
                      <a:pt x="275" y="60"/>
                    </a:lnTo>
                    <a:lnTo>
                      <a:pt x="289" y="68"/>
                    </a:lnTo>
                    <a:lnTo>
                      <a:pt x="309" y="59"/>
                    </a:lnTo>
                    <a:lnTo>
                      <a:pt x="314" y="61"/>
                    </a:lnTo>
                    <a:lnTo>
                      <a:pt x="300" y="77"/>
                    </a:lnTo>
                    <a:lnTo>
                      <a:pt x="283" y="89"/>
                    </a:lnTo>
                    <a:lnTo>
                      <a:pt x="271" y="89"/>
                    </a:lnTo>
                    <a:lnTo>
                      <a:pt x="263" y="101"/>
                    </a:lnTo>
                    <a:lnTo>
                      <a:pt x="227" y="126"/>
                    </a:lnTo>
                    <a:lnTo>
                      <a:pt x="205" y="135"/>
                    </a:lnTo>
                    <a:lnTo>
                      <a:pt x="200" y="129"/>
                    </a:lnTo>
                    <a:lnTo>
                      <a:pt x="226" y="109"/>
                    </a:lnTo>
                    <a:lnTo>
                      <a:pt x="214" y="96"/>
                    </a:lnTo>
                    <a:lnTo>
                      <a:pt x="215" y="91"/>
                    </a:lnTo>
                    <a:lnTo>
                      <a:pt x="237" y="82"/>
                    </a:lnTo>
                    <a:lnTo>
                      <a:pt x="255" y="61"/>
                    </a:lnTo>
                    <a:lnTo>
                      <a:pt x="259" y="0"/>
                    </a:lnTo>
                    <a:lnTo>
                      <a:pt x="266"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4" name="Freeform 203">
                <a:extLst>
                  <a:ext uri="{FF2B5EF4-FFF2-40B4-BE49-F238E27FC236}">
                    <a16:creationId xmlns:a16="http://schemas.microsoft.com/office/drawing/2014/main" id="{BC72E6B8-A8CB-4E37-93A7-40EB8C4E77F1}"/>
                  </a:ext>
                </a:extLst>
              </p:cNvPr>
              <p:cNvSpPr>
                <a:spLocks noEditPoints="1"/>
              </p:cNvSpPr>
              <p:nvPr/>
            </p:nvSpPr>
            <p:spPr bwMode="auto">
              <a:xfrm>
                <a:off x="5669" y="2670"/>
                <a:ext cx="220" cy="153"/>
              </a:xfrm>
              <a:custGeom>
                <a:avLst/>
                <a:gdLst>
                  <a:gd name="T0" fmla="*/ 9 w 220"/>
                  <a:gd name="T1" fmla="*/ 0 h 153"/>
                  <a:gd name="T2" fmla="*/ 65 w 220"/>
                  <a:gd name="T3" fmla="*/ 24 h 153"/>
                  <a:gd name="T4" fmla="*/ 90 w 220"/>
                  <a:gd name="T5" fmla="*/ 39 h 153"/>
                  <a:gd name="T6" fmla="*/ 90 w 220"/>
                  <a:gd name="T7" fmla="*/ 53 h 153"/>
                  <a:gd name="T8" fmla="*/ 121 w 220"/>
                  <a:gd name="T9" fmla="*/ 65 h 153"/>
                  <a:gd name="T10" fmla="*/ 124 w 220"/>
                  <a:gd name="T11" fmla="*/ 78 h 153"/>
                  <a:gd name="T12" fmla="*/ 108 w 220"/>
                  <a:gd name="T13" fmla="*/ 79 h 153"/>
                  <a:gd name="T14" fmla="*/ 172 w 220"/>
                  <a:gd name="T15" fmla="*/ 150 h 153"/>
                  <a:gd name="T16" fmla="*/ 158 w 220"/>
                  <a:gd name="T17" fmla="*/ 153 h 153"/>
                  <a:gd name="T18" fmla="*/ 115 w 220"/>
                  <a:gd name="T19" fmla="*/ 140 h 153"/>
                  <a:gd name="T20" fmla="*/ 90 w 220"/>
                  <a:gd name="T21" fmla="*/ 104 h 153"/>
                  <a:gd name="T22" fmla="*/ 67 w 220"/>
                  <a:gd name="T23" fmla="*/ 95 h 153"/>
                  <a:gd name="T24" fmla="*/ 57 w 220"/>
                  <a:gd name="T25" fmla="*/ 98 h 153"/>
                  <a:gd name="T26" fmla="*/ 46 w 220"/>
                  <a:gd name="T27" fmla="*/ 114 h 153"/>
                  <a:gd name="T28" fmla="*/ 27 w 220"/>
                  <a:gd name="T29" fmla="*/ 125 h 153"/>
                  <a:gd name="T30" fmla="*/ 2 w 220"/>
                  <a:gd name="T31" fmla="*/ 124 h 153"/>
                  <a:gd name="T32" fmla="*/ 0 w 220"/>
                  <a:gd name="T33" fmla="*/ 122 h 153"/>
                  <a:gd name="T34" fmla="*/ 9 w 220"/>
                  <a:gd name="T35" fmla="*/ 0 h 153"/>
                  <a:gd name="T36" fmla="*/ 194 w 220"/>
                  <a:gd name="T37" fmla="*/ 30 h 153"/>
                  <a:gd name="T38" fmla="*/ 206 w 220"/>
                  <a:gd name="T39" fmla="*/ 34 h 153"/>
                  <a:gd name="T40" fmla="*/ 201 w 220"/>
                  <a:gd name="T41" fmla="*/ 55 h 153"/>
                  <a:gd name="T42" fmla="*/ 168 w 220"/>
                  <a:gd name="T43" fmla="*/ 69 h 153"/>
                  <a:gd name="T44" fmla="*/ 154 w 220"/>
                  <a:gd name="T45" fmla="*/ 70 h 153"/>
                  <a:gd name="T46" fmla="*/ 132 w 220"/>
                  <a:gd name="T47" fmla="*/ 60 h 153"/>
                  <a:gd name="T48" fmla="*/ 134 w 220"/>
                  <a:gd name="T49" fmla="*/ 53 h 153"/>
                  <a:gd name="T50" fmla="*/ 153 w 220"/>
                  <a:gd name="T51" fmla="*/ 55 h 153"/>
                  <a:gd name="T52" fmla="*/ 175 w 220"/>
                  <a:gd name="T53" fmla="*/ 55 h 153"/>
                  <a:gd name="T54" fmla="*/ 193 w 220"/>
                  <a:gd name="T55" fmla="*/ 42 h 153"/>
                  <a:gd name="T56" fmla="*/ 194 w 220"/>
                  <a:gd name="T57" fmla="*/ 30 h 153"/>
                  <a:gd name="T58" fmla="*/ 180 w 220"/>
                  <a:gd name="T59" fmla="*/ 0 h 153"/>
                  <a:gd name="T60" fmla="*/ 201 w 220"/>
                  <a:gd name="T61" fmla="*/ 12 h 153"/>
                  <a:gd name="T62" fmla="*/ 217 w 220"/>
                  <a:gd name="T63" fmla="*/ 27 h 153"/>
                  <a:gd name="T64" fmla="*/ 220 w 220"/>
                  <a:gd name="T65" fmla="*/ 33 h 153"/>
                  <a:gd name="T66" fmla="*/ 214 w 220"/>
                  <a:gd name="T67" fmla="*/ 43 h 153"/>
                  <a:gd name="T68" fmla="*/ 212 w 220"/>
                  <a:gd name="T69" fmla="*/ 39 h 153"/>
                  <a:gd name="T70" fmla="*/ 206 w 220"/>
                  <a:gd name="T71" fmla="*/ 21 h 153"/>
                  <a:gd name="T72" fmla="*/ 178 w 220"/>
                  <a:gd name="T73" fmla="*/ 3 h 153"/>
                  <a:gd name="T74" fmla="*/ 180 w 220"/>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153"/>
                  <a:gd name="T116" fmla="*/ 220 w 220"/>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153">
                    <a:moveTo>
                      <a:pt x="9" y="0"/>
                    </a:moveTo>
                    <a:lnTo>
                      <a:pt x="65" y="24"/>
                    </a:lnTo>
                    <a:lnTo>
                      <a:pt x="90" y="39"/>
                    </a:lnTo>
                    <a:lnTo>
                      <a:pt x="90" y="53"/>
                    </a:lnTo>
                    <a:lnTo>
                      <a:pt x="121" y="65"/>
                    </a:lnTo>
                    <a:lnTo>
                      <a:pt x="124" y="78"/>
                    </a:lnTo>
                    <a:lnTo>
                      <a:pt x="108" y="79"/>
                    </a:lnTo>
                    <a:lnTo>
                      <a:pt x="172" y="150"/>
                    </a:lnTo>
                    <a:lnTo>
                      <a:pt x="158" y="153"/>
                    </a:lnTo>
                    <a:lnTo>
                      <a:pt x="115" y="140"/>
                    </a:lnTo>
                    <a:lnTo>
                      <a:pt x="90" y="104"/>
                    </a:lnTo>
                    <a:lnTo>
                      <a:pt x="67" y="95"/>
                    </a:lnTo>
                    <a:lnTo>
                      <a:pt x="57" y="98"/>
                    </a:lnTo>
                    <a:lnTo>
                      <a:pt x="46" y="114"/>
                    </a:lnTo>
                    <a:lnTo>
                      <a:pt x="27" y="125"/>
                    </a:lnTo>
                    <a:lnTo>
                      <a:pt x="2" y="124"/>
                    </a:lnTo>
                    <a:lnTo>
                      <a:pt x="0" y="122"/>
                    </a:lnTo>
                    <a:lnTo>
                      <a:pt x="9" y="0"/>
                    </a:lnTo>
                    <a:close/>
                    <a:moveTo>
                      <a:pt x="194" y="30"/>
                    </a:moveTo>
                    <a:lnTo>
                      <a:pt x="206" y="34"/>
                    </a:lnTo>
                    <a:lnTo>
                      <a:pt x="201" y="55"/>
                    </a:lnTo>
                    <a:lnTo>
                      <a:pt x="168" y="69"/>
                    </a:lnTo>
                    <a:lnTo>
                      <a:pt x="154" y="70"/>
                    </a:lnTo>
                    <a:lnTo>
                      <a:pt x="132" y="60"/>
                    </a:lnTo>
                    <a:lnTo>
                      <a:pt x="134" y="53"/>
                    </a:lnTo>
                    <a:lnTo>
                      <a:pt x="153" y="55"/>
                    </a:lnTo>
                    <a:lnTo>
                      <a:pt x="175" y="55"/>
                    </a:lnTo>
                    <a:lnTo>
                      <a:pt x="193" y="42"/>
                    </a:lnTo>
                    <a:lnTo>
                      <a:pt x="194" y="30"/>
                    </a:lnTo>
                    <a:close/>
                    <a:moveTo>
                      <a:pt x="180" y="0"/>
                    </a:moveTo>
                    <a:lnTo>
                      <a:pt x="201" y="12"/>
                    </a:lnTo>
                    <a:lnTo>
                      <a:pt x="217" y="27"/>
                    </a:lnTo>
                    <a:lnTo>
                      <a:pt x="220" y="33"/>
                    </a:lnTo>
                    <a:lnTo>
                      <a:pt x="214" y="43"/>
                    </a:lnTo>
                    <a:lnTo>
                      <a:pt x="212" y="39"/>
                    </a:lnTo>
                    <a:lnTo>
                      <a:pt x="206" y="21"/>
                    </a:lnTo>
                    <a:lnTo>
                      <a:pt x="178" y="3"/>
                    </a:lnTo>
                    <a:lnTo>
                      <a:pt x="180" y="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5" name="Freeform 204">
                <a:extLst>
                  <a:ext uri="{FF2B5EF4-FFF2-40B4-BE49-F238E27FC236}">
                    <a16:creationId xmlns:a16="http://schemas.microsoft.com/office/drawing/2014/main" id="{D3CC1B54-FED5-4278-8ADD-AB7D9335BDB5}"/>
                  </a:ext>
                </a:extLst>
              </p:cNvPr>
              <p:cNvSpPr>
                <a:spLocks noEditPoints="1"/>
              </p:cNvSpPr>
              <p:nvPr/>
            </p:nvSpPr>
            <p:spPr bwMode="auto">
              <a:xfrm>
                <a:off x="5255" y="2272"/>
                <a:ext cx="166" cy="249"/>
              </a:xfrm>
              <a:custGeom>
                <a:avLst/>
                <a:gdLst>
                  <a:gd name="T0" fmla="*/ 65 w 166"/>
                  <a:gd name="T1" fmla="*/ 4 h 249"/>
                  <a:gd name="T2" fmla="*/ 58 w 166"/>
                  <a:gd name="T3" fmla="*/ 62 h 249"/>
                  <a:gd name="T4" fmla="*/ 69 w 166"/>
                  <a:gd name="T5" fmla="*/ 89 h 249"/>
                  <a:gd name="T6" fmla="*/ 91 w 166"/>
                  <a:gd name="T7" fmla="*/ 101 h 249"/>
                  <a:gd name="T8" fmla="*/ 58 w 166"/>
                  <a:gd name="T9" fmla="*/ 95 h 249"/>
                  <a:gd name="T10" fmla="*/ 48 w 166"/>
                  <a:gd name="T11" fmla="*/ 84 h 249"/>
                  <a:gd name="T12" fmla="*/ 51 w 166"/>
                  <a:gd name="T13" fmla="*/ 73 h 249"/>
                  <a:gd name="T14" fmla="*/ 37 w 166"/>
                  <a:gd name="T15" fmla="*/ 73 h 249"/>
                  <a:gd name="T16" fmla="*/ 39 w 166"/>
                  <a:gd name="T17" fmla="*/ 49 h 249"/>
                  <a:gd name="T18" fmla="*/ 34 w 166"/>
                  <a:gd name="T19" fmla="*/ 4 h 249"/>
                  <a:gd name="T20" fmla="*/ 102 w 166"/>
                  <a:gd name="T21" fmla="*/ 195 h 249"/>
                  <a:gd name="T22" fmla="*/ 114 w 166"/>
                  <a:gd name="T23" fmla="*/ 190 h 249"/>
                  <a:gd name="T24" fmla="*/ 126 w 166"/>
                  <a:gd name="T25" fmla="*/ 188 h 249"/>
                  <a:gd name="T26" fmla="*/ 130 w 166"/>
                  <a:gd name="T27" fmla="*/ 179 h 249"/>
                  <a:gd name="T28" fmla="*/ 159 w 166"/>
                  <a:gd name="T29" fmla="*/ 183 h 249"/>
                  <a:gd name="T30" fmla="*/ 160 w 166"/>
                  <a:gd name="T31" fmla="*/ 232 h 249"/>
                  <a:gd name="T32" fmla="*/ 144 w 166"/>
                  <a:gd name="T33" fmla="*/ 227 h 249"/>
                  <a:gd name="T34" fmla="*/ 148 w 166"/>
                  <a:gd name="T35" fmla="*/ 249 h 249"/>
                  <a:gd name="T36" fmla="*/ 119 w 166"/>
                  <a:gd name="T37" fmla="*/ 220 h 249"/>
                  <a:gd name="T38" fmla="*/ 111 w 166"/>
                  <a:gd name="T39" fmla="*/ 204 h 249"/>
                  <a:gd name="T40" fmla="*/ 100 w 166"/>
                  <a:gd name="T41" fmla="*/ 213 h 249"/>
                  <a:gd name="T42" fmla="*/ 91 w 166"/>
                  <a:gd name="T43" fmla="*/ 220 h 249"/>
                  <a:gd name="T44" fmla="*/ 88 w 166"/>
                  <a:gd name="T45" fmla="*/ 201 h 249"/>
                  <a:gd name="T46" fmla="*/ 36 w 166"/>
                  <a:gd name="T47" fmla="*/ 137 h 249"/>
                  <a:gd name="T48" fmla="*/ 33 w 166"/>
                  <a:gd name="T49" fmla="*/ 162 h 249"/>
                  <a:gd name="T50" fmla="*/ 0 w 166"/>
                  <a:gd name="T51" fmla="*/ 190 h 249"/>
                  <a:gd name="T52" fmla="*/ 29 w 166"/>
                  <a:gd name="T53" fmla="*/ 156 h 249"/>
                  <a:gd name="T54" fmla="*/ 99 w 166"/>
                  <a:gd name="T55" fmla="*/ 135 h 249"/>
                  <a:gd name="T56" fmla="*/ 76 w 166"/>
                  <a:gd name="T57" fmla="*/ 128 h 249"/>
                  <a:gd name="T58" fmla="*/ 104 w 166"/>
                  <a:gd name="T59" fmla="*/ 178 h 249"/>
                  <a:gd name="T60" fmla="*/ 103 w 166"/>
                  <a:gd name="T61" fmla="*/ 144 h 249"/>
                  <a:gd name="T62" fmla="*/ 119 w 166"/>
                  <a:gd name="T63" fmla="*/ 130 h 249"/>
                  <a:gd name="T64" fmla="*/ 139 w 166"/>
                  <a:gd name="T65" fmla="*/ 165 h 249"/>
                  <a:gd name="T66" fmla="*/ 121 w 166"/>
                  <a:gd name="T67" fmla="*/ 146 h 249"/>
                  <a:gd name="T68" fmla="*/ 115 w 166"/>
                  <a:gd name="T69" fmla="*/ 116 h 249"/>
                  <a:gd name="T70" fmla="*/ 143 w 166"/>
                  <a:gd name="T71" fmla="*/ 144 h 249"/>
                  <a:gd name="T72" fmla="*/ 115 w 166"/>
                  <a:gd name="T73" fmla="*/ 116 h 249"/>
                  <a:gd name="T74" fmla="*/ 99 w 166"/>
                  <a:gd name="T75" fmla="*/ 115 h 249"/>
                  <a:gd name="T76" fmla="*/ 114 w 166"/>
                  <a:gd name="T77" fmla="*/ 131 h 249"/>
                  <a:gd name="T78" fmla="*/ 97 w 166"/>
                  <a:gd name="T79" fmla="*/ 125 h 2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249"/>
                  <a:gd name="T122" fmla="*/ 166 w 166"/>
                  <a:gd name="T123" fmla="*/ 249 h 2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249">
                    <a:moveTo>
                      <a:pt x="41" y="0"/>
                    </a:moveTo>
                    <a:lnTo>
                      <a:pt x="65" y="4"/>
                    </a:lnTo>
                    <a:lnTo>
                      <a:pt x="73" y="33"/>
                    </a:lnTo>
                    <a:lnTo>
                      <a:pt x="58" y="62"/>
                    </a:lnTo>
                    <a:lnTo>
                      <a:pt x="66" y="76"/>
                    </a:lnTo>
                    <a:lnTo>
                      <a:pt x="69" y="89"/>
                    </a:lnTo>
                    <a:lnTo>
                      <a:pt x="81" y="89"/>
                    </a:lnTo>
                    <a:lnTo>
                      <a:pt x="91" y="101"/>
                    </a:lnTo>
                    <a:lnTo>
                      <a:pt x="84" y="104"/>
                    </a:lnTo>
                    <a:lnTo>
                      <a:pt x="58" y="95"/>
                    </a:lnTo>
                    <a:lnTo>
                      <a:pt x="50" y="90"/>
                    </a:lnTo>
                    <a:lnTo>
                      <a:pt x="48" y="84"/>
                    </a:lnTo>
                    <a:lnTo>
                      <a:pt x="52" y="79"/>
                    </a:lnTo>
                    <a:lnTo>
                      <a:pt x="51" y="73"/>
                    </a:lnTo>
                    <a:lnTo>
                      <a:pt x="43" y="80"/>
                    </a:lnTo>
                    <a:lnTo>
                      <a:pt x="37" y="73"/>
                    </a:lnTo>
                    <a:lnTo>
                      <a:pt x="28" y="45"/>
                    </a:lnTo>
                    <a:lnTo>
                      <a:pt x="39" y="49"/>
                    </a:lnTo>
                    <a:lnTo>
                      <a:pt x="33" y="31"/>
                    </a:lnTo>
                    <a:lnTo>
                      <a:pt x="34" y="4"/>
                    </a:lnTo>
                    <a:lnTo>
                      <a:pt x="41" y="0"/>
                    </a:lnTo>
                    <a:close/>
                    <a:moveTo>
                      <a:pt x="102" y="195"/>
                    </a:moveTo>
                    <a:lnTo>
                      <a:pt x="108" y="188"/>
                    </a:lnTo>
                    <a:lnTo>
                      <a:pt x="114" y="190"/>
                    </a:lnTo>
                    <a:lnTo>
                      <a:pt x="121" y="197"/>
                    </a:lnTo>
                    <a:lnTo>
                      <a:pt x="126" y="188"/>
                    </a:lnTo>
                    <a:lnTo>
                      <a:pt x="132" y="192"/>
                    </a:lnTo>
                    <a:lnTo>
                      <a:pt x="130" y="179"/>
                    </a:lnTo>
                    <a:lnTo>
                      <a:pt x="143" y="168"/>
                    </a:lnTo>
                    <a:lnTo>
                      <a:pt x="159" y="183"/>
                    </a:lnTo>
                    <a:lnTo>
                      <a:pt x="166" y="215"/>
                    </a:lnTo>
                    <a:lnTo>
                      <a:pt x="160" y="232"/>
                    </a:lnTo>
                    <a:lnTo>
                      <a:pt x="152" y="214"/>
                    </a:lnTo>
                    <a:lnTo>
                      <a:pt x="144" y="227"/>
                    </a:lnTo>
                    <a:lnTo>
                      <a:pt x="154" y="235"/>
                    </a:lnTo>
                    <a:lnTo>
                      <a:pt x="148" y="249"/>
                    </a:lnTo>
                    <a:lnTo>
                      <a:pt x="126" y="235"/>
                    </a:lnTo>
                    <a:lnTo>
                      <a:pt x="119" y="220"/>
                    </a:lnTo>
                    <a:lnTo>
                      <a:pt x="123" y="210"/>
                    </a:lnTo>
                    <a:lnTo>
                      <a:pt x="111" y="204"/>
                    </a:lnTo>
                    <a:lnTo>
                      <a:pt x="110" y="208"/>
                    </a:lnTo>
                    <a:lnTo>
                      <a:pt x="100" y="213"/>
                    </a:lnTo>
                    <a:lnTo>
                      <a:pt x="95" y="204"/>
                    </a:lnTo>
                    <a:lnTo>
                      <a:pt x="91" y="220"/>
                    </a:lnTo>
                    <a:lnTo>
                      <a:pt x="84" y="222"/>
                    </a:lnTo>
                    <a:lnTo>
                      <a:pt x="88" y="201"/>
                    </a:lnTo>
                    <a:lnTo>
                      <a:pt x="102" y="195"/>
                    </a:lnTo>
                    <a:close/>
                    <a:moveTo>
                      <a:pt x="36" y="137"/>
                    </a:moveTo>
                    <a:lnTo>
                      <a:pt x="47" y="153"/>
                    </a:lnTo>
                    <a:lnTo>
                      <a:pt x="33" y="162"/>
                    </a:lnTo>
                    <a:lnTo>
                      <a:pt x="2" y="196"/>
                    </a:lnTo>
                    <a:lnTo>
                      <a:pt x="0" y="190"/>
                    </a:lnTo>
                    <a:lnTo>
                      <a:pt x="11" y="175"/>
                    </a:lnTo>
                    <a:lnTo>
                      <a:pt x="29" y="156"/>
                    </a:lnTo>
                    <a:lnTo>
                      <a:pt x="36" y="137"/>
                    </a:lnTo>
                    <a:close/>
                    <a:moveTo>
                      <a:pt x="99" y="135"/>
                    </a:moveTo>
                    <a:lnTo>
                      <a:pt x="80" y="155"/>
                    </a:lnTo>
                    <a:lnTo>
                      <a:pt x="76" y="128"/>
                    </a:lnTo>
                    <a:lnTo>
                      <a:pt x="99" y="135"/>
                    </a:lnTo>
                    <a:close/>
                    <a:moveTo>
                      <a:pt x="104" y="178"/>
                    </a:moveTo>
                    <a:lnTo>
                      <a:pt x="89" y="168"/>
                    </a:lnTo>
                    <a:lnTo>
                      <a:pt x="103" y="144"/>
                    </a:lnTo>
                    <a:lnTo>
                      <a:pt x="104" y="178"/>
                    </a:lnTo>
                    <a:close/>
                    <a:moveTo>
                      <a:pt x="119" y="130"/>
                    </a:moveTo>
                    <a:lnTo>
                      <a:pt x="130" y="141"/>
                    </a:lnTo>
                    <a:lnTo>
                      <a:pt x="139" y="165"/>
                    </a:lnTo>
                    <a:lnTo>
                      <a:pt x="132" y="162"/>
                    </a:lnTo>
                    <a:lnTo>
                      <a:pt x="121" y="146"/>
                    </a:lnTo>
                    <a:lnTo>
                      <a:pt x="119" y="130"/>
                    </a:lnTo>
                    <a:close/>
                    <a:moveTo>
                      <a:pt x="115" y="116"/>
                    </a:moveTo>
                    <a:lnTo>
                      <a:pt x="133" y="115"/>
                    </a:lnTo>
                    <a:lnTo>
                      <a:pt x="143" y="144"/>
                    </a:lnTo>
                    <a:lnTo>
                      <a:pt x="130" y="137"/>
                    </a:lnTo>
                    <a:lnTo>
                      <a:pt x="115" y="116"/>
                    </a:lnTo>
                    <a:close/>
                    <a:moveTo>
                      <a:pt x="97" y="125"/>
                    </a:moveTo>
                    <a:lnTo>
                      <a:pt x="99" y="115"/>
                    </a:lnTo>
                    <a:lnTo>
                      <a:pt x="114" y="126"/>
                    </a:lnTo>
                    <a:lnTo>
                      <a:pt x="114" y="131"/>
                    </a:lnTo>
                    <a:lnTo>
                      <a:pt x="103" y="122"/>
                    </a:lnTo>
                    <a:lnTo>
                      <a:pt x="97" y="125"/>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6" name="Freeform 205">
                <a:extLst>
                  <a:ext uri="{FF2B5EF4-FFF2-40B4-BE49-F238E27FC236}">
                    <a16:creationId xmlns:a16="http://schemas.microsoft.com/office/drawing/2014/main" id="{855B7F7F-31BF-4CF9-AE17-CDE6C17C1DB5}"/>
                  </a:ext>
                </a:extLst>
              </p:cNvPr>
              <p:cNvSpPr>
                <a:spLocks noEditPoints="1"/>
              </p:cNvSpPr>
              <p:nvPr/>
            </p:nvSpPr>
            <p:spPr bwMode="auto">
              <a:xfrm>
                <a:off x="821" y="1190"/>
                <a:ext cx="4838" cy="658"/>
              </a:xfrm>
              <a:custGeom>
                <a:avLst/>
                <a:gdLst>
                  <a:gd name="T0" fmla="*/ 2724 w 4838"/>
                  <a:gd name="T1" fmla="*/ 426 h 658"/>
                  <a:gd name="T2" fmla="*/ 2925 w 4838"/>
                  <a:gd name="T3" fmla="*/ 200 h 658"/>
                  <a:gd name="T4" fmla="*/ 2859 w 4838"/>
                  <a:gd name="T5" fmla="*/ 250 h 658"/>
                  <a:gd name="T6" fmla="*/ 2944 w 4838"/>
                  <a:gd name="T7" fmla="*/ 217 h 658"/>
                  <a:gd name="T8" fmla="*/ 3089 w 4838"/>
                  <a:gd name="T9" fmla="*/ 174 h 658"/>
                  <a:gd name="T10" fmla="*/ 3227 w 4838"/>
                  <a:gd name="T11" fmla="*/ 176 h 658"/>
                  <a:gd name="T12" fmla="*/ 3275 w 4838"/>
                  <a:gd name="T13" fmla="*/ 120 h 658"/>
                  <a:gd name="T14" fmla="*/ 3311 w 4838"/>
                  <a:gd name="T15" fmla="*/ 221 h 658"/>
                  <a:gd name="T16" fmla="*/ 3413 w 4838"/>
                  <a:gd name="T17" fmla="*/ 203 h 658"/>
                  <a:gd name="T18" fmla="*/ 3317 w 4838"/>
                  <a:gd name="T19" fmla="*/ 165 h 658"/>
                  <a:gd name="T20" fmla="*/ 3423 w 4838"/>
                  <a:gd name="T21" fmla="*/ 148 h 658"/>
                  <a:gd name="T22" fmla="*/ 3439 w 4838"/>
                  <a:gd name="T23" fmla="*/ 72 h 658"/>
                  <a:gd name="T24" fmla="*/ 3710 w 4838"/>
                  <a:gd name="T25" fmla="*/ 67 h 658"/>
                  <a:gd name="T26" fmla="*/ 3821 w 4838"/>
                  <a:gd name="T27" fmla="*/ 107 h 658"/>
                  <a:gd name="T28" fmla="*/ 4222 w 4838"/>
                  <a:gd name="T29" fmla="*/ 129 h 658"/>
                  <a:gd name="T30" fmla="*/ 4508 w 4838"/>
                  <a:gd name="T31" fmla="*/ 169 h 658"/>
                  <a:gd name="T32" fmla="*/ 4764 w 4838"/>
                  <a:gd name="T33" fmla="*/ 248 h 658"/>
                  <a:gd name="T34" fmla="*/ 4793 w 4838"/>
                  <a:gd name="T35" fmla="*/ 317 h 658"/>
                  <a:gd name="T36" fmla="*/ 4764 w 4838"/>
                  <a:gd name="T37" fmla="*/ 445 h 658"/>
                  <a:gd name="T38" fmla="*/ 4641 w 4838"/>
                  <a:gd name="T39" fmla="*/ 284 h 658"/>
                  <a:gd name="T40" fmla="*/ 4553 w 4838"/>
                  <a:gd name="T41" fmla="*/ 298 h 658"/>
                  <a:gd name="T42" fmla="*/ 4445 w 4838"/>
                  <a:gd name="T43" fmla="*/ 424 h 658"/>
                  <a:gd name="T44" fmla="*/ 4478 w 4838"/>
                  <a:gd name="T45" fmla="*/ 632 h 658"/>
                  <a:gd name="T46" fmla="*/ 4410 w 4838"/>
                  <a:gd name="T47" fmla="*/ 544 h 658"/>
                  <a:gd name="T48" fmla="*/ 4199 w 4838"/>
                  <a:gd name="T49" fmla="*/ 500 h 658"/>
                  <a:gd name="T50" fmla="*/ 3969 w 4838"/>
                  <a:gd name="T51" fmla="*/ 499 h 658"/>
                  <a:gd name="T52" fmla="*/ 3875 w 4838"/>
                  <a:gd name="T53" fmla="*/ 506 h 658"/>
                  <a:gd name="T54" fmla="*/ 3723 w 4838"/>
                  <a:gd name="T55" fmla="*/ 521 h 658"/>
                  <a:gd name="T56" fmla="*/ 3486 w 4838"/>
                  <a:gd name="T57" fmla="*/ 437 h 658"/>
                  <a:gd name="T58" fmla="*/ 3319 w 4838"/>
                  <a:gd name="T59" fmla="*/ 489 h 658"/>
                  <a:gd name="T60" fmla="*/ 3108 w 4838"/>
                  <a:gd name="T61" fmla="*/ 498 h 658"/>
                  <a:gd name="T62" fmla="*/ 3146 w 4838"/>
                  <a:gd name="T63" fmla="*/ 613 h 658"/>
                  <a:gd name="T64" fmla="*/ 3089 w 4838"/>
                  <a:gd name="T65" fmla="*/ 636 h 658"/>
                  <a:gd name="T66" fmla="*/ 2997 w 4838"/>
                  <a:gd name="T67" fmla="*/ 555 h 658"/>
                  <a:gd name="T68" fmla="*/ 2971 w 4838"/>
                  <a:gd name="T69" fmla="*/ 500 h 658"/>
                  <a:gd name="T70" fmla="*/ 2877 w 4838"/>
                  <a:gd name="T71" fmla="*/ 442 h 658"/>
                  <a:gd name="T72" fmla="*/ 2785 w 4838"/>
                  <a:gd name="T73" fmla="*/ 370 h 658"/>
                  <a:gd name="T74" fmla="*/ 2796 w 4838"/>
                  <a:gd name="T75" fmla="*/ 304 h 658"/>
                  <a:gd name="T76" fmla="*/ 2770 w 4838"/>
                  <a:gd name="T77" fmla="*/ 212 h 658"/>
                  <a:gd name="T78" fmla="*/ 4603 w 4838"/>
                  <a:gd name="T79" fmla="*/ 564 h 658"/>
                  <a:gd name="T80" fmla="*/ 4482 w 4838"/>
                  <a:gd name="T81" fmla="*/ 427 h 658"/>
                  <a:gd name="T82" fmla="*/ 4586 w 4838"/>
                  <a:gd name="T83" fmla="*/ 542 h 658"/>
                  <a:gd name="T84" fmla="*/ 3185 w 4838"/>
                  <a:gd name="T85" fmla="*/ 65 h 658"/>
                  <a:gd name="T86" fmla="*/ 3059 w 4838"/>
                  <a:gd name="T87" fmla="*/ 152 h 658"/>
                  <a:gd name="T88" fmla="*/ 3380 w 4838"/>
                  <a:gd name="T89" fmla="*/ 9 h 658"/>
                  <a:gd name="T90" fmla="*/ 3380 w 4838"/>
                  <a:gd name="T91" fmla="*/ 9 h 658"/>
                  <a:gd name="T92" fmla="*/ 3516 w 4838"/>
                  <a:gd name="T93" fmla="*/ 25 h 658"/>
                  <a:gd name="T94" fmla="*/ 3995 w 4838"/>
                  <a:gd name="T95" fmla="*/ 70 h 658"/>
                  <a:gd name="T96" fmla="*/ 4603 w 4838"/>
                  <a:gd name="T97" fmla="*/ 143 h 658"/>
                  <a:gd name="T98" fmla="*/ 101 w 4838"/>
                  <a:gd name="T99" fmla="*/ 178 h 658"/>
                  <a:gd name="T100" fmla="*/ 163 w 4838"/>
                  <a:gd name="T101" fmla="*/ 225 h 658"/>
                  <a:gd name="T102" fmla="*/ 53 w 4838"/>
                  <a:gd name="T103" fmla="*/ 246 h 658"/>
                  <a:gd name="T104" fmla="*/ 0 w 4838"/>
                  <a:gd name="T105" fmla="*/ 241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8"/>
                  <a:gd name="T160" fmla="*/ 0 h 658"/>
                  <a:gd name="T161" fmla="*/ 4838 w 483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8" h="658">
                    <a:moveTo>
                      <a:pt x="2673" y="426"/>
                    </a:moveTo>
                    <a:lnTo>
                      <a:pt x="2681" y="409"/>
                    </a:lnTo>
                    <a:lnTo>
                      <a:pt x="2696" y="409"/>
                    </a:lnTo>
                    <a:lnTo>
                      <a:pt x="2702" y="409"/>
                    </a:lnTo>
                    <a:lnTo>
                      <a:pt x="2725" y="415"/>
                    </a:lnTo>
                    <a:lnTo>
                      <a:pt x="2724" y="426"/>
                    </a:lnTo>
                    <a:lnTo>
                      <a:pt x="2687" y="424"/>
                    </a:lnTo>
                    <a:lnTo>
                      <a:pt x="2673" y="426"/>
                    </a:lnTo>
                    <a:close/>
                    <a:moveTo>
                      <a:pt x="2781" y="155"/>
                    </a:moveTo>
                    <a:lnTo>
                      <a:pt x="2825" y="176"/>
                    </a:lnTo>
                    <a:lnTo>
                      <a:pt x="2854" y="177"/>
                    </a:lnTo>
                    <a:lnTo>
                      <a:pt x="2925" y="200"/>
                    </a:lnTo>
                    <a:lnTo>
                      <a:pt x="2932" y="212"/>
                    </a:lnTo>
                    <a:lnTo>
                      <a:pt x="2918" y="222"/>
                    </a:lnTo>
                    <a:lnTo>
                      <a:pt x="2890" y="227"/>
                    </a:lnTo>
                    <a:lnTo>
                      <a:pt x="2815" y="210"/>
                    </a:lnTo>
                    <a:lnTo>
                      <a:pt x="2848" y="226"/>
                    </a:lnTo>
                    <a:lnTo>
                      <a:pt x="2859" y="250"/>
                    </a:lnTo>
                    <a:lnTo>
                      <a:pt x="2897" y="263"/>
                    </a:lnTo>
                    <a:lnTo>
                      <a:pt x="2875" y="241"/>
                    </a:lnTo>
                    <a:lnTo>
                      <a:pt x="2904" y="246"/>
                    </a:lnTo>
                    <a:lnTo>
                      <a:pt x="2925" y="248"/>
                    </a:lnTo>
                    <a:lnTo>
                      <a:pt x="2914" y="232"/>
                    </a:lnTo>
                    <a:lnTo>
                      <a:pt x="2944" y="217"/>
                    </a:lnTo>
                    <a:lnTo>
                      <a:pt x="2945" y="183"/>
                    </a:lnTo>
                    <a:lnTo>
                      <a:pt x="2986" y="183"/>
                    </a:lnTo>
                    <a:lnTo>
                      <a:pt x="2988" y="213"/>
                    </a:lnTo>
                    <a:lnTo>
                      <a:pt x="3011" y="212"/>
                    </a:lnTo>
                    <a:lnTo>
                      <a:pt x="3005" y="194"/>
                    </a:lnTo>
                    <a:lnTo>
                      <a:pt x="3089" y="174"/>
                    </a:lnTo>
                    <a:lnTo>
                      <a:pt x="3146" y="179"/>
                    </a:lnTo>
                    <a:lnTo>
                      <a:pt x="3157" y="183"/>
                    </a:lnTo>
                    <a:lnTo>
                      <a:pt x="3167" y="179"/>
                    </a:lnTo>
                    <a:lnTo>
                      <a:pt x="3125" y="157"/>
                    </a:lnTo>
                    <a:lnTo>
                      <a:pt x="3189" y="164"/>
                    </a:lnTo>
                    <a:lnTo>
                      <a:pt x="3227" y="176"/>
                    </a:lnTo>
                    <a:lnTo>
                      <a:pt x="3265" y="188"/>
                    </a:lnTo>
                    <a:lnTo>
                      <a:pt x="3271" y="181"/>
                    </a:lnTo>
                    <a:lnTo>
                      <a:pt x="3233" y="168"/>
                    </a:lnTo>
                    <a:lnTo>
                      <a:pt x="3219" y="146"/>
                    </a:lnTo>
                    <a:lnTo>
                      <a:pt x="3231" y="116"/>
                    </a:lnTo>
                    <a:lnTo>
                      <a:pt x="3275" y="120"/>
                    </a:lnTo>
                    <a:lnTo>
                      <a:pt x="3281" y="139"/>
                    </a:lnTo>
                    <a:lnTo>
                      <a:pt x="3294" y="146"/>
                    </a:lnTo>
                    <a:lnTo>
                      <a:pt x="3312" y="177"/>
                    </a:lnTo>
                    <a:lnTo>
                      <a:pt x="3333" y="186"/>
                    </a:lnTo>
                    <a:lnTo>
                      <a:pt x="3327" y="206"/>
                    </a:lnTo>
                    <a:lnTo>
                      <a:pt x="3311" y="221"/>
                    </a:lnTo>
                    <a:lnTo>
                      <a:pt x="3335" y="219"/>
                    </a:lnTo>
                    <a:lnTo>
                      <a:pt x="3353" y="196"/>
                    </a:lnTo>
                    <a:lnTo>
                      <a:pt x="3342" y="182"/>
                    </a:lnTo>
                    <a:lnTo>
                      <a:pt x="3363" y="178"/>
                    </a:lnTo>
                    <a:lnTo>
                      <a:pt x="3387" y="199"/>
                    </a:lnTo>
                    <a:lnTo>
                      <a:pt x="3413" y="203"/>
                    </a:lnTo>
                    <a:lnTo>
                      <a:pt x="3411" y="199"/>
                    </a:lnTo>
                    <a:lnTo>
                      <a:pt x="3391" y="196"/>
                    </a:lnTo>
                    <a:lnTo>
                      <a:pt x="3380" y="181"/>
                    </a:lnTo>
                    <a:lnTo>
                      <a:pt x="3360" y="176"/>
                    </a:lnTo>
                    <a:lnTo>
                      <a:pt x="3327" y="177"/>
                    </a:lnTo>
                    <a:lnTo>
                      <a:pt x="3317" y="165"/>
                    </a:lnTo>
                    <a:lnTo>
                      <a:pt x="3317" y="152"/>
                    </a:lnTo>
                    <a:lnTo>
                      <a:pt x="3294" y="142"/>
                    </a:lnTo>
                    <a:lnTo>
                      <a:pt x="3301" y="120"/>
                    </a:lnTo>
                    <a:lnTo>
                      <a:pt x="3350" y="123"/>
                    </a:lnTo>
                    <a:lnTo>
                      <a:pt x="3404" y="136"/>
                    </a:lnTo>
                    <a:lnTo>
                      <a:pt x="3423" y="148"/>
                    </a:lnTo>
                    <a:lnTo>
                      <a:pt x="3430" y="151"/>
                    </a:lnTo>
                    <a:lnTo>
                      <a:pt x="3417" y="136"/>
                    </a:lnTo>
                    <a:lnTo>
                      <a:pt x="3375" y="124"/>
                    </a:lnTo>
                    <a:lnTo>
                      <a:pt x="3354" y="110"/>
                    </a:lnTo>
                    <a:lnTo>
                      <a:pt x="3367" y="103"/>
                    </a:lnTo>
                    <a:lnTo>
                      <a:pt x="3439" y="72"/>
                    </a:lnTo>
                    <a:lnTo>
                      <a:pt x="3519" y="65"/>
                    </a:lnTo>
                    <a:lnTo>
                      <a:pt x="3550" y="63"/>
                    </a:lnTo>
                    <a:lnTo>
                      <a:pt x="3547" y="52"/>
                    </a:lnTo>
                    <a:lnTo>
                      <a:pt x="3575" y="47"/>
                    </a:lnTo>
                    <a:lnTo>
                      <a:pt x="3609" y="59"/>
                    </a:lnTo>
                    <a:lnTo>
                      <a:pt x="3710" y="67"/>
                    </a:lnTo>
                    <a:lnTo>
                      <a:pt x="3723" y="81"/>
                    </a:lnTo>
                    <a:lnTo>
                      <a:pt x="3676" y="107"/>
                    </a:lnTo>
                    <a:lnTo>
                      <a:pt x="3672" y="121"/>
                    </a:lnTo>
                    <a:lnTo>
                      <a:pt x="3720" y="102"/>
                    </a:lnTo>
                    <a:lnTo>
                      <a:pt x="3764" y="106"/>
                    </a:lnTo>
                    <a:lnTo>
                      <a:pt x="3821" y="107"/>
                    </a:lnTo>
                    <a:lnTo>
                      <a:pt x="3916" y="111"/>
                    </a:lnTo>
                    <a:lnTo>
                      <a:pt x="4028" y="151"/>
                    </a:lnTo>
                    <a:lnTo>
                      <a:pt x="4014" y="132"/>
                    </a:lnTo>
                    <a:lnTo>
                      <a:pt x="4117" y="139"/>
                    </a:lnTo>
                    <a:lnTo>
                      <a:pt x="4096" y="119"/>
                    </a:lnTo>
                    <a:lnTo>
                      <a:pt x="4222" y="129"/>
                    </a:lnTo>
                    <a:lnTo>
                      <a:pt x="4284" y="148"/>
                    </a:lnTo>
                    <a:lnTo>
                      <a:pt x="4348" y="146"/>
                    </a:lnTo>
                    <a:lnTo>
                      <a:pt x="4389" y="154"/>
                    </a:lnTo>
                    <a:lnTo>
                      <a:pt x="4410" y="168"/>
                    </a:lnTo>
                    <a:lnTo>
                      <a:pt x="4477" y="170"/>
                    </a:lnTo>
                    <a:lnTo>
                      <a:pt x="4508" y="169"/>
                    </a:lnTo>
                    <a:lnTo>
                      <a:pt x="4505" y="159"/>
                    </a:lnTo>
                    <a:lnTo>
                      <a:pt x="4600" y="164"/>
                    </a:lnTo>
                    <a:lnTo>
                      <a:pt x="4681" y="178"/>
                    </a:lnTo>
                    <a:lnTo>
                      <a:pt x="4781" y="241"/>
                    </a:lnTo>
                    <a:lnTo>
                      <a:pt x="4778" y="248"/>
                    </a:lnTo>
                    <a:lnTo>
                      <a:pt x="4764" y="248"/>
                    </a:lnTo>
                    <a:lnTo>
                      <a:pt x="4741" y="243"/>
                    </a:lnTo>
                    <a:lnTo>
                      <a:pt x="4776" y="254"/>
                    </a:lnTo>
                    <a:lnTo>
                      <a:pt x="4831" y="279"/>
                    </a:lnTo>
                    <a:lnTo>
                      <a:pt x="4838" y="288"/>
                    </a:lnTo>
                    <a:lnTo>
                      <a:pt x="4800" y="280"/>
                    </a:lnTo>
                    <a:lnTo>
                      <a:pt x="4793" y="317"/>
                    </a:lnTo>
                    <a:lnTo>
                      <a:pt x="4771" y="328"/>
                    </a:lnTo>
                    <a:lnTo>
                      <a:pt x="4715" y="328"/>
                    </a:lnTo>
                    <a:lnTo>
                      <a:pt x="4678" y="326"/>
                    </a:lnTo>
                    <a:lnTo>
                      <a:pt x="4750" y="390"/>
                    </a:lnTo>
                    <a:lnTo>
                      <a:pt x="4763" y="417"/>
                    </a:lnTo>
                    <a:lnTo>
                      <a:pt x="4764" y="445"/>
                    </a:lnTo>
                    <a:lnTo>
                      <a:pt x="4755" y="488"/>
                    </a:lnTo>
                    <a:lnTo>
                      <a:pt x="4661" y="411"/>
                    </a:lnTo>
                    <a:lnTo>
                      <a:pt x="4634" y="383"/>
                    </a:lnTo>
                    <a:lnTo>
                      <a:pt x="4655" y="311"/>
                    </a:lnTo>
                    <a:lnTo>
                      <a:pt x="4634" y="288"/>
                    </a:lnTo>
                    <a:lnTo>
                      <a:pt x="4641" y="284"/>
                    </a:lnTo>
                    <a:lnTo>
                      <a:pt x="4616" y="284"/>
                    </a:lnTo>
                    <a:lnTo>
                      <a:pt x="4637" y="301"/>
                    </a:lnTo>
                    <a:lnTo>
                      <a:pt x="4618" y="317"/>
                    </a:lnTo>
                    <a:lnTo>
                      <a:pt x="4603" y="312"/>
                    </a:lnTo>
                    <a:lnTo>
                      <a:pt x="4589" y="295"/>
                    </a:lnTo>
                    <a:lnTo>
                      <a:pt x="4553" y="298"/>
                    </a:lnTo>
                    <a:lnTo>
                      <a:pt x="4552" y="332"/>
                    </a:lnTo>
                    <a:lnTo>
                      <a:pt x="4578" y="342"/>
                    </a:lnTo>
                    <a:lnTo>
                      <a:pt x="4534" y="347"/>
                    </a:lnTo>
                    <a:lnTo>
                      <a:pt x="4399" y="339"/>
                    </a:lnTo>
                    <a:lnTo>
                      <a:pt x="4377" y="413"/>
                    </a:lnTo>
                    <a:lnTo>
                      <a:pt x="4445" y="424"/>
                    </a:lnTo>
                    <a:lnTo>
                      <a:pt x="4488" y="445"/>
                    </a:lnTo>
                    <a:lnTo>
                      <a:pt x="4505" y="466"/>
                    </a:lnTo>
                    <a:lnTo>
                      <a:pt x="4538" y="522"/>
                    </a:lnTo>
                    <a:lnTo>
                      <a:pt x="4541" y="573"/>
                    </a:lnTo>
                    <a:lnTo>
                      <a:pt x="4527" y="636"/>
                    </a:lnTo>
                    <a:lnTo>
                      <a:pt x="4478" y="632"/>
                    </a:lnTo>
                    <a:lnTo>
                      <a:pt x="4445" y="596"/>
                    </a:lnTo>
                    <a:lnTo>
                      <a:pt x="4453" y="587"/>
                    </a:lnTo>
                    <a:lnTo>
                      <a:pt x="4475" y="592"/>
                    </a:lnTo>
                    <a:lnTo>
                      <a:pt x="4468" y="543"/>
                    </a:lnTo>
                    <a:lnTo>
                      <a:pt x="4459" y="534"/>
                    </a:lnTo>
                    <a:lnTo>
                      <a:pt x="4410" y="544"/>
                    </a:lnTo>
                    <a:lnTo>
                      <a:pt x="4389" y="524"/>
                    </a:lnTo>
                    <a:lnTo>
                      <a:pt x="4337" y="508"/>
                    </a:lnTo>
                    <a:lnTo>
                      <a:pt x="4258" y="448"/>
                    </a:lnTo>
                    <a:lnTo>
                      <a:pt x="4210" y="439"/>
                    </a:lnTo>
                    <a:lnTo>
                      <a:pt x="4178" y="445"/>
                    </a:lnTo>
                    <a:lnTo>
                      <a:pt x="4199" y="500"/>
                    </a:lnTo>
                    <a:lnTo>
                      <a:pt x="4165" y="506"/>
                    </a:lnTo>
                    <a:lnTo>
                      <a:pt x="4132" y="498"/>
                    </a:lnTo>
                    <a:lnTo>
                      <a:pt x="4124" y="498"/>
                    </a:lnTo>
                    <a:lnTo>
                      <a:pt x="4070" y="517"/>
                    </a:lnTo>
                    <a:lnTo>
                      <a:pt x="3991" y="490"/>
                    </a:lnTo>
                    <a:lnTo>
                      <a:pt x="3969" y="499"/>
                    </a:lnTo>
                    <a:lnTo>
                      <a:pt x="3939" y="494"/>
                    </a:lnTo>
                    <a:lnTo>
                      <a:pt x="3925" y="477"/>
                    </a:lnTo>
                    <a:lnTo>
                      <a:pt x="3868" y="464"/>
                    </a:lnTo>
                    <a:lnTo>
                      <a:pt x="3864" y="484"/>
                    </a:lnTo>
                    <a:lnTo>
                      <a:pt x="3881" y="495"/>
                    </a:lnTo>
                    <a:lnTo>
                      <a:pt x="3875" y="506"/>
                    </a:lnTo>
                    <a:lnTo>
                      <a:pt x="3835" y="503"/>
                    </a:lnTo>
                    <a:lnTo>
                      <a:pt x="3818" y="493"/>
                    </a:lnTo>
                    <a:lnTo>
                      <a:pt x="3784" y="488"/>
                    </a:lnTo>
                    <a:lnTo>
                      <a:pt x="3754" y="507"/>
                    </a:lnTo>
                    <a:lnTo>
                      <a:pt x="3732" y="512"/>
                    </a:lnTo>
                    <a:lnTo>
                      <a:pt x="3723" y="521"/>
                    </a:lnTo>
                    <a:lnTo>
                      <a:pt x="3720" y="520"/>
                    </a:lnTo>
                    <a:lnTo>
                      <a:pt x="3690" y="509"/>
                    </a:lnTo>
                    <a:lnTo>
                      <a:pt x="3650" y="484"/>
                    </a:lnTo>
                    <a:lnTo>
                      <a:pt x="3598" y="485"/>
                    </a:lnTo>
                    <a:lnTo>
                      <a:pt x="3515" y="427"/>
                    </a:lnTo>
                    <a:lnTo>
                      <a:pt x="3486" y="437"/>
                    </a:lnTo>
                    <a:lnTo>
                      <a:pt x="3423" y="408"/>
                    </a:lnTo>
                    <a:lnTo>
                      <a:pt x="3390" y="405"/>
                    </a:lnTo>
                    <a:lnTo>
                      <a:pt x="3293" y="431"/>
                    </a:lnTo>
                    <a:lnTo>
                      <a:pt x="3305" y="449"/>
                    </a:lnTo>
                    <a:lnTo>
                      <a:pt x="3291" y="467"/>
                    </a:lnTo>
                    <a:lnTo>
                      <a:pt x="3319" y="489"/>
                    </a:lnTo>
                    <a:lnTo>
                      <a:pt x="3274" y="484"/>
                    </a:lnTo>
                    <a:lnTo>
                      <a:pt x="3237" y="494"/>
                    </a:lnTo>
                    <a:lnTo>
                      <a:pt x="3197" y="477"/>
                    </a:lnTo>
                    <a:lnTo>
                      <a:pt x="3152" y="472"/>
                    </a:lnTo>
                    <a:lnTo>
                      <a:pt x="3131" y="503"/>
                    </a:lnTo>
                    <a:lnTo>
                      <a:pt x="3108" y="498"/>
                    </a:lnTo>
                    <a:lnTo>
                      <a:pt x="3105" y="531"/>
                    </a:lnTo>
                    <a:lnTo>
                      <a:pt x="3134" y="543"/>
                    </a:lnTo>
                    <a:lnTo>
                      <a:pt x="3159" y="570"/>
                    </a:lnTo>
                    <a:lnTo>
                      <a:pt x="3138" y="587"/>
                    </a:lnTo>
                    <a:lnTo>
                      <a:pt x="3127" y="604"/>
                    </a:lnTo>
                    <a:lnTo>
                      <a:pt x="3146" y="613"/>
                    </a:lnTo>
                    <a:lnTo>
                      <a:pt x="3167" y="653"/>
                    </a:lnTo>
                    <a:lnTo>
                      <a:pt x="3153" y="658"/>
                    </a:lnTo>
                    <a:lnTo>
                      <a:pt x="3130" y="656"/>
                    </a:lnTo>
                    <a:lnTo>
                      <a:pt x="3131" y="650"/>
                    </a:lnTo>
                    <a:lnTo>
                      <a:pt x="3118" y="638"/>
                    </a:lnTo>
                    <a:lnTo>
                      <a:pt x="3089" y="636"/>
                    </a:lnTo>
                    <a:lnTo>
                      <a:pt x="3033" y="620"/>
                    </a:lnTo>
                    <a:lnTo>
                      <a:pt x="3025" y="623"/>
                    </a:lnTo>
                    <a:lnTo>
                      <a:pt x="2967" y="591"/>
                    </a:lnTo>
                    <a:lnTo>
                      <a:pt x="2979" y="584"/>
                    </a:lnTo>
                    <a:lnTo>
                      <a:pt x="2977" y="564"/>
                    </a:lnTo>
                    <a:lnTo>
                      <a:pt x="2997" y="555"/>
                    </a:lnTo>
                    <a:lnTo>
                      <a:pt x="2981" y="555"/>
                    </a:lnTo>
                    <a:lnTo>
                      <a:pt x="2990" y="542"/>
                    </a:lnTo>
                    <a:lnTo>
                      <a:pt x="3005" y="542"/>
                    </a:lnTo>
                    <a:lnTo>
                      <a:pt x="3003" y="513"/>
                    </a:lnTo>
                    <a:lnTo>
                      <a:pt x="2994" y="511"/>
                    </a:lnTo>
                    <a:lnTo>
                      <a:pt x="2971" y="500"/>
                    </a:lnTo>
                    <a:lnTo>
                      <a:pt x="2930" y="497"/>
                    </a:lnTo>
                    <a:lnTo>
                      <a:pt x="2901" y="463"/>
                    </a:lnTo>
                    <a:lnTo>
                      <a:pt x="2888" y="459"/>
                    </a:lnTo>
                    <a:lnTo>
                      <a:pt x="2867" y="463"/>
                    </a:lnTo>
                    <a:lnTo>
                      <a:pt x="2856" y="445"/>
                    </a:lnTo>
                    <a:lnTo>
                      <a:pt x="2877" y="442"/>
                    </a:lnTo>
                    <a:lnTo>
                      <a:pt x="2844" y="418"/>
                    </a:lnTo>
                    <a:lnTo>
                      <a:pt x="2840" y="402"/>
                    </a:lnTo>
                    <a:lnTo>
                      <a:pt x="2799" y="392"/>
                    </a:lnTo>
                    <a:lnTo>
                      <a:pt x="2793" y="381"/>
                    </a:lnTo>
                    <a:lnTo>
                      <a:pt x="2791" y="373"/>
                    </a:lnTo>
                    <a:lnTo>
                      <a:pt x="2785" y="370"/>
                    </a:lnTo>
                    <a:lnTo>
                      <a:pt x="2788" y="350"/>
                    </a:lnTo>
                    <a:lnTo>
                      <a:pt x="2784" y="334"/>
                    </a:lnTo>
                    <a:lnTo>
                      <a:pt x="2785" y="328"/>
                    </a:lnTo>
                    <a:lnTo>
                      <a:pt x="2814" y="326"/>
                    </a:lnTo>
                    <a:lnTo>
                      <a:pt x="2778" y="317"/>
                    </a:lnTo>
                    <a:lnTo>
                      <a:pt x="2796" y="304"/>
                    </a:lnTo>
                    <a:lnTo>
                      <a:pt x="2819" y="277"/>
                    </a:lnTo>
                    <a:lnTo>
                      <a:pt x="2796" y="265"/>
                    </a:lnTo>
                    <a:lnTo>
                      <a:pt x="2800" y="257"/>
                    </a:lnTo>
                    <a:lnTo>
                      <a:pt x="2782" y="243"/>
                    </a:lnTo>
                    <a:lnTo>
                      <a:pt x="2789" y="231"/>
                    </a:lnTo>
                    <a:lnTo>
                      <a:pt x="2770" y="212"/>
                    </a:lnTo>
                    <a:lnTo>
                      <a:pt x="2778" y="200"/>
                    </a:lnTo>
                    <a:lnTo>
                      <a:pt x="2759" y="191"/>
                    </a:lnTo>
                    <a:lnTo>
                      <a:pt x="2758" y="182"/>
                    </a:lnTo>
                    <a:lnTo>
                      <a:pt x="2759" y="178"/>
                    </a:lnTo>
                    <a:lnTo>
                      <a:pt x="2781" y="155"/>
                    </a:lnTo>
                    <a:close/>
                    <a:moveTo>
                      <a:pt x="4603" y="564"/>
                    </a:moveTo>
                    <a:lnTo>
                      <a:pt x="4604" y="577"/>
                    </a:lnTo>
                    <a:lnTo>
                      <a:pt x="4566" y="528"/>
                    </a:lnTo>
                    <a:lnTo>
                      <a:pt x="4531" y="481"/>
                    </a:lnTo>
                    <a:lnTo>
                      <a:pt x="4512" y="468"/>
                    </a:lnTo>
                    <a:lnTo>
                      <a:pt x="4489" y="442"/>
                    </a:lnTo>
                    <a:lnTo>
                      <a:pt x="4482" y="427"/>
                    </a:lnTo>
                    <a:lnTo>
                      <a:pt x="4486" y="423"/>
                    </a:lnTo>
                    <a:lnTo>
                      <a:pt x="4522" y="450"/>
                    </a:lnTo>
                    <a:lnTo>
                      <a:pt x="4533" y="466"/>
                    </a:lnTo>
                    <a:lnTo>
                      <a:pt x="4611" y="529"/>
                    </a:lnTo>
                    <a:lnTo>
                      <a:pt x="4577" y="517"/>
                    </a:lnTo>
                    <a:lnTo>
                      <a:pt x="4586" y="542"/>
                    </a:lnTo>
                    <a:lnTo>
                      <a:pt x="4625" y="573"/>
                    </a:lnTo>
                    <a:lnTo>
                      <a:pt x="4603" y="564"/>
                    </a:lnTo>
                    <a:close/>
                    <a:moveTo>
                      <a:pt x="3067" y="75"/>
                    </a:moveTo>
                    <a:lnTo>
                      <a:pt x="3115" y="69"/>
                    </a:lnTo>
                    <a:lnTo>
                      <a:pt x="3146" y="61"/>
                    </a:lnTo>
                    <a:lnTo>
                      <a:pt x="3185" y="65"/>
                    </a:lnTo>
                    <a:lnTo>
                      <a:pt x="3130" y="78"/>
                    </a:lnTo>
                    <a:lnTo>
                      <a:pt x="3085" y="110"/>
                    </a:lnTo>
                    <a:lnTo>
                      <a:pt x="3036" y="106"/>
                    </a:lnTo>
                    <a:lnTo>
                      <a:pt x="3067" y="75"/>
                    </a:lnTo>
                    <a:close/>
                    <a:moveTo>
                      <a:pt x="3116" y="155"/>
                    </a:moveTo>
                    <a:lnTo>
                      <a:pt x="3059" y="152"/>
                    </a:lnTo>
                    <a:lnTo>
                      <a:pt x="3016" y="132"/>
                    </a:lnTo>
                    <a:lnTo>
                      <a:pt x="3036" y="108"/>
                    </a:lnTo>
                    <a:lnTo>
                      <a:pt x="3073" y="114"/>
                    </a:lnTo>
                    <a:lnTo>
                      <a:pt x="3071" y="133"/>
                    </a:lnTo>
                    <a:lnTo>
                      <a:pt x="3116" y="155"/>
                    </a:lnTo>
                    <a:close/>
                    <a:moveTo>
                      <a:pt x="3380" y="9"/>
                    </a:moveTo>
                    <a:lnTo>
                      <a:pt x="3385" y="4"/>
                    </a:lnTo>
                    <a:lnTo>
                      <a:pt x="3405" y="0"/>
                    </a:lnTo>
                    <a:lnTo>
                      <a:pt x="3486" y="21"/>
                    </a:lnTo>
                    <a:lnTo>
                      <a:pt x="3495" y="35"/>
                    </a:lnTo>
                    <a:lnTo>
                      <a:pt x="3395" y="25"/>
                    </a:lnTo>
                    <a:lnTo>
                      <a:pt x="3380" y="9"/>
                    </a:lnTo>
                    <a:close/>
                    <a:moveTo>
                      <a:pt x="4100" y="79"/>
                    </a:moveTo>
                    <a:lnTo>
                      <a:pt x="4161" y="81"/>
                    </a:lnTo>
                    <a:lnTo>
                      <a:pt x="4171" y="90"/>
                    </a:lnTo>
                    <a:lnTo>
                      <a:pt x="4110" y="87"/>
                    </a:lnTo>
                    <a:lnTo>
                      <a:pt x="4100" y="79"/>
                    </a:lnTo>
                    <a:close/>
                    <a:moveTo>
                      <a:pt x="3516" y="25"/>
                    </a:moveTo>
                    <a:lnTo>
                      <a:pt x="3560" y="35"/>
                    </a:lnTo>
                    <a:lnTo>
                      <a:pt x="3568" y="40"/>
                    </a:lnTo>
                    <a:lnTo>
                      <a:pt x="3506" y="45"/>
                    </a:lnTo>
                    <a:lnTo>
                      <a:pt x="3506" y="32"/>
                    </a:lnTo>
                    <a:lnTo>
                      <a:pt x="3516" y="25"/>
                    </a:lnTo>
                    <a:close/>
                    <a:moveTo>
                      <a:pt x="3995" y="70"/>
                    </a:moveTo>
                    <a:lnTo>
                      <a:pt x="4087" y="78"/>
                    </a:lnTo>
                    <a:lnTo>
                      <a:pt x="4096" y="87"/>
                    </a:lnTo>
                    <a:lnTo>
                      <a:pt x="4029" y="92"/>
                    </a:lnTo>
                    <a:lnTo>
                      <a:pt x="3995" y="81"/>
                    </a:lnTo>
                    <a:lnTo>
                      <a:pt x="3995" y="70"/>
                    </a:lnTo>
                    <a:close/>
                    <a:moveTo>
                      <a:pt x="4603" y="143"/>
                    </a:moveTo>
                    <a:lnTo>
                      <a:pt x="4612" y="139"/>
                    </a:lnTo>
                    <a:lnTo>
                      <a:pt x="4629" y="150"/>
                    </a:lnTo>
                    <a:lnTo>
                      <a:pt x="4618" y="152"/>
                    </a:lnTo>
                    <a:lnTo>
                      <a:pt x="4603" y="143"/>
                    </a:lnTo>
                    <a:close/>
                    <a:moveTo>
                      <a:pt x="0" y="241"/>
                    </a:moveTo>
                    <a:lnTo>
                      <a:pt x="101" y="178"/>
                    </a:lnTo>
                    <a:lnTo>
                      <a:pt x="126" y="203"/>
                    </a:lnTo>
                    <a:lnTo>
                      <a:pt x="104" y="222"/>
                    </a:lnTo>
                    <a:lnTo>
                      <a:pt x="129" y="209"/>
                    </a:lnTo>
                    <a:lnTo>
                      <a:pt x="140" y="209"/>
                    </a:lnTo>
                    <a:lnTo>
                      <a:pt x="156" y="212"/>
                    </a:lnTo>
                    <a:lnTo>
                      <a:pt x="163" y="225"/>
                    </a:lnTo>
                    <a:lnTo>
                      <a:pt x="129" y="235"/>
                    </a:lnTo>
                    <a:lnTo>
                      <a:pt x="111" y="232"/>
                    </a:lnTo>
                    <a:lnTo>
                      <a:pt x="105" y="241"/>
                    </a:lnTo>
                    <a:lnTo>
                      <a:pt x="86" y="253"/>
                    </a:lnTo>
                    <a:lnTo>
                      <a:pt x="71" y="254"/>
                    </a:lnTo>
                    <a:lnTo>
                      <a:pt x="53" y="246"/>
                    </a:lnTo>
                    <a:lnTo>
                      <a:pt x="63" y="235"/>
                    </a:lnTo>
                    <a:lnTo>
                      <a:pt x="52" y="232"/>
                    </a:lnTo>
                    <a:lnTo>
                      <a:pt x="31" y="235"/>
                    </a:lnTo>
                    <a:lnTo>
                      <a:pt x="44" y="221"/>
                    </a:lnTo>
                    <a:lnTo>
                      <a:pt x="7" y="240"/>
                    </a:lnTo>
                    <a:lnTo>
                      <a:pt x="0" y="241"/>
                    </a:lnTo>
                    <a:close/>
                    <a:moveTo>
                      <a:pt x="151" y="150"/>
                    </a:moveTo>
                    <a:lnTo>
                      <a:pt x="174" y="138"/>
                    </a:lnTo>
                    <a:lnTo>
                      <a:pt x="194" y="138"/>
                    </a:lnTo>
                    <a:lnTo>
                      <a:pt x="192" y="145"/>
                    </a:lnTo>
                    <a:lnTo>
                      <a:pt x="151" y="15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7" name="Freeform 206">
                <a:extLst>
                  <a:ext uri="{FF2B5EF4-FFF2-40B4-BE49-F238E27FC236}">
                    <a16:creationId xmlns:a16="http://schemas.microsoft.com/office/drawing/2014/main" id="{020F713C-9A41-4C12-9F3F-FCD780C6D6D8}"/>
                  </a:ext>
                </a:extLst>
              </p:cNvPr>
              <p:cNvSpPr>
                <a:spLocks noEditPoints="1"/>
              </p:cNvSpPr>
              <p:nvPr/>
            </p:nvSpPr>
            <p:spPr bwMode="auto">
              <a:xfrm>
                <a:off x="3323" y="1200"/>
                <a:ext cx="191" cy="57"/>
              </a:xfrm>
              <a:custGeom>
                <a:avLst/>
                <a:gdLst>
                  <a:gd name="T0" fmla="*/ 87 w 191"/>
                  <a:gd name="T1" fmla="*/ 7 h 57"/>
                  <a:gd name="T2" fmla="*/ 104 w 191"/>
                  <a:gd name="T3" fmla="*/ 2 h 57"/>
                  <a:gd name="T4" fmla="*/ 164 w 191"/>
                  <a:gd name="T5" fmla="*/ 0 h 57"/>
                  <a:gd name="T6" fmla="*/ 191 w 191"/>
                  <a:gd name="T7" fmla="*/ 7 h 57"/>
                  <a:gd name="T8" fmla="*/ 167 w 191"/>
                  <a:gd name="T9" fmla="*/ 16 h 57"/>
                  <a:gd name="T10" fmla="*/ 126 w 191"/>
                  <a:gd name="T11" fmla="*/ 19 h 57"/>
                  <a:gd name="T12" fmla="*/ 87 w 191"/>
                  <a:gd name="T13" fmla="*/ 7 h 57"/>
                  <a:gd name="T14" fmla="*/ 78 w 191"/>
                  <a:gd name="T15" fmla="*/ 8 h 57"/>
                  <a:gd name="T16" fmla="*/ 113 w 191"/>
                  <a:gd name="T17" fmla="*/ 24 h 57"/>
                  <a:gd name="T18" fmla="*/ 96 w 191"/>
                  <a:gd name="T19" fmla="*/ 40 h 57"/>
                  <a:gd name="T20" fmla="*/ 91 w 191"/>
                  <a:gd name="T21" fmla="*/ 57 h 57"/>
                  <a:gd name="T22" fmla="*/ 46 w 191"/>
                  <a:gd name="T23" fmla="*/ 43 h 57"/>
                  <a:gd name="T24" fmla="*/ 44 w 191"/>
                  <a:gd name="T25" fmla="*/ 37 h 57"/>
                  <a:gd name="T26" fmla="*/ 67 w 191"/>
                  <a:gd name="T27" fmla="*/ 28 h 57"/>
                  <a:gd name="T28" fmla="*/ 59 w 191"/>
                  <a:gd name="T29" fmla="*/ 24 h 57"/>
                  <a:gd name="T30" fmla="*/ 37 w 191"/>
                  <a:gd name="T31" fmla="*/ 34 h 57"/>
                  <a:gd name="T32" fmla="*/ 18 w 191"/>
                  <a:gd name="T33" fmla="*/ 26 h 57"/>
                  <a:gd name="T34" fmla="*/ 0 w 191"/>
                  <a:gd name="T35" fmla="*/ 10 h 57"/>
                  <a:gd name="T36" fmla="*/ 64 w 191"/>
                  <a:gd name="T37" fmla="*/ 12 h 57"/>
                  <a:gd name="T38" fmla="*/ 78 w 191"/>
                  <a:gd name="T39" fmla="*/ 8 h 57"/>
                  <a:gd name="T40" fmla="*/ 120 w 191"/>
                  <a:gd name="T41" fmla="*/ 22 h 57"/>
                  <a:gd name="T42" fmla="*/ 171 w 191"/>
                  <a:gd name="T43" fmla="*/ 39 h 57"/>
                  <a:gd name="T44" fmla="*/ 122 w 191"/>
                  <a:gd name="T45" fmla="*/ 43 h 57"/>
                  <a:gd name="T46" fmla="*/ 120 w 191"/>
                  <a:gd name="T47" fmla="*/ 22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57"/>
                  <a:gd name="T74" fmla="*/ 191 w 191"/>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57">
                    <a:moveTo>
                      <a:pt x="87" y="7"/>
                    </a:moveTo>
                    <a:lnTo>
                      <a:pt x="104" y="2"/>
                    </a:lnTo>
                    <a:lnTo>
                      <a:pt x="164" y="0"/>
                    </a:lnTo>
                    <a:lnTo>
                      <a:pt x="191" y="7"/>
                    </a:lnTo>
                    <a:lnTo>
                      <a:pt x="167" y="16"/>
                    </a:lnTo>
                    <a:lnTo>
                      <a:pt x="126" y="19"/>
                    </a:lnTo>
                    <a:lnTo>
                      <a:pt x="87" y="7"/>
                    </a:lnTo>
                    <a:close/>
                    <a:moveTo>
                      <a:pt x="78" y="8"/>
                    </a:moveTo>
                    <a:lnTo>
                      <a:pt x="113" y="24"/>
                    </a:lnTo>
                    <a:lnTo>
                      <a:pt x="96" y="40"/>
                    </a:lnTo>
                    <a:lnTo>
                      <a:pt x="91" y="57"/>
                    </a:lnTo>
                    <a:lnTo>
                      <a:pt x="46" y="43"/>
                    </a:lnTo>
                    <a:lnTo>
                      <a:pt x="44" y="37"/>
                    </a:lnTo>
                    <a:lnTo>
                      <a:pt x="67" y="28"/>
                    </a:lnTo>
                    <a:lnTo>
                      <a:pt x="59" y="24"/>
                    </a:lnTo>
                    <a:lnTo>
                      <a:pt x="37" y="34"/>
                    </a:lnTo>
                    <a:lnTo>
                      <a:pt x="18" y="26"/>
                    </a:lnTo>
                    <a:lnTo>
                      <a:pt x="0" y="10"/>
                    </a:lnTo>
                    <a:lnTo>
                      <a:pt x="64" y="12"/>
                    </a:lnTo>
                    <a:lnTo>
                      <a:pt x="78" y="8"/>
                    </a:lnTo>
                    <a:close/>
                    <a:moveTo>
                      <a:pt x="120" y="22"/>
                    </a:moveTo>
                    <a:lnTo>
                      <a:pt x="171" y="39"/>
                    </a:lnTo>
                    <a:lnTo>
                      <a:pt x="122" y="43"/>
                    </a:lnTo>
                    <a:lnTo>
                      <a:pt x="120" y="2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8" name="Freeform 207">
                <a:extLst>
                  <a:ext uri="{FF2B5EF4-FFF2-40B4-BE49-F238E27FC236}">
                    <a16:creationId xmlns:a16="http://schemas.microsoft.com/office/drawing/2014/main" id="{9D1D38D1-FEF0-4E90-88EF-CE35E84F5ABB}"/>
                  </a:ext>
                </a:extLst>
              </p:cNvPr>
              <p:cNvSpPr>
                <a:spLocks noEditPoints="1"/>
              </p:cNvSpPr>
              <p:nvPr/>
            </p:nvSpPr>
            <p:spPr bwMode="auto">
              <a:xfrm>
                <a:off x="3632" y="1835"/>
                <a:ext cx="314" cy="120"/>
              </a:xfrm>
              <a:custGeom>
                <a:avLst/>
                <a:gdLst>
                  <a:gd name="T0" fmla="*/ 48 w 314"/>
                  <a:gd name="T1" fmla="*/ 19 h 120"/>
                  <a:gd name="T2" fmla="*/ 43 w 314"/>
                  <a:gd name="T3" fmla="*/ 23 h 120"/>
                  <a:gd name="T4" fmla="*/ 27 w 314"/>
                  <a:gd name="T5" fmla="*/ 22 h 120"/>
                  <a:gd name="T6" fmla="*/ 11 w 314"/>
                  <a:gd name="T7" fmla="*/ 31 h 120"/>
                  <a:gd name="T8" fmla="*/ 0 w 314"/>
                  <a:gd name="T9" fmla="*/ 28 h 120"/>
                  <a:gd name="T10" fmla="*/ 6 w 314"/>
                  <a:gd name="T11" fmla="*/ 15 h 120"/>
                  <a:gd name="T12" fmla="*/ 0 w 314"/>
                  <a:gd name="T13" fmla="*/ 8 h 120"/>
                  <a:gd name="T14" fmla="*/ 12 w 314"/>
                  <a:gd name="T15" fmla="*/ 2 h 120"/>
                  <a:gd name="T16" fmla="*/ 27 w 314"/>
                  <a:gd name="T17" fmla="*/ 5 h 120"/>
                  <a:gd name="T18" fmla="*/ 32 w 314"/>
                  <a:gd name="T19" fmla="*/ 13 h 120"/>
                  <a:gd name="T20" fmla="*/ 48 w 314"/>
                  <a:gd name="T21" fmla="*/ 19 h 120"/>
                  <a:gd name="T22" fmla="*/ 58 w 314"/>
                  <a:gd name="T23" fmla="*/ 28 h 120"/>
                  <a:gd name="T24" fmla="*/ 48 w 314"/>
                  <a:gd name="T25" fmla="*/ 19 h 120"/>
                  <a:gd name="T26" fmla="*/ 63 w 314"/>
                  <a:gd name="T27" fmla="*/ 17 h 120"/>
                  <a:gd name="T28" fmla="*/ 84 w 314"/>
                  <a:gd name="T29" fmla="*/ 18 h 120"/>
                  <a:gd name="T30" fmla="*/ 116 w 314"/>
                  <a:gd name="T31" fmla="*/ 0 h 120"/>
                  <a:gd name="T32" fmla="*/ 192 w 314"/>
                  <a:gd name="T33" fmla="*/ 15 h 120"/>
                  <a:gd name="T34" fmla="*/ 246 w 314"/>
                  <a:gd name="T35" fmla="*/ 11 h 120"/>
                  <a:gd name="T36" fmla="*/ 270 w 314"/>
                  <a:gd name="T37" fmla="*/ 14 h 120"/>
                  <a:gd name="T38" fmla="*/ 277 w 314"/>
                  <a:gd name="T39" fmla="*/ 20 h 120"/>
                  <a:gd name="T40" fmla="*/ 281 w 314"/>
                  <a:gd name="T41" fmla="*/ 24 h 120"/>
                  <a:gd name="T42" fmla="*/ 283 w 314"/>
                  <a:gd name="T43" fmla="*/ 40 h 120"/>
                  <a:gd name="T44" fmla="*/ 297 w 314"/>
                  <a:gd name="T45" fmla="*/ 41 h 120"/>
                  <a:gd name="T46" fmla="*/ 300 w 314"/>
                  <a:gd name="T47" fmla="*/ 44 h 120"/>
                  <a:gd name="T48" fmla="*/ 293 w 314"/>
                  <a:gd name="T49" fmla="*/ 53 h 120"/>
                  <a:gd name="T50" fmla="*/ 305 w 314"/>
                  <a:gd name="T51" fmla="*/ 81 h 120"/>
                  <a:gd name="T52" fmla="*/ 314 w 314"/>
                  <a:gd name="T53" fmla="*/ 94 h 120"/>
                  <a:gd name="T54" fmla="*/ 304 w 314"/>
                  <a:gd name="T55" fmla="*/ 94 h 120"/>
                  <a:gd name="T56" fmla="*/ 298 w 314"/>
                  <a:gd name="T57" fmla="*/ 94 h 120"/>
                  <a:gd name="T58" fmla="*/ 279 w 314"/>
                  <a:gd name="T59" fmla="*/ 89 h 120"/>
                  <a:gd name="T60" fmla="*/ 271 w 314"/>
                  <a:gd name="T61" fmla="*/ 94 h 120"/>
                  <a:gd name="T62" fmla="*/ 266 w 314"/>
                  <a:gd name="T63" fmla="*/ 95 h 120"/>
                  <a:gd name="T64" fmla="*/ 246 w 314"/>
                  <a:gd name="T65" fmla="*/ 94 h 120"/>
                  <a:gd name="T66" fmla="*/ 240 w 314"/>
                  <a:gd name="T67" fmla="*/ 99 h 120"/>
                  <a:gd name="T68" fmla="*/ 219 w 314"/>
                  <a:gd name="T69" fmla="*/ 104 h 120"/>
                  <a:gd name="T70" fmla="*/ 201 w 314"/>
                  <a:gd name="T71" fmla="*/ 98 h 120"/>
                  <a:gd name="T72" fmla="*/ 193 w 314"/>
                  <a:gd name="T73" fmla="*/ 103 h 120"/>
                  <a:gd name="T74" fmla="*/ 181 w 314"/>
                  <a:gd name="T75" fmla="*/ 103 h 120"/>
                  <a:gd name="T76" fmla="*/ 175 w 314"/>
                  <a:gd name="T77" fmla="*/ 107 h 120"/>
                  <a:gd name="T78" fmla="*/ 173 w 314"/>
                  <a:gd name="T79" fmla="*/ 120 h 120"/>
                  <a:gd name="T80" fmla="*/ 170 w 314"/>
                  <a:gd name="T81" fmla="*/ 118 h 120"/>
                  <a:gd name="T82" fmla="*/ 147 w 314"/>
                  <a:gd name="T83" fmla="*/ 113 h 120"/>
                  <a:gd name="T84" fmla="*/ 122 w 314"/>
                  <a:gd name="T85" fmla="*/ 115 h 120"/>
                  <a:gd name="T86" fmla="*/ 104 w 314"/>
                  <a:gd name="T87" fmla="*/ 107 h 120"/>
                  <a:gd name="T88" fmla="*/ 75 w 314"/>
                  <a:gd name="T89" fmla="*/ 112 h 120"/>
                  <a:gd name="T90" fmla="*/ 66 w 314"/>
                  <a:gd name="T91" fmla="*/ 112 h 120"/>
                  <a:gd name="T92" fmla="*/ 38 w 314"/>
                  <a:gd name="T93" fmla="*/ 103 h 120"/>
                  <a:gd name="T94" fmla="*/ 8 w 314"/>
                  <a:gd name="T95" fmla="*/ 75 h 120"/>
                  <a:gd name="T96" fmla="*/ 0 w 314"/>
                  <a:gd name="T97" fmla="*/ 41 h 120"/>
                  <a:gd name="T98" fmla="*/ 17 w 314"/>
                  <a:gd name="T99" fmla="*/ 35 h 120"/>
                  <a:gd name="T100" fmla="*/ 58 w 314"/>
                  <a:gd name="T101" fmla="*/ 28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4"/>
                  <a:gd name="T154" fmla="*/ 0 h 120"/>
                  <a:gd name="T155" fmla="*/ 314 w 314"/>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4" h="120">
                    <a:moveTo>
                      <a:pt x="48" y="19"/>
                    </a:moveTo>
                    <a:lnTo>
                      <a:pt x="43" y="23"/>
                    </a:lnTo>
                    <a:lnTo>
                      <a:pt x="27" y="22"/>
                    </a:lnTo>
                    <a:lnTo>
                      <a:pt x="11" y="31"/>
                    </a:lnTo>
                    <a:lnTo>
                      <a:pt x="0" y="28"/>
                    </a:lnTo>
                    <a:lnTo>
                      <a:pt x="6" y="15"/>
                    </a:lnTo>
                    <a:lnTo>
                      <a:pt x="0" y="8"/>
                    </a:lnTo>
                    <a:lnTo>
                      <a:pt x="12" y="2"/>
                    </a:lnTo>
                    <a:lnTo>
                      <a:pt x="27" y="5"/>
                    </a:lnTo>
                    <a:lnTo>
                      <a:pt x="32" y="13"/>
                    </a:lnTo>
                    <a:lnTo>
                      <a:pt x="48" y="19"/>
                    </a:lnTo>
                    <a:close/>
                    <a:moveTo>
                      <a:pt x="58" y="28"/>
                    </a:moveTo>
                    <a:lnTo>
                      <a:pt x="48" y="19"/>
                    </a:lnTo>
                    <a:lnTo>
                      <a:pt x="63" y="17"/>
                    </a:lnTo>
                    <a:lnTo>
                      <a:pt x="84" y="18"/>
                    </a:lnTo>
                    <a:lnTo>
                      <a:pt x="116" y="0"/>
                    </a:lnTo>
                    <a:lnTo>
                      <a:pt x="192" y="15"/>
                    </a:lnTo>
                    <a:lnTo>
                      <a:pt x="246" y="11"/>
                    </a:lnTo>
                    <a:lnTo>
                      <a:pt x="270" y="14"/>
                    </a:lnTo>
                    <a:lnTo>
                      <a:pt x="277" y="20"/>
                    </a:lnTo>
                    <a:lnTo>
                      <a:pt x="281" y="24"/>
                    </a:lnTo>
                    <a:lnTo>
                      <a:pt x="283" y="40"/>
                    </a:lnTo>
                    <a:lnTo>
                      <a:pt x="297" y="41"/>
                    </a:lnTo>
                    <a:lnTo>
                      <a:pt x="300" y="44"/>
                    </a:lnTo>
                    <a:lnTo>
                      <a:pt x="293" y="53"/>
                    </a:lnTo>
                    <a:lnTo>
                      <a:pt x="305" y="81"/>
                    </a:lnTo>
                    <a:lnTo>
                      <a:pt x="314" y="94"/>
                    </a:lnTo>
                    <a:lnTo>
                      <a:pt x="304" y="94"/>
                    </a:lnTo>
                    <a:lnTo>
                      <a:pt x="298" y="94"/>
                    </a:lnTo>
                    <a:lnTo>
                      <a:pt x="279" y="89"/>
                    </a:lnTo>
                    <a:lnTo>
                      <a:pt x="271" y="94"/>
                    </a:lnTo>
                    <a:lnTo>
                      <a:pt x="266" y="95"/>
                    </a:lnTo>
                    <a:lnTo>
                      <a:pt x="246" y="94"/>
                    </a:lnTo>
                    <a:lnTo>
                      <a:pt x="240" y="99"/>
                    </a:lnTo>
                    <a:lnTo>
                      <a:pt x="219" y="104"/>
                    </a:lnTo>
                    <a:lnTo>
                      <a:pt x="201" y="98"/>
                    </a:lnTo>
                    <a:lnTo>
                      <a:pt x="193" y="103"/>
                    </a:lnTo>
                    <a:lnTo>
                      <a:pt x="181" y="103"/>
                    </a:lnTo>
                    <a:lnTo>
                      <a:pt x="175" y="107"/>
                    </a:lnTo>
                    <a:lnTo>
                      <a:pt x="173" y="120"/>
                    </a:lnTo>
                    <a:lnTo>
                      <a:pt x="170" y="118"/>
                    </a:lnTo>
                    <a:lnTo>
                      <a:pt x="147" y="113"/>
                    </a:lnTo>
                    <a:lnTo>
                      <a:pt x="122" y="115"/>
                    </a:lnTo>
                    <a:lnTo>
                      <a:pt x="104" y="107"/>
                    </a:lnTo>
                    <a:lnTo>
                      <a:pt x="75" y="112"/>
                    </a:lnTo>
                    <a:lnTo>
                      <a:pt x="66" y="112"/>
                    </a:lnTo>
                    <a:lnTo>
                      <a:pt x="38" y="103"/>
                    </a:lnTo>
                    <a:lnTo>
                      <a:pt x="8" y="75"/>
                    </a:lnTo>
                    <a:lnTo>
                      <a:pt x="0" y="41"/>
                    </a:lnTo>
                    <a:lnTo>
                      <a:pt x="17" y="35"/>
                    </a:lnTo>
                    <a:lnTo>
                      <a:pt x="58" y="28"/>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9" name="Freeform 208">
                <a:extLst>
                  <a:ext uri="{FF2B5EF4-FFF2-40B4-BE49-F238E27FC236}">
                    <a16:creationId xmlns:a16="http://schemas.microsoft.com/office/drawing/2014/main" id="{A569FB98-F312-44A5-BC1D-1818CA692B57}"/>
                  </a:ext>
                </a:extLst>
              </p:cNvPr>
              <p:cNvSpPr>
                <a:spLocks noEditPoints="1"/>
              </p:cNvSpPr>
              <p:nvPr/>
            </p:nvSpPr>
            <p:spPr bwMode="auto">
              <a:xfrm>
                <a:off x="3098" y="1538"/>
                <a:ext cx="134" cy="155"/>
              </a:xfrm>
              <a:custGeom>
                <a:avLst/>
                <a:gdLst>
                  <a:gd name="T0" fmla="*/ 63 w 134"/>
                  <a:gd name="T1" fmla="*/ 0 h 155"/>
                  <a:gd name="T2" fmla="*/ 65 w 134"/>
                  <a:gd name="T3" fmla="*/ 11 h 155"/>
                  <a:gd name="T4" fmla="*/ 87 w 134"/>
                  <a:gd name="T5" fmla="*/ 21 h 155"/>
                  <a:gd name="T6" fmla="*/ 87 w 134"/>
                  <a:gd name="T7" fmla="*/ 26 h 155"/>
                  <a:gd name="T8" fmla="*/ 81 w 134"/>
                  <a:gd name="T9" fmla="*/ 47 h 155"/>
                  <a:gd name="T10" fmla="*/ 134 w 134"/>
                  <a:gd name="T11" fmla="*/ 106 h 155"/>
                  <a:gd name="T12" fmla="*/ 121 w 134"/>
                  <a:gd name="T13" fmla="*/ 132 h 155"/>
                  <a:gd name="T14" fmla="*/ 114 w 134"/>
                  <a:gd name="T15" fmla="*/ 138 h 155"/>
                  <a:gd name="T16" fmla="*/ 78 w 134"/>
                  <a:gd name="T17" fmla="*/ 138 h 155"/>
                  <a:gd name="T18" fmla="*/ 78 w 134"/>
                  <a:gd name="T19" fmla="*/ 143 h 155"/>
                  <a:gd name="T20" fmla="*/ 63 w 134"/>
                  <a:gd name="T21" fmla="*/ 143 h 155"/>
                  <a:gd name="T22" fmla="*/ 35 w 134"/>
                  <a:gd name="T23" fmla="*/ 155 h 155"/>
                  <a:gd name="T24" fmla="*/ 28 w 134"/>
                  <a:gd name="T25" fmla="*/ 155 h 155"/>
                  <a:gd name="T26" fmla="*/ 35 w 134"/>
                  <a:gd name="T27" fmla="*/ 143 h 155"/>
                  <a:gd name="T28" fmla="*/ 62 w 134"/>
                  <a:gd name="T29" fmla="*/ 127 h 155"/>
                  <a:gd name="T30" fmla="*/ 47 w 134"/>
                  <a:gd name="T31" fmla="*/ 122 h 155"/>
                  <a:gd name="T32" fmla="*/ 47 w 134"/>
                  <a:gd name="T33" fmla="*/ 101 h 155"/>
                  <a:gd name="T34" fmla="*/ 69 w 134"/>
                  <a:gd name="T35" fmla="*/ 101 h 155"/>
                  <a:gd name="T36" fmla="*/ 61 w 134"/>
                  <a:gd name="T37" fmla="*/ 84 h 155"/>
                  <a:gd name="T38" fmla="*/ 59 w 134"/>
                  <a:gd name="T39" fmla="*/ 69 h 155"/>
                  <a:gd name="T40" fmla="*/ 46 w 134"/>
                  <a:gd name="T41" fmla="*/ 69 h 155"/>
                  <a:gd name="T42" fmla="*/ 29 w 134"/>
                  <a:gd name="T43" fmla="*/ 36 h 155"/>
                  <a:gd name="T44" fmla="*/ 50 w 134"/>
                  <a:gd name="T45" fmla="*/ 0 h 155"/>
                  <a:gd name="T46" fmla="*/ 63 w 134"/>
                  <a:gd name="T47" fmla="*/ 0 h 155"/>
                  <a:gd name="T48" fmla="*/ 0 w 134"/>
                  <a:gd name="T49" fmla="*/ 61 h 155"/>
                  <a:gd name="T50" fmla="*/ 14 w 134"/>
                  <a:gd name="T51" fmla="*/ 61 h 155"/>
                  <a:gd name="T52" fmla="*/ 30 w 134"/>
                  <a:gd name="T53" fmla="*/ 73 h 155"/>
                  <a:gd name="T54" fmla="*/ 30 w 134"/>
                  <a:gd name="T55" fmla="*/ 83 h 155"/>
                  <a:gd name="T56" fmla="*/ 9 w 134"/>
                  <a:gd name="T57" fmla="*/ 83 h 155"/>
                  <a:gd name="T58" fmla="*/ 0 w 134"/>
                  <a:gd name="T59" fmla="*/ 61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55"/>
                  <a:gd name="T92" fmla="*/ 134 w 134"/>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55">
                    <a:moveTo>
                      <a:pt x="63" y="0"/>
                    </a:moveTo>
                    <a:lnTo>
                      <a:pt x="65" y="11"/>
                    </a:lnTo>
                    <a:lnTo>
                      <a:pt x="87" y="21"/>
                    </a:lnTo>
                    <a:lnTo>
                      <a:pt x="87" y="26"/>
                    </a:lnTo>
                    <a:lnTo>
                      <a:pt x="81" y="47"/>
                    </a:lnTo>
                    <a:lnTo>
                      <a:pt x="134" y="106"/>
                    </a:lnTo>
                    <a:lnTo>
                      <a:pt x="121" y="132"/>
                    </a:lnTo>
                    <a:lnTo>
                      <a:pt x="114" y="138"/>
                    </a:lnTo>
                    <a:lnTo>
                      <a:pt x="78" y="138"/>
                    </a:lnTo>
                    <a:lnTo>
                      <a:pt x="78" y="143"/>
                    </a:lnTo>
                    <a:lnTo>
                      <a:pt x="63" y="143"/>
                    </a:lnTo>
                    <a:lnTo>
                      <a:pt x="35" y="155"/>
                    </a:lnTo>
                    <a:lnTo>
                      <a:pt x="28" y="155"/>
                    </a:lnTo>
                    <a:lnTo>
                      <a:pt x="35" y="143"/>
                    </a:lnTo>
                    <a:lnTo>
                      <a:pt x="62" y="127"/>
                    </a:lnTo>
                    <a:lnTo>
                      <a:pt x="47" y="122"/>
                    </a:lnTo>
                    <a:lnTo>
                      <a:pt x="47" y="101"/>
                    </a:lnTo>
                    <a:lnTo>
                      <a:pt x="69" y="101"/>
                    </a:lnTo>
                    <a:lnTo>
                      <a:pt x="61" y="84"/>
                    </a:lnTo>
                    <a:lnTo>
                      <a:pt x="59" y="69"/>
                    </a:lnTo>
                    <a:lnTo>
                      <a:pt x="46" y="69"/>
                    </a:lnTo>
                    <a:lnTo>
                      <a:pt x="29" y="36"/>
                    </a:lnTo>
                    <a:lnTo>
                      <a:pt x="50" y="0"/>
                    </a:lnTo>
                    <a:lnTo>
                      <a:pt x="63" y="0"/>
                    </a:lnTo>
                    <a:close/>
                    <a:moveTo>
                      <a:pt x="0" y="61"/>
                    </a:moveTo>
                    <a:lnTo>
                      <a:pt x="14" y="61"/>
                    </a:lnTo>
                    <a:lnTo>
                      <a:pt x="30" y="73"/>
                    </a:lnTo>
                    <a:lnTo>
                      <a:pt x="30" y="83"/>
                    </a:lnTo>
                    <a:lnTo>
                      <a:pt x="9" y="83"/>
                    </a:lnTo>
                    <a:lnTo>
                      <a:pt x="0" y="61"/>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0" name="Freeform 210">
                <a:extLst>
                  <a:ext uri="{FF2B5EF4-FFF2-40B4-BE49-F238E27FC236}">
                    <a16:creationId xmlns:a16="http://schemas.microsoft.com/office/drawing/2014/main" id="{4B776456-4CD6-4DCB-A6B2-13A84743EBE2}"/>
                  </a:ext>
                </a:extLst>
              </p:cNvPr>
              <p:cNvSpPr>
                <a:spLocks noEditPoints="1"/>
              </p:cNvSpPr>
              <p:nvPr/>
            </p:nvSpPr>
            <p:spPr bwMode="auto">
              <a:xfrm>
                <a:off x="6096" y="2897"/>
                <a:ext cx="26" cy="36"/>
              </a:xfrm>
              <a:custGeom>
                <a:avLst/>
                <a:gdLst>
                  <a:gd name="T0" fmla="*/ 0 w 26"/>
                  <a:gd name="T1" fmla="*/ 0 h 36"/>
                  <a:gd name="T2" fmla="*/ 17 w 26"/>
                  <a:gd name="T3" fmla="*/ 13 h 36"/>
                  <a:gd name="T4" fmla="*/ 9 w 26"/>
                  <a:gd name="T5" fmla="*/ 24 h 36"/>
                  <a:gd name="T6" fmla="*/ 1 w 26"/>
                  <a:gd name="T7" fmla="*/ 14 h 36"/>
                  <a:gd name="T8" fmla="*/ 0 w 26"/>
                  <a:gd name="T9" fmla="*/ 0 h 36"/>
                  <a:gd name="T10" fmla="*/ 19 w 26"/>
                  <a:gd name="T11" fmla="*/ 33 h 36"/>
                  <a:gd name="T12" fmla="*/ 26 w 26"/>
                  <a:gd name="T13" fmla="*/ 36 h 36"/>
                  <a:gd name="T14" fmla="*/ 20 w 26"/>
                  <a:gd name="T15" fmla="*/ 36 h 36"/>
                  <a:gd name="T16" fmla="*/ 19 w 26"/>
                  <a:gd name="T17" fmla="*/ 3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6"/>
                  <a:gd name="T29" fmla="*/ 26 w 2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6">
                    <a:moveTo>
                      <a:pt x="0" y="0"/>
                    </a:moveTo>
                    <a:lnTo>
                      <a:pt x="17" y="13"/>
                    </a:lnTo>
                    <a:lnTo>
                      <a:pt x="9" y="24"/>
                    </a:lnTo>
                    <a:lnTo>
                      <a:pt x="1" y="14"/>
                    </a:lnTo>
                    <a:lnTo>
                      <a:pt x="0" y="0"/>
                    </a:lnTo>
                    <a:close/>
                    <a:moveTo>
                      <a:pt x="19" y="33"/>
                    </a:moveTo>
                    <a:lnTo>
                      <a:pt x="26" y="36"/>
                    </a:lnTo>
                    <a:lnTo>
                      <a:pt x="20" y="36"/>
                    </a:lnTo>
                    <a:lnTo>
                      <a:pt x="19" y="33"/>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1" name="Freeform 211">
                <a:extLst>
                  <a:ext uri="{FF2B5EF4-FFF2-40B4-BE49-F238E27FC236}">
                    <a16:creationId xmlns:a16="http://schemas.microsoft.com/office/drawing/2014/main" id="{1B679F54-F865-4405-8715-1DAACDB2B27F}"/>
                  </a:ext>
                </a:extLst>
              </p:cNvPr>
              <p:cNvSpPr>
                <a:spLocks noEditPoints="1"/>
              </p:cNvSpPr>
              <p:nvPr/>
            </p:nvSpPr>
            <p:spPr bwMode="auto">
              <a:xfrm>
                <a:off x="4401" y="1629"/>
                <a:ext cx="898" cy="653"/>
              </a:xfrm>
              <a:custGeom>
                <a:avLst/>
                <a:gdLst>
                  <a:gd name="T0" fmla="*/ 887 w 898"/>
                  <a:gd name="T1" fmla="*/ 531 h 653"/>
                  <a:gd name="T2" fmla="*/ 867 w 898"/>
                  <a:gd name="T3" fmla="*/ 577 h 653"/>
                  <a:gd name="T4" fmla="*/ 862 w 898"/>
                  <a:gd name="T5" fmla="*/ 545 h 653"/>
                  <a:gd name="T6" fmla="*/ 690 w 898"/>
                  <a:gd name="T7" fmla="*/ 621 h 653"/>
                  <a:gd name="T8" fmla="*/ 717 w 898"/>
                  <a:gd name="T9" fmla="*/ 644 h 653"/>
                  <a:gd name="T10" fmla="*/ 680 w 898"/>
                  <a:gd name="T11" fmla="*/ 647 h 653"/>
                  <a:gd name="T12" fmla="*/ 275 w 898"/>
                  <a:gd name="T13" fmla="*/ 154 h 653"/>
                  <a:gd name="T14" fmla="*/ 334 w 898"/>
                  <a:gd name="T15" fmla="*/ 188 h 653"/>
                  <a:gd name="T16" fmla="*/ 431 w 898"/>
                  <a:gd name="T17" fmla="*/ 202 h 653"/>
                  <a:gd name="T18" fmla="*/ 494 w 898"/>
                  <a:gd name="T19" fmla="*/ 212 h 653"/>
                  <a:gd name="T20" fmla="*/ 561 w 898"/>
                  <a:gd name="T21" fmla="*/ 199 h 653"/>
                  <a:gd name="T22" fmla="*/ 564 w 898"/>
                  <a:gd name="T23" fmla="*/ 166 h 653"/>
                  <a:gd name="T24" fmla="*/ 594 w 898"/>
                  <a:gd name="T25" fmla="*/ 161 h 653"/>
                  <a:gd name="T26" fmla="*/ 670 w 898"/>
                  <a:gd name="T27" fmla="*/ 122 h 653"/>
                  <a:gd name="T28" fmla="*/ 589 w 898"/>
                  <a:gd name="T29" fmla="*/ 100 h 653"/>
                  <a:gd name="T30" fmla="*/ 619 w 898"/>
                  <a:gd name="T31" fmla="*/ 61 h 653"/>
                  <a:gd name="T32" fmla="*/ 630 w 898"/>
                  <a:gd name="T33" fmla="*/ 0 h 653"/>
                  <a:gd name="T34" fmla="*/ 757 w 898"/>
                  <a:gd name="T35" fmla="*/ 69 h 653"/>
                  <a:gd name="T36" fmla="*/ 830 w 898"/>
                  <a:gd name="T37" fmla="*/ 105 h 653"/>
                  <a:gd name="T38" fmla="*/ 888 w 898"/>
                  <a:gd name="T39" fmla="*/ 104 h 653"/>
                  <a:gd name="T40" fmla="*/ 873 w 898"/>
                  <a:gd name="T41" fmla="*/ 148 h 653"/>
                  <a:gd name="T42" fmla="*/ 898 w 898"/>
                  <a:gd name="T43" fmla="*/ 193 h 653"/>
                  <a:gd name="T44" fmla="*/ 839 w 898"/>
                  <a:gd name="T45" fmla="*/ 212 h 653"/>
                  <a:gd name="T46" fmla="*/ 782 w 898"/>
                  <a:gd name="T47" fmla="*/ 268 h 653"/>
                  <a:gd name="T48" fmla="*/ 735 w 898"/>
                  <a:gd name="T49" fmla="*/ 263 h 653"/>
                  <a:gd name="T50" fmla="*/ 722 w 898"/>
                  <a:gd name="T51" fmla="*/ 277 h 653"/>
                  <a:gd name="T52" fmla="*/ 810 w 898"/>
                  <a:gd name="T53" fmla="*/ 295 h 653"/>
                  <a:gd name="T54" fmla="*/ 789 w 898"/>
                  <a:gd name="T55" fmla="*/ 310 h 653"/>
                  <a:gd name="T56" fmla="*/ 843 w 898"/>
                  <a:gd name="T57" fmla="*/ 395 h 653"/>
                  <a:gd name="T58" fmla="*/ 834 w 898"/>
                  <a:gd name="T59" fmla="*/ 535 h 653"/>
                  <a:gd name="T60" fmla="*/ 761 w 898"/>
                  <a:gd name="T61" fmla="*/ 577 h 653"/>
                  <a:gd name="T62" fmla="*/ 757 w 898"/>
                  <a:gd name="T63" fmla="*/ 580 h 653"/>
                  <a:gd name="T64" fmla="*/ 711 w 898"/>
                  <a:gd name="T65" fmla="*/ 594 h 653"/>
                  <a:gd name="T66" fmla="*/ 698 w 898"/>
                  <a:gd name="T67" fmla="*/ 613 h 653"/>
                  <a:gd name="T68" fmla="*/ 663 w 898"/>
                  <a:gd name="T69" fmla="*/ 591 h 653"/>
                  <a:gd name="T70" fmla="*/ 635 w 898"/>
                  <a:gd name="T71" fmla="*/ 568 h 653"/>
                  <a:gd name="T72" fmla="*/ 589 w 898"/>
                  <a:gd name="T73" fmla="*/ 573 h 653"/>
                  <a:gd name="T74" fmla="*/ 550 w 898"/>
                  <a:gd name="T75" fmla="*/ 573 h 653"/>
                  <a:gd name="T76" fmla="*/ 549 w 898"/>
                  <a:gd name="T77" fmla="*/ 597 h 653"/>
                  <a:gd name="T78" fmla="*/ 518 w 898"/>
                  <a:gd name="T79" fmla="*/ 584 h 653"/>
                  <a:gd name="T80" fmla="*/ 486 w 898"/>
                  <a:gd name="T81" fmla="*/ 545 h 653"/>
                  <a:gd name="T82" fmla="*/ 471 w 898"/>
                  <a:gd name="T83" fmla="*/ 535 h 653"/>
                  <a:gd name="T84" fmla="*/ 481 w 898"/>
                  <a:gd name="T85" fmla="*/ 479 h 653"/>
                  <a:gd name="T86" fmla="*/ 455 w 898"/>
                  <a:gd name="T87" fmla="*/ 466 h 653"/>
                  <a:gd name="T88" fmla="*/ 433 w 898"/>
                  <a:gd name="T89" fmla="*/ 444 h 653"/>
                  <a:gd name="T90" fmla="*/ 399 w 898"/>
                  <a:gd name="T91" fmla="*/ 448 h 653"/>
                  <a:gd name="T92" fmla="*/ 362 w 898"/>
                  <a:gd name="T93" fmla="*/ 473 h 653"/>
                  <a:gd name="T94" fmla="*/ 311 w 898"/>
                  <a:gd name="T95" fmla="*/ 473 h 653"/>
                  <a:gd name="T96" fmla="*/ 264 w 898"/>
                  <a:gd name="T97" fmla="*/ 462 h 653"/>
                  <a:gd name="T98" fmla="*/ 169 w 898"/>
                  <a:gd name="T99" fmla="*/ 426 h 653"/>
                  <a:gd name="T100" fmla="*/ 118 w 898"/>
                  <a:gd name="T101" fmla="*/ 385 h 653"/>
                  <a:gd name="T102" fmla="*/ 118 w 898"/>
                  <a:gd name="T103" fmla="*/ 353 h 653"/>
                  <a:gd name="T104" fmla="*/ 43 w 898"/>
                  <a:gd name="T105" fmla="*/ 304 h 653"/>
                  <a:gd name="T106" fmla="*/ 30 w 898"/>
                  <a:gd name="T107" fmla="*/ 295 h 653"/>
                  <a:gd name="T108" fmla="*/ 28 w 898"/>
                  <a:gd name="T109" fmla="*/ 275 h 653"/>
                  <a:gd name="T110" fmla="*/ 0 w 898"/>
                  <a:gd name="T111" fmla="*/ 257 h 653"/>
                  <a:gd name="T112" fmla="*/ 41 w 898"/>
                  <a:gd name="T113" fmla="*/ 239 h 653"/>
                  <a:gd name="T114" fmla="*/ 63 w 898"/>
                  <a:gd name="T115" fmla="*/ 226 h 653"/>
                  <a:gd name="T116" fmla="*/ 74 w 898"/>
                  <a:gd name="T117" fmla="*/ 162 h 653"/>
                  <a:gd name="T118" fmla="*/ 128 w 898"/>
                  <a:gd name="T119" fmla="*/ 103 h 653"/>
                  <a:gd name="T120" fmla="*/ 143 w 898"/>
                  <a:gd name="T121" fmla="*/ 82 h 653"/>
                  <a:gd name="T122" fmla="*/ 223 w 898"/>
                  <a:gd name="T123" fmla="*/ 125 h 653"/>
                  <a:gd name="T124" fmla="*/ 275 w 898"/>
                  <a:gd name="T125" fmla="*/ 154 h 6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653"/>
                  <a:gd name="T191" fmla="*/ 898 w 898"/>
                  <a:gd name="T192" fmla="*/ 653 h 6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653">
                    <a:moveTo>
                      <a:pt x="876" y="526"/>
                    </a:moveTo>
                    <a:lnTo>
                      <a:pt x="887" y="531"/>
                    </a:lnTo>
                    <a:lnTo>
                      <a:pt x="884" y="557"/>
                    </a:lnTo>
                    <a:lnTo>
                      <a:pt x="867" y="577"/>
                    </a:lnTo>
                    <a:lnTo>
                      <a:pt x="864" y="566"/>
                    </a:lnTo>
                    <a:lnTo>
                      <a:pt x="862" y="545"/>
                    </a:lnTo>
                    <a:lnTo>
                      <a:pt x="876" y="526"/>
                    </a:lnTo>
                    <a:close/>
                    <a:moveTo>
                      <a:pt x="690" y="621"/>
                    </a:moveTo>
                    <a:lnTo>
                      <a:pt x="719" y="618"/>
                    </a:lnTo>
                    <a:lnTo>
                      <a:pt x="717" y="644"/>
                    </a:lnTo>
                    <a:lnTo>
                      <a:pt x="702" y="653"/>
                    </a:lnTo>
                    <a:lnTo>
                      <a:pt x="680" y="647"/>
                    </a:lnTo>
                    <a:lnTo>
                      <a:pt x="690" y="621"/>
                    </a:lnTo>
                    <a:close/>
                    <a:moveTo>
                      <a:pt x="275" y="154"/>
                    </a:moveTo>
                    <a:lnTo>
                      <a:pt x="326" y="183"/>
                    </a:lnTo>
                    <a:lnTo>
                      <a:pt x="334" y="188"/>
                    </a:lnTo>
                    <a:lnTo>
                      <a:pt x="344" y="197"/>
                    </a:lnTo>
                    <a:lnTo>
                      <a:pt x="431" y="202"/>
                    </a:lnTo>
                    <a:lnTo>
                      <a:pt x="486" y="219"/>
                    </a:lnTo>
                    <a:lnTo>
                      <a:pt x="494" y="212"/>
                    </a:lnTo>
                    <a:lnTo>
                      <a:pt x="522" y="202"/>
                    </a:lnTo>
                    <a:lnTo>
                      <a:pt x="561" y="199"/>
                    </a:lnTo>
                    <a:lnTo>
                      <a:pt x="578" y="179"/>
                    </a:lnTo>
                    <a:lnTo>
                      <a:pt x="564" y="166"/>
                    </a:lnTo>
                    <a:lnTo>
                      <a:pt x="561" y="154"/>
                    </a:lnTo>
                    <a:lnTo>
                      <a:pt x="594" y="161"/>
                    </a:lnTo>
                    <a:lnTo>
                      <a:pt x="634" y="127"/>
                    </a:lnTo>
                    <a:lnTo>
                      <a:pt x="670" y="122"/>
                    </a:lnTo>
                    <a:lnTo>
                      <a:pt x="631" y="99"/>
                    </a:lnTo>
                    <a:lnTo>
                      <a:pt x="589" y="100"/>
                    </a:lnTo>
                    <a:lnTo>
                      <a:pt x="585" y="67"/>
                    </a:lnTo>
                    <a:lnTo>
                      <a:pt x="619" y="61"/>
                    </a:lnTo>
                    <a:lnTo>
                      <a:pt x="598" y="6"/>
                    </a:lnTo>
                    <a:lnTo>
                      <a:pt x="630" y="0"/>
                    </a:lnTo>
                    <a:lnTo>
                      <a:pt x="678" y="9"/>
                    </a:lnTo>
                    <a:lnTo>
                      <a:pt x="757" y="69"/>
                    </a:lnTo>
                    <a:lnTo>
                      <a:pt x="809" y="85"/>
                    </a:lnTo>
                    <a:lnTo>
                      <a:pt x="830" y="105"/>
                    </a:lnTo>
                    <a:lnTo>
                      <a:pt x="879" y="95"/>
                    </a:lnTo>
                    <a:lnTo>
                      <a:pt x="888" y="104"/>
                    </a:lnTo>
                    <a:lnTo>
                      <a:pt x="895" y="153"/>
                    </a:lnTo>
                    <a:lnTo>
                      <a:pt x="873" y="148"/>
                    </a:lnTo>
                    <a:lnTo>
                      <a:pt x="865" y="157"/>
                    </a:lnTo>
                    <a:lnTo>
                      <a:pt x="898" y="193"/>
                    </a:lnTo>
                    <a:lnTo>
                      <a:pt x="888" y="202"/>
                    </a:lnTo>
                    <a:lnTo>
                      <a:pt x="839" y="212"/>
                    </a:lnTo>
                    <a:lnTo>
                      <a:pt x="816" y="248"/>
                    </a:lnTo>
                    <a:lnTo>
                      <a:pt x="782" y="268"/>
                    </a:lnTo>
                    <a:lnTo>
                      <a:pt x="756" y="229"/>
                    </a:lnTo>
                    <a:lnTo>
                      <a:pt x="735" y="263"/>
                    </a:lnTo>
                    <a:lnTo>
                      <a:pt x="717" y="265"/>
                    </a:lnTo>
                    <a:lnTo>
                      <a:pt x="722" y="277"/>
                    </a:lnTo>
                    <a:lnTo>
                      <a:pt x="776" y="290"/>
                    </a:lnTo>
                    <a:lnTo>
                      <a:pt x="810" y="295"/>
                    </a:lnTo>
                    <a:lnTo>
                      <a:pt x="812" y="303"/>
                    </a:lnTo>
                    <a:lnTo>
                      <a:pt x="789" y="310"/>
                    </a:lnTo>
                    <a:lnTo>
                      <a:pt x="776" y="341"/>
                    </a:lnTo>
                    <a:lnTo>
                      <a:pt x="843" y="395"/>
                    </a:lnTo>
                    <a:lnTo>
                      <a:pt x="861" y="434"/>
                    </a:lnTo>
                    <a:lnTo>
                      <a:pt x="834" y="535"/>
                    </a:lnTo>
                    <a:lnTo>
                      <a:pt x="804" y="564"/>
                    </a:lnTo>
                    <a:lnTo>
                      <a:pt x="761" y="577"/>
                    </a:lnTo>
                    <a:lnTo>
                      <a:pt x="758" y="576"/>
                    </a:lnTo>
                    <a:lnTo>
                      <a:pt x="757" y="580"/>
                    </a:lnTo>
                    <a:lnTo>
                      <a:pt x="753" y="582"/>
                    </a:lnTo>
                    <a:lnTo>
                      <a:pt x="711" y="594"/>
                    </a:lnTo>
                    <a:lnTo>
                      <a:pt x="709" y="615"/>
                    </a:lnTo>
                    <a:lnTo>
                      <a:pt x="698" y="613"/>
                    </a:lnTo>
                    <a:lnTo>
                      <a:pt x="689" y="593"/>
                    </a:lnTo>
                    <a:lnTo>
                      <a:pt x="663" y="591"/>
                    </a:lnTo>
                    <a:lnTo>
                      <a:pt x="638" y="582"/>
                    </a:lnTo>
                    <a:lnTo>
                      <a:pt x="635" y="568"/>
                    </a:lnTo>
                    <a:lnTo>
                      <a:pt x="611" y="557"/>
                    </a:lnTo>
                    <a:lnTo>
                      <a:pt x="589" y="573"/>
                    </a:lnTo>
                    <a:lnTo>
                      <a:pt x="561" y="568"/>
                    </a:lnTo>
                    <a:lnTo>
                      <a:pt x="550" y="573"/>
                    </a:lnTo>
                    <a:lnTo>
                      <a:pt x="557" y="597"/>
                    </a:lnTo>
                    <a:lnTo>
                      <a:pt x="549" y="597"/>
                    </a:lnTo>
                    <a:lnTo>
                      <a:pt x="545" y="589"/>
                    </a:lnTo>
                    <a:lnTo>
                      <a:pt x="518" y="584"/>
                    </a:lnTo>
                    <a:lnTo>
                      <a:pt x="508" y="560"/>
                    </a:lnTo>
                    <a:lnTo>
                      <a:pt x="486" y="545"/>
                    </a:lnTo>
                    <a:lnTo>
                      <a:pt x="483" y="545"/>
                    </a:lnTo>
                    <a:lnTo>
                      <a:pt x="471" y="535"/>
                    </a:lnTo>
                    <a:lnTo>
                      <a:pt x="487" y="510"/>
                    </a:lnTo>
                    <a:lnTo>
                      <a:pt x="481" y="479"/>
                    </a:lnTo>
                    <a:lnTo>
                      <a:pt x="460" y="461"/>
                    </a:lnTo>
                    <a:lnTo>
                      <a:pt x="455" y="466"/>
                    </a:lnTo>
                    <a:lnTo>
                      <a:pt x="442" y="464"/>
                    </a:lnTo>
                    <a:lnTo>
                      <a:pt x="433" y="444"/>
                    </a:lnTo>
                    <a:lnTo>
                      <a:pt x="405" y="446"/>
                    </a:lnTo>
                    <a:lnTo>
                      <a:pt x="399" y="448"/>
                    </a:lnTo>
                    <a:lnTo>
                      <a:pt x="378" y="469"/>
                    </a:lnTo>
                    <a:lnTo>
                      <a:pt x="362" y="473"/>
                    </a:lnTo>
                    <a:lnTo>
                      <a:pt x="326" y="465"/>
                    </a:lnTo>
                    <a:lnTo>
                      <a:pt x="311" y="473"/>
                    </a:lnTo>
                    <a:lnTo>
                      <a:pt x="301" y="471"/>
                    </a:lnTo>
                    <a:lnTo>
                      <a:pt x="264" y="462"/>
                    </a:lnTo>
                    <a:lnTo>
                      <a:pt x="225" y="447"/>
                    </a:lnTo>
                    <a:lnTo>
                      <a:pt x="169" y="426"/>
                    </a:lnTo>
                    <a:lnTo>
                      <a:pt x="133" y="408"/>
                    </a:lnTo>
                    <a:lnTo>
                      <a:pt x="118" y="385"/>
                    </a:lnTo>
                    <a:lnTo>
                      <a:pt x="133" y="386"/>
                    </a:lnTo>
                    <a:lnTo>
                      <a:pt x="118" y="353"/>
                    </a:lnTo>
                    <a:lnTo>
                      <a:pt x="91" y="331"/>
                    </a:lnTo>
                    <a:lnTo>
                      <a:pt x="43" y="304"/>
                    </a:lnTo>
                    <a:lnTo>
                      <a:pt x="30" y="305"/>
                    </a:lnTo>
                    <a:lnTo>
                      <a:pt x="30" y="295"/>
                    </a:lnTo>
                    <a:lnTo>
                      <a:pt x="37" y="297"/>
                    </a:lnTo>
                    <a:lnTo>
                      <a:pt x="28" y="275"/>
                    </a:lnTo>
                    <a:lnTo>
                      <a:pt x="7" y="272"/>
                    </a:lnTo>
                    <a:lnTo>
                      <a:pt x="0" y="257"/>
                    </a:lnTo>
                    <a:lnTo>
                      <a:pt x="15" y="239"/>
                    </a:lnTo>
                    <a:lnTo>
                      <a:pt x="41" y="239"/>
                    </a:lnTo>
                    <a:lnTo>
                      <a:pt x="45" y="228"/>
                    </a:lnTo>
                    <a:lnTo>
                      <a:pt x="63" y="226"/>
                    </a:lnTo>
                    <a:lnTo>
                      <a:pt x="91" y="207"/>
                    </a:lnTo>
                    <a:lnTo>
                      <a:pt x="74" y="162"/>
                    </a:lnTo>
                    <a:lnTo>
                      <a:pt x="96" y="116"/>
                    </a:lnTo>
                    <a:lnTo>
                      <a:pt x="128" y="103"/>
                    </a:lnTo>
                    <a:lnTo>
                      <a:pt x="140" y="81"/>
                    </a:lnTo>
                    <a:lnTo>
                      <a:pt x="143" y="82"/>
                    </a:lnTo>
                    <a:lnTo>
                      <a:pt x="199" y="104"/>
                    </a:lnTo>
                    <a:lnTo>
                      <a:pt x="223" y="125"/>
                    </a:lnTo>
                    <a:lnTo>
                      <a:pt x="229" y="149"/>
                    </a:lnTo>
                    <a:lnTo>
                      <a:pt x="275" y="154"/>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2" name="Freeform 215">
                <a:extLst>
                  <a:ext uri="{FF2B5EF4-FFF2-40B4-BE49-F238E27FC236}">
                    <a16:creationId xmlns:a16="http://schemas.microsoft.com/office/drawing/2014/main" id="{175B2265-24D8-4981-AAB2-3E0622E12F8E}"/>
                  </a:ext>
                </a:extLst>
              </p:cNvPr>
              <p:cNvSpPr>
                <a:spLocks noEditPoints="1"/>
              </p:cNvSpPr>
              <p:nvPr/>
            </p:nvSpPr>
            <p:spPr bwMode="auto">
              <a:xfrm>
                <a:off x="4107" y="2133"/>
                <a:ext cx="129" cy="176"/>
              </a:xfrm>
              <a:custGeom>
                <a:avLst/>
                <a:gdLst>
                  <a:gd name="T0" fmla="*/ 129 w 129"/>
                  <a:gd name="T1" fmla="*/ 69 h 176"/>
                  <a:gd name="T2" fmla="*/ 100 w 129"/>
                  <a:gd name="T3" fmla="*/ 131 h 176"/>
                  <a:gd name="T4" fmla="*/ 55 w 129"/>
                  <a:gd name="T5" fmla="*/ 171 h 176"/>
                  <a:gd name="T6" fmla="*/ 21 w 129"/>
                  <a:gd name="T7" fmla="*/ 176 h 176"/>
                  <a:gd name="T8" fmla="*/ 8 w 129"/>
                  <a:gd name="T9" fmla="*/ 148 h 176"/>
                  <a:gd name="T10" fmla="*/ 0 w 129"/>
                  <a:gd name="T11" fmla="*/ 134 h 176"/>
                  <a:gd name="T12" fmla="*/ 51 w 129"/>
                  <a:gd name="T13" fmla="*/ 116 h 176"/>
                  <a:gd name="T14" fmla="*/ 59 w 129"/>
                  <a:gd name="T15" fmla="*/ 76 h 176"/>
                  <a:gd name="T16" fmla="*/ 48 w 129"/>
                  <a:gd name="T17" fmla="*/ 67 h 176"/>
                  <a:gd name="T18" fmla="*/ 53 w 129"/>
                  <a:gd name="T19" fmla="*/ 46 h 176"/>
                  <a:gd name="T20" fmla="*/ 59 w 129"/>
                  <a:gd name="T21" fmla="*/ 40 h 176"/>
                  <a:gd name="T22" fmla="*/ 55 w 129"/>
                  <a:gd name="T23" fmla="*/ 24 h 176"/>
                  <a:gd name="T24" fmla="*/ 63 w 129"/>
                  <a:gd name="T25" fmla="*/ 14 h 176"/>
                  <a:gd name="T26" fmla="*/ 82 w 129"/>
                  <a:gd name="T27" fmla="*/ 44 h 176"/>
                  <a:gd name="T28" fmla="*/ 100 w 129"/>
                  <a:gd name="T29" fmla="*/ 46 h 176"/>
                  <a:gd name="T30" fmla="*/ 129 w 129"/>
                  <a:gd name="T31" fmla="*/ 69 h 176"/>
                  <a:gd name="T32" fmla="*/ 62 w 129"/>
                  <a:gd name="T33" fmla="*/ 6 h 176"/>
                  <a:gd name="T34" fmla="*/ 57 w 129"/>
                  <a:gd name="T35" fmla="*/ 4 h 176"/>
                  <a:gd name="T36" fmla="*/ 60 w 129"/>
                  <a:gd name="T37" fmla="*/ 0 h 176"/>
                  <a:gd name="T38" fmla="*/ 62 w 129"/>
                  <a:gd name="T39" fmla="*/ 6 h 176"/>
                  <a:gd name="T40" fmla="*/ 62 w 129"/>
                  <a:gd name="T41" fmla="*/ 6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76"/>
                  <a:gd name="T65" fmla="*/ 129 w 129"/>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76">
                    <a:moveTo>
                      <a:pt x="129" y="69"/>
                    </a:moveTo>
                    <a:lnTo>
                      <a:pt x="100" y="131"/>
                    </a:lnTo>
                    <a:lnTo>
                      <a:pt x="55" y="171"/>
                    </a:lnTo>
                    <a:lnTo>
                      <a:pt x="21" y="176"/>
                    </a:lnTo>
                    <a:lnTo>
                      <a:pt x="8" y="148"/>
                    </a:lnTo>
                    <a:lnTo>
                      <a:pt x="0" y="134"/>
                    </a:lnTo>
                    <a:lnTo>
                      <a:pt x="51" y="116"/>
                    </a:lnTo>
                    <a:lnTo>
                      <a:pt x="59" y="76"/>
                    </a:lnTo>
                    <a:lnTo>
                      <a:pt x="48" y="67"/>
                    </a:lnTo>
                    <a:lnTo>
                      <a:pt x="53" y="46"/>
                    </a:lnTo>
                    <a:lnTo>
                      <a:pt x="59" y="40"/>
                    </a:lnTo>
                    <a:lnTo>
                      <a:pt x="55" y="24"/>
                    </a:lnTo>
                    <a:lnTo>
                      <a:pt x="63" y="14"/>
                    </a:lnTo>
                    <a:lnTo>
                      <a:pt x="82" y="44"/>
                    </a:lnTo>
                    <a:lnTo>
                      <a:pt x="100" y="46"/>
                    </a:lnTo>
                    <a:lnTo>
                      <a:pt x="129" y="69"/>
                    </a:lnTo>
                    <a:close/>
                    <a:moveTo>
                      <a:pt x="62" y="6"/>
                    </a:moveTo>
                    <a:lnTo>
                      <a:pt x="57" y="4"/>
                    </a:lnTo>
                    <a:lnTo>
                      <a:pt x="60" y="0"/>
                    </a:lnTo>
                    <a:lnTo>
                      <a:pt x="62" y="6"/>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3" name="Freeform 216">
                <a:extLst>
                  <a:ext uri="{FF2B5EF4-FFF2-40B4-BE49-F238E27FC236}">
                    <a16:creationId xmlns:a16="http://schemas.microsoft.com/office/drawing/2014/main" id="{8E90A4B2-D5DF-4DBD-9ABF-5FDA2EA3A4FE}"/>
                  </a:ext>
                </a:extLst>
              </p:cNvPr>
              <p:cNvSpPr>
                <a:spLocks/>
              </p:cNvSpPr>
              <p:nvPr/>
            </p:nvSpPr>
            <p:spPr bwMode="auto">
              <a:xfrm>
                <a:off x="3595" y="2189"/>
                <a:ext cx="282" cy="367"/>
              </a:xfrm>
              <a:custGeom>
                <a:avLst/>
                <a:gdLst>
                  <a:gd name="T0" fmla="*/ 45 w 282"/>
                  <a:gd name="T1" fmla="*/ 22 h 367"/>
                  <a:gd name="T2" fmla="*/ 185 w 282"/>
                  <a:gd name="T3" fmla="*/ 22 h 367"/>
                  <a:gd name="T4" fmla="*/ 193 w 282"/>
                  <a:gd name="T5" fmla="*/ 29 h 367"/>
                  <a:gd name="T6" fmla="*/ 200 w 282"/>
                  <a:gd name="T7" fmla="*/ 25 h 367"/>
                  <a:gd name="T8" fmla="*/ 226 w 282"/>
                  <a:gd name="T9" fmla="*/ 0 h 367"/>
                  <a:gd name="T10" fmla="*/ 249 w 282"/>
                  <a:gd name="T11" fmla="*/ 21 h 367"/>
                  <a:gd name="T12" fmla="*/ 262 w 282"/>
                  <a:gd name="T13" fmla="*/ 83 h 367"/>
                  <a:gd name="T14" fmla="*/ 282 w 282"/>
                  <a:gd name="T15" fmla="*/ 96 h 367"/>
                  <a:gd name="T16" fmla="*/ 278 w 282"/>
                  <a:gd name="T17" fmla="*/ 105 h 367"/>
                  <a:gd name="T18" fmla="*/ 264 w 282"/>
                  <a:gd name="T19" fmla="*/ 110 h 367"/>
                  <a:gd name="T20" fmla="*/ 256 w 282"/>
                  <a:gd name="T21" fmla="*/ 114 h 367"/>
                  <a:gd name="T22" fmla="*/ 256 w 282"/>
                  <a:gd name="T23" fmla="*/ 129 h 367"/>
                  <a:gd name="T24" fmla="*/ 248 w 282"/>
                  <a:gd name="T25" fmla="*/ 150 h 367"/>
                  <a:gd name="T26" fmla="*/ 251 w 282"/>
                  <a:gd name="T27" fmla="*/ 165 h 367"/>
                  <a:gd name="T28" fmla="*/ 245 w 282"/>
                  <a:gd name="T29" fmla="*/ 184 h 367"/>
                  <a:gd name="T30" fmla="*/ 244 w 282"/>
                  <a:gd name="T31" fmla="*/ 195 h 367"/>
                  <a:gd name="T32" fmla="*/ 236 w 282"/>
                  <a:gd name="T33" fmla="*/ 196 h 367"/>
                  <a:gd name="T34" fmla="*/ 223 w 282"/>
                  <a:gd name="T35" fmla="*/ 230 h 367"/>
                  <a:gd name="T36" fmla="*/ 223 w 282"/>
                  <a:gd name="T37" fmla="*/ 231 h 367"/>
                  <a:gd name="T38" fmla="*/ 216 w 282"/>
                  <a:gd name="T39" fmla="*/ 230 h 367"/>
                  <a:gd name="T40" fmla="*/ 211 w 282"/>
                  <a:gd name="T41" fmla="*/ 275 h 367"/>
                  <a:gd name="T42" fmla="*/ 196 w 282"/>
                  <a:gd name="T43" fmla="*/ 275 h 367"/>
                  <a:gd name="T44" fmla="*/ 192 w 282"/>
                  <a:gd name="T45" fmla="*/ 287 h 367"/>
                  <a:gd name="T46" fmla="*/ 208 w 282"/>
                  <a:gd name="T47" fmla="*/ 292 h 367"/>
                  <a:gd name="T48" fmla="*/ 225 w 282"/>
                  <a:gd name="T49" fmla="*/ 312 h 367"/>
                  <a:gd name="T50" fmla="*/ 234 w 282"/>
                  <a:gd name="T51" fmla="*/ 333 h 367"/>
                  <a:gd name="T52" fmla="*/ 241 w 282"/>
                  <a:gd name="T53" fmla="*/ 333 h 367"/>
                  <a:gd name="T54" fmla="*/ 245 w 282"/>
                  <a:gd name="T55" fmla="*/ 346 h 367"/>
                  <a:gd name="T56" fmla="*/ 240 w 282"/>
                  <a:gd name="T57" fmla="*/ 347 h 367"/>
                  <a:gd name="T58" fmla="*/ 236 w 282"/>
                  <a:gd name="T59" fmla="*/ 347 h 367"/>
                  <a:gd name="T60" fmla="*/ 218 w 282"/>
                  <a:gd name="T61" fmla="*/ 347 h 367"/>
                  <a:gd name="T62" fmla="*/ 218 w 282"/>
                  <a:gd name="T63" fmla="*/ 347 h 367"/>
                  <a:gd name="T64" fmla="*/ 212 w 282"/>
                  <a:gd name="T65" fmla="*/ 354 h 367"/>
                  <a:gd name="T66" fmla="*/ 204 w 282"/>
                  <a:gd name="T67" fmla="*/ 363 h 367"/>
                  <a:gd name="T68" fmla="*/ 178 w 282"/>
                  <a:gd name="T69" fmla="*/ 367 h 367"/>
                  <a:gd name="T70" fmla="*/ 155 w 282"/>
                  <a:gd name="T71" fmla="*/ 364 h 367"/>
                  <a:gd name="T72" fmla="*/ 133 w 282"/>
                  <a:gd name="T73" fmla="*/ 346 h 367"/>
                  <a:gd name="T74" fmla="*/ 108 w 282"/>
                  <a:gd name="T75" fmla="*/ 351 h 367"/>
                  <a:gd name="T76" fmla="*/ 97 w 282"/>
                  <a:gd name="T77" fmla="*/ 340 h 367"/>
                  <a:gd name="T78" fmla="*/ 93 w 282"/>
                  <a:gd name="T79" fmla="*/ 328 h 367"/>
                  <a:gd name="T80" fmla="*/ 78 w 282"/>
                  <a:gd name="T81" fmla="*/ 319 h 367"/>
                  <a:gd name="T82" fmla="*/ 78 w 282"/>
                  <a:gd name="T83" fmla="*/ 309 h 367"/>
                  <a:gd name="T84" fmla="*/ 56 w 282"/>
                  <a:gd name="T85" fmla="*/ 293 h 367"/>
                  <a:gd name="T86" fmla="*/ 58 w 282"/>
                  <a:gd name="T87" fmla="*/ 287 h 367"/>
                  <a:gd name="T88" fmla="*/ 38 w 282"/>
                  <a:gd name="T89" fmla="*/ 274 h 367"/>
                  <a:gd name="T90" fmla="*/ 28 w 282"/>
                  <a:gd name="T91" fmla="*/ 270 h 367"/>
                  <a:gd name="T92" fmla="*/ 30 w 282"/>
                  <a:gd name="T93" fmla="*/ 249 h 367"/>
                  <a:gd name="T94" fmla="*/ 15 w 282"/>
                  <a:gd name="T95" fmla="*/ 229 h 367"/>
                  <a:gd name="T96" fmla="*/ 2 w 282"/>
                  <a:gd name="T97" fmla="*/ 196 h 367"/>
                  <a:gd name="T98" fmla="*/ 0 w 282"/>
                  <a:gd name="T99" fmla="*/ 176 h 367"/>
                  <a:gd name="T100" fmla="*/ 15 w 282"/>
                  <a:gd name="T101" fmla="*/ 140 h 367"/>
                  <a:gd name="T102" fmla="*/ 32 w 282"/>
                  <a:gd name="T103" fmla="*/ 140 h 367"/>
                  <a:gd name="T104" fmla="*/ 30 w 282"/>
                  <a:gd name="T105" fmla="*/ 69 h 367"/>
                  <a:gd name="T106" fmla="*/ 29 w 282"/>
                  <a:gd name="T107" fmla="*/ 60 h 367"/>
                  <a:gd name="T108" fmla="*/ 47 w 282"/>
                  <a:gd name="T109" fmla="*/ 60 h 367"/>
                  <a:gd name="T110" fmla="*/ 45 w 282"/>
                  <a:gd name="T111" fmla="*/ 22 h 3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67"/>
                  <a:gd name="T170" fmla="*/ 282 w 282"/>
                  <a:gd name="T171" fmla="*/ 367 h 3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67">
                    <a:moveTo>
                      <a:pt x="45" y="22"/>
                    </a:moveTo>
                    <a:lnTo>
                      <a:pt x="185" y="22"/>
                    </a:lnTo>
                    <a:lnTo>
                      <a:pt x="193" y="29"/>
                    </a:lnTo>
                    <a:lnTo>
                      <a:pt x="200" y="25"/>
                    </a:lnTo>
                    <a:lnTo>
                      <a:pt x="226" y="0"/>
                    </a:lnTo>
                    <a:lnTo>
                      <a:pt x="249" y="21"/>
                    </a:lnTo>
                    <a:lnTo>
                      <a:pt x="262" y="83"/>
                    </a:lnTo>
                    <a:lnTo>
                      <a:pt x="282" y="96"/>
                    </a:lnTo>
                    <a:lnTo>
                      <a:pt x="278" y="105"/>
                    </a:lnTo>
                    <a:lnTo>
                      <a:pt x="264" y="110"/>
                    </a:lnTo>
                    <a:lnTo>
                      <a:pt x="256" y="114"/>
                    </a:lnTo>
                    <a:lnTo>
                      <a:pt x="256" y="129"/>
                    </a:lnTo>
                    <a:lnTo>
                      <a:pt x="248" y="150"/>
                    </a:lnTo>
                    <a:lnTo>
                      <a:pt x="251" y="165"/>
                    </a:lnTo>
                    <a:lnTo>
                      <a:pt x="245" y="184"/>
                    </a:lnTo>
                    <a:lnTo>
                      <a:pt x="244" y="195"/>
                    </a:lnTo>
                    <a:lnTo>
                      <a:pt x="236" y="196"/>
                    </a:lnTo>
                    <a:lnTo>
                      <a:pt x="223" y="230"/>
                    </a:lnTo>
                    <a:lnTo>
                      <a:pt x="223" y="231"/>
                    </a:lnTo>
                    <a:lnTo>
                      <a:pt x="216" y="230"/>
                    </a:lnTo>
                    <a:lnTo>
                      <a:pt x="211" y="275"/>
                    </a:lnTo>
                    <a:lnTo>
                      <a:pt x="196" y="275"/>
                    </a:lnTo>
                    <a:lnTo>
                      <a:pt x="192" y="287"/>
                    </a:lnTo>
                    <a:lnTo>
                      <a:pt x="208" y="292"/>
                    </a:lnTo>
                    <a:lnTo>
                      <a:pt x="225" y="312"/>
                    </a:lnTo>
                    <a:lnTo>
                      <a:pt x="234" y="333"/>
                    </a:lnTo>
                    <a:lnTo>
                      <a:pt x="241" y="333"/>
                    </a:lnTo>
                    <a:lnTo>
                      <a:pt x="245" y="346"/>
                    </a:lnTo>
                    <a:lnTo>
                      <a:pt x="240" y="347"/>
                    </a:lnTo>
                    <a:lnTo>
                      <a:pt x="236" y="347"/>
                    </a:lnTo>
                    <a:lnTo>
                      <a:pt x="218" y="347"/>
                    </a:lnTo>
                    <a:lnTo>
                      <a:pt x="212" y="354"/>
                    </a:lnTo>
                    <a:lnTo>
                      <a:pt x="204" y="363"/>
                    </a:lnTo>
                    <a:lnTo>
                      <a:pt x="178" y="367"/>
                    </a:lnTo>
                    <a:lnTo>
                      <a:pt x="155" y="364"/>
                    </a:lnTo>
                    <a:lnTo>
                      <a:pt x="133" y="346"/>
                    </a:lnTo>
                    <a:lnTo>
                      <a:pt x="108" y="351"/>
                    </a:lnTo>
                    <a:lnTo>
                      <a:pt x="97" y="340"/>
                    </a:lnTo>
                    <a:lnTo>
                      <a:pt x="93" y="328"/>
                    </a:lnTo>
                    <a:lnTo>
                      <a:pt x="78" y="319"/>
                    </a:lnTo>
                    <a:lnTo>
                      <a:pt x="78" y="309"/>
                    </a:lnTo>
                    <a:lnTo>
                      <a:pt x="56" y="293"/>
                    </a:lnTo>
                    <a:lnTo>
                      <a:pt x="58" y="287"/>
                    </a:lnTo>
                    <a:lnTo>
                      <a:pt x="38" y="274"/>
                    </a:lnTo>
                    <a:lnTo>
                      <a:pt x="28" y="270"/>
                    </a:lnTo>
                    <a:lnTo>
                      <a:pt x="30" y="249"/>
                    </a:lnTo>
                    <a:lnTo>
                      <a:pt x="15" y="229"/>
                    </a:lnTo>
                    <a:lnTo>
                      <a:pt x="2" y="196"/>
                    </a:lnTo>
                    <a:lnTo>
                      <a:pt x="0" y="176"/>
                    </a:lnTo>
                    <a:lnTo>
                      <a:pt x="15" y="140"/>
                    </a:lnTo>
                    <a:lnTo>
                      <a:pt x="32" y="140"/>
                    </a:lnTo>
                    <a:lnTo>
                      <a:pt x="30" y="69"/>
                    </a:lnTo>
                    <a:lnTo>
                      <a:pt x="29" y="60"/>
                    </a:lnTo>
                    <a:lnTo>
                      <a:pt x="47" y="60"/>
                    </a:lnTo>
                    <a:lnTo>
                      <a:pt x="45" y="22"/>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4" name="Freeform 217">
                <a:extLst>
                  <a:ext uri="{FF2B5EF4-FFF2-40B4-BE49-F238E27FC236}">
                    <a16:creationId xmlns:a16="http://schemas.microsoft.com/office/drawing/2014/main" id="{E9ABEA04-024B-4784-B78D-4BF74092EDB9}"/>
                  </a:ext>
                </a:extLst>
              </p:cNvPr>
              <p:cNvSpPr>
                <a:spLocks/>
              </p:cNvSpPr>
              <p:nvPr/>
            </p:nvSpPr>
            <p:spPr bwMode="auto">
              <a:xfrm>
                <a:off x="4492" y="1950"/>
                <a:ext cx="43" cy="37"/>
              </a:xfrm>
              <a:custGeom>
                <a:avLst/>
                <a:gdLst>
                  <a:gd name="T0" fmla="*/ 0 w 43"/>
                  <a:gd name="T1" fmla="*/ 10 h 37"/>
                  <a:gd name="T2" fmla="*/ 13 w 43"/>
                  <a:gd name="T3" fmla="*/ 1 h 37"/>
                  <a:gd name="T4" fmla="*/ 24 w 43"/>
                  <a:gd name="T5" fmla="*/ 0 h 37"/>
                  <a:gd name="T6" fmla="*/ 38 w 43"/>
                  <a:gd name="T7" fmla="*/ 11 h 37"/>
                  <a:gd name="T8" fmla="*/ 43 w 43"/>
                  <a:gd name="T9" fmla="*/ 9 h 37"/>
                  <a:gd name="T10" fmla="*/ 42 w 43"/>
                  <a:gd name="T11" fmla="*/ 25 h 37"/>
                  <a:gd name="T12" fmla="*/ 35 w 43"/>
                  <a:gd name="T13" fmla="*/ 29 h 37"/>
                  <a:gd name="T14" fmla="*/ 35 w 43"/>
                  <a:gd name="T15" fmla="*/ 36 h 37"/>
                  <a:gd name="T16" fmla="*/ 30 w 43"/>
                  <a:gd name="T17" fmla="*/ 37 h 37"/>
                  <a:gd name="T18" fmla="*/ 30 w 43"/>
                  <a:gd name="T19" fmla="*/ 37 h 37"/>
                  <a:gd name="T20" fmla="*/ 27 w 43"/>
                  <a:gd name="T21" fmla="*/ 32 h 37"/>
                  <a:gd name="T22" fmla="*/ 0 w 43"/>
                  <a:gd name="T23" fmla="*/ 1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7"/>
                  <a:gd name="T38" fmla="*/ 43 w 43"/>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7">
                    <a:moveTo>
                      <a:pt x="0" y="10"/>
                    </a:moveTo>
                    <a:lnTo>
                      <a:pt x="13" y="1"/>
                    </a:lnTo>
                    <a:lnTo>
                      <a:pt x="24" y="0"/>
                    </a:lnTo>
                    <a:lnTo>
                      <a:pt x="38" y="11"/>
                    </a:lnTo>
                    <a:lnTo>
                      <a:pt x="43" y="9"/>
                    </a:lnTo>
                    <a:lnTo>
                      <a:pt x="42" y="25"/>
                    </a:lnTo>
                    <a:lnTo>
                      <a:pt x="35" y="29"/>
                    </a:lnTo>
                    <a:lnTo>
                      <a:pt x="35" y="36"/>
                    </a:lnTo>
                    <a:lnTo>
                      <a:pt x="30" y="37"/>
                    </a:lnTo>
                    <a:lnTo>
                      <a:pt x="27" y="32"/>
                    </a:lnTo>
                    <a:lnTo>
                      <a:pt x="0" y="1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5" name="Freeform 218">
                <a:extLst>
                  <a:ext uri="{FF2B5EF4-FFF2-40B4-BE49-F238E27FC236}">
                    <a16:creationId xmlns:a16="http://schemas.microsoft.com/office/drawing/2014/main" id="{0D513948-47CE-4E37-A980-2B89D417C418}"/>
                  </a:ext>
                </a:extLst>
              </p:cNvPr>
              <p:cNvSpPr>
                <a:spLocks/>
              </p:cNvSpPr>
              <p:nvPr/>
            </p:nvSpPr>
            <p:spPr bwMode="auto">
              <a:xfrm>
                <a:off x="3423" y="1755"/>
                <a:ext cx="90" cy="68"/>
              </a:xfrm>
              <a:custGeom>
                <a:avLst/>
                <a:gdLst>
                  <a:gd name="T0" fmla="*/ 90 w 90"/>
                  <a:gd name="T1" fmla="*/ 30 h 68"/>
                  <a:gd name="T2" fmla="*/ 74 w 90"/>
                  <a:gd name="T3" fmla="*/ 27 h 68"/>
                  <a:gd name="T4" fmla="*/ 57 w 90"/>
                  <a:gd name="T5" fmla="*/ 26 h 68"/>
                  <a:gd name="T6" fmla="*/ 38 w 90"/>
                  <a:gd name="T7" fmla="*/ 28 h 68"/>
                  <a:gd name="T8" fmla="*/ 49 w 90"/>
                  <a:gd name="T9" fmla="*/ 46 h 68"/>
                  <a:gd name="T10" fmla="*/ 71 w 90"/>
                  <a:gd name="T11" fmla="*/ 67 h 68"/>
                  <a:gd name="T12" fmla="*/ 61 w 90"/>
                  <a:gd name="T13" fmla="*/ 68 h 68"/>
                  <a:gd name="T14" fmla="*/ 45 w 90"/>
                  <a:gd name="T15" fmla="*/ 61 h 68"/>
                  <a:gd name="T16" fmla="*/ 31 w 90"/>
                  <a:gd name="T17" fmla="*/ 48 h 68"/>
                  <a:gd name="T18" fmla="*/ 20 w 90"/>
                  <a:gd name="T19" fmla="*/ 33 h 68"/>
                  <a:gd name="T20" fmla="*/ 8 w 90"/>
                  <a:gd name="T21" fmla="*/ 33 h 68"/>
                  <a:gd name="T22" fmla="*/ 0 w 90"/>
                  <a:gd name="T23" fmla="*/ 21 h 68"/>
                  <a:gd name="T24" fmla="*/ 2 w 90"/>
                  <a:gd name="T25" fmla="*/ 21 h 68"/>
                  <a:gd name="T26" fmla="*/ 26 w 90"/>
                  <a:gd name="T27" fmla="*/ 19 h 68"/>
                  <a:gd name="T28" fmla="*/ 35 w 90"/>
                  <a:gd name="T29" fmla="*/ 13 h 68"/>
                  <a:gd name="T30" fmla="*/ 42 w 90"/>
                  <a:gd name="T31" fmla="*/ 0 h 68"/>
                  <a:gd name="T32" fmla="*/ 45 w 90"/>
                  <a:gd name="T33" fmla="*/ 1 h 68"/>
                  <a:gd name="T34" fmla="*/ 65 w 90"/>
                  <a:gd name="T35" fmla="*/ 13 h 68"/>
                  <a:gd name="T36" fmla="*/ 83 w 90"/>
                  <a:gd name="T37" fmla="*/ 13 h 68"/>
                  <a:gd name="T38" fmla="*/ 90 w 90"/>
                  <a:gd name="T39" fmla="*/ 3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68"/>
                  <a:gd name="T62" fmla="*/ 90 w 90"/>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68">
                    <a:moveTo>
                      <a:pt x="90" y="30"/>
                    </a:moveTo>
                    <a:lnTo>
                      <a:pt x="74" y="27"/>
                    </a:lnTo>
                    <a:lnTo>
                      <a:pt x="57" y="26"/>
                    </a:lnTo>
                    <a:lnTo>
                      <a:pt x="38" y="28"/>
                    </a:lnTo>
                    <a:lnTo>
                      <a:pt x="49" y="46"/>
                    </a:lnTo>
                    <a:lnTo>
                      <a:pt x="71" y="67"/>
                    </a:lnTo>
                    <a:lnTo>
                      <a:pt x="61" y="68"/>
                    </a:lnTo>
                    <a:lnTo>
                      <a:pt x="45" y="61"/>
                    </a:lnTo>
                    <a:lnTo>
                      <a:pt x="31" y="48"/>
                    </a:lnTo>
                    <a:lnTo>
                      <a:pt x="20" y="33"/>
                    </a:lnTo>
                    <a:lnTo>
                      <a:pt x="8" y="33"/>
                    </a:lnTo>
                    <a:lnTo>
                      <a:pt x="0" y="21"/>
                    </a:lnTo>
                    <a:lnTo>
                      <a:pt x="2" y="21"/>
                    </a:lnTo>
                    <a:lnTo>
                      <a:pt x="26" y="19"/>
                    </a:lnTo>
                    <a:lnTo>
                      <a:pt x="35" y="13"/>
                    </a:lnTo>
                    <a:lnTo>
                      <a:pt x="42" y="0"/>
                    </a:lnTo>
                    <a:lnTo>
                      <a:pt x="45" y="1"/>
                    </a:lnTo>
                    <a:lnTo>
                      <a:pt x="65" y="13"/>
                    </a:lnTo>
                    <a:lnTo>
                      <a:pt x="83" y="13"/>
                    </a:lnTo>
                    <a:lnTo>
                      <a:pt x="90" y="30"/>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grpSp>
        <p:grpSp>
          <p:nvGrpSpPr>
            <p:cNvPr id="6" name="Group 420">
              <a:extLst>
                <a:ext uri="{FF2B5EF4-FFF2-40B4-BE49-F238E27FC236}">
                  <a16:creationId xmlns:a16="http://schemas.microsoft.com/office/drawing/2014/main" id="{E2035515-DC16-47D0-806F-ECC9C1C19B09}"/>
                </a:ext>
              </a:extLst>
            </p:cNvPr>
            <p:cNvGrpSpPr>
              <a:grpSpLocks/>
            </p:cNvGrpSpPr>
            <p:nvPr/>
          </p:nvGrpSpPr>
          <p:grpSpPr bwMode="auto">
            <a:xfrm>
              <a:off x="2897" y="1335"/>
              <a:ext cx="2918" cy="2100"/>
              <a:chOff x="2897" y="1335"/>
              <a:chExt cx="2918" cy="2100"/>
            </a:xfrm>
            <a:grpFill/>
          </p:grpSpPr>
          <p:sp>
            <p:nvSpPr>
              <p:cNvPr id="41" name="Freeform 220">
                <a:extLst>
                  <a:ext uri="{FF2B5EF4-FFF2-40B4-BE49-F238E27FC236}">
                    <a16:creationId xmlns:a16="http://schemas.microsoft.com/office/drawing/2014/main" id="{70AF6F07-7536-43B5-AA62-D8C59AA94007}"/>
                  </a:ext>
                </a:extLst>
              </p:cNvPr>
              <p:cNvSpPr>
                <a:spLocks/>
              </p:cNvSpPr>
              <p:nvPr/>
            </p:nvSpPr>
            <p:spPr bwMode="auto">
              <a:xfrm>
                <a:off x="3506" y="1763"/>
                <a:ext cx="70" cy="72"/>
              </a:xfrm>
              <a:custGeom>
                <a:avLst/>
                <a:gdLst>
                  <a:gd name="T0" fmla="*/ 11 w 70"/>
                  <a:gd name="T1" fmla="*/ 49 h 72"/>
                  <a:gd name="T2" fmla="*/ 14 w 70"/>
                  <a:gd name="T3" fmla="*/ 47 h 72"/>
                  <a:gd name="T4" fmla="*/ 13 w 70"/>
                  <a:gd name="T5" fmla="*/ 36 h 72"/>
                  <a:gd name="T6" fmla="*/ 7 w 70"/>
                  <a:gd name="T7" fmla="*/ 22 h 72"/>
                  <a:gd name="T8" fmla="*/ 0 w 70"/>
                  <a:gd name="T9" fmla="*/ 5 h 72"/>
                  <a:gd name="T10" fmla="*/ 19 w 70"/>
                  <a:gd name="T11" fmla="*/ 0 h 72"/>
                  <a:gd name="T12" fmla="*/ 43 w 70"/>
                  <a:gd name="T13" fmla="*/ 16 h 72"/>
                  <a:gd name="T14" fmla="*/ 45 w 70"/>
                  <a:gd name="T15" fmla="*/ 27 h 72"/>
                  <a:gd name="T16" fmla="*/ 62 w 70"/>
                  <a:gd name="T17" fmla="*/ 28 h 72"/>
                  <a:gd name="T18" fmla="*/ 65 w 70"/>
                  <a:gd name="T19" fmla="*/ 33 h 72"/>
                  <a:gd name="T20" fmla="*/ 59 w 70"/>
                  <a:gd name="T21" fmla="*/ 44 h 72"/>
                  <a:gd name="T22" fmla="*/ 70 w 70"/>
                  <a:gd name="T23" fmla="*/ 55 h 72"/>
                  <a:gd name="T24" fmla="*/ 67 w 70"/>
                  <a:gd name="T25" fmla="*/ 60 h 72"/>
                  <a:gd name="T26" fmla="*/ 63 w 70"/>
                  <a:gd name="T27" fmla="*/ 60 h 72"/>
                  <a:gd name="T28" fmla="*/ 66 w 70"/>
                  <a:gd name="T29" fmla="*/ 68 h 72"/>
                  <a:gd name="T30" fmla="*/ 62 w 70"/>
                  <a:gd name="T31" fmla="*/ 69 h 72"/>
                  <a:gd name="T32" fmla="*/ 55 w 70"/>
                  <a:gd name="T33" fmla="*/ 69 h 72"/>
                  <a:gd name="T34" fmla="*/ 49 w 70"/>
                  <a:gd name="T35" fmla="*/ 72 h 72"/>
                  <a:gd name="T36" fmla="*/ 33 w 70"/>
                  <a:gd name="T37" fmla="*/ 72 h 72"/>
                  <a:gd name="T38" fmla="*/ 25 w 70"/>
                  <a:gd name="T39" fmla="*/ 67 h 72"/>
                  <a:gd name="T40" fmla="*/ 26 w 70"/>
                  <a:gd name="T41" fmla="*/ 64 h 72"/>
                  <a:gd name="T42" fmla="*/ 30 w 70"/>
                  <a:gd name="T43" fmla="*/ 60 h 72"/>
                  <a:gd name="T44" fmla="*/ 11 w 70"/>
                  <a:gd name="T45" fmla="*/ 49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72"/>
                  <a:gd name="T71" fmla="*/ 70 w 7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72">
                    <a:moveTo>
                      <a:pt x="11" y="49"/>
                    </a:moveTo>
                    <a:lnTo>
                      <a:pt x="14" y="47"/>
                    </a:lnTo>
                    <a:lnTo>
                      <a:pt x="13" y="36"/>
                    </a:lnTo>
                    <a:lnTo>
                      <a:pt x="7" y="22"/>
                    </a:lnTo>
                    <a:lnTo>
                      <a:pt x="0" y="5"/>
                    </a:lnTo>
                    <a:lnTo>
                      <a:pt x="19" y="0"/>
                    </a:lnTo>
                    <a:lnTo>
                      <a:pt x="43" y="16"/>
                    </a:lnTo>
                    <a:lnTo>
                      <a:pt x="45" y="27"/>
                    </a:lnTo>
                    <a:lnTo>
                      <a:pt x="62" y="28"/>
                    </a:lnTo>
                    <a:lnTo>
                      <a:pt x="65" y="33"/>
                    </a:lnTo>
                    <a:lnTo>
                      <a:pt x="59" y="44"/>
                    </a:lnTo>
                    <a:lnTo>
                      <a:pt x="70" y="55"/>
                    </a:lnTo>
                    <a:lnTo>
                      <a:pt x="67" y="60"/>
                    </a:lnTo>
                    <a:lnTo>
                      <a:pt x="63" y="60"/>
                    </a:lnTo>
                    <a:lnTo>
                      <a:pt x="66" y="68"/>
                    </a:lnTo>
                    <a:lnTo>
                      <a:pt x="62" y="69"/>
                    </a:lnTo>
                    <a:lnTo>
                      <a:pt x="55" y="69"/>
                    </a:lnTo>
                    <a:lnTo>
                      <a:pt x="49" y="72"/>
                    </a:lnTo>
                    <a:lnTo>
                      <a:pt x="33" y="72"/>
                    </a:lnTo>
                    <a:lnTo>
                      <a:pt x="25" y="67"/>
                    </a:lnTo>
                    <a:lnTo>
                      <a:pt x="26" y="64"/>
                    </a:lnTo>
                    <a:lnTo>
                      <a:pt x="30" y="60"/>
                    </a:lnTo>
                    <a:lnTo>
                      <a:pt x="11" y="49"/>
                    </a:lnTo>
                    <a:close/>
                  </a:path>
                </a:pathLst>
              </a:custGeom>
              <a:grpFill/>
              <a:ln w="4">
                <a:solidFill>
                  <a:srgbClr val="6E6E6E"/>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2" name="Freeform 225">
                <a:extLst>
                  <a:ext uri="{FF2B5EF4-FFF2-40B4-BE49-F238E27FC236}">
                    <a16:creationId xmlns:a16="http://schemas.microsoft.com/office/drawing/2014/main" id="{4426F45D-ACA3-4864-8EDC-91E8EFDBE2E6}"/>
                  </a:ext>
                </a:extLst>
              </p:cNvPr>
              <p:cNvSpPr>
                <a:spLocks/>
              </p:cNvSpPr>
              <p:nvPr/>
            </p:nvSpPr>
            <p:spPr bwMode="auto">
              <a:xfrm>
                <a:off x="3785" y="2000"/>
                <a:ext cx="21" cy="72"/>
              </a:xfrm>
              <a:custGeom>
                <a:avLst/>
                <a:gdLst>
                  <a:gd name="T0" fmla="*/ 13 w 21"/>
                  <a:gd name="T1" fmla="*/ 5 h 72"/>
                  <a:gd name="T2" fmla="*/ 17 w 21"/>
                  <a:gd name="T3" fmla="*/ 5 h 72"/>
                  <a:gd name="T4" fmla="*/ 20 w 21"/>
                  <a:gd name="T5" fmla="*/ 0 h 72"/>
                  <a:gd name="T6" fmla="*/ 20 w 21"/>
                  <a:gd name="T7" fmla="*/ 9 h 72"/>
                  <a:gd name="T8" fmla="*/ 20 w 21"/>
                  <a:gd name="T9" fmla="*/ 13 h 72"/>
                  <a:gd name="T10" fmla="*/ 20 w 21"/>
                  <a:gd name="T11" fmla="*/ 18 h 72"/>
                  <a:gd name="T12" fmla="*/ 13 w 21"/>
                  <a:gd name="T13" fmla="*/ 15 h 72"/>
                  <a:gd name="T14" fmla="*/ 10 w 21"/>
                  <a:gd name="T15" fmla="*/ 19 h 72"/>
                  <a:gd name="T16" fmla="*/ 10 w 21"/>
                  <a:gd name="T17" fmla="*/ 24 h 72"/>
                  <a:gd name="T18" fmla="*/ 11 w 21"/>
                  <a:gd name="T19" fmla="*/ 28 h 72"/>
                  <a:gd name="T20" fmla="*/ 13 w 21"/>
                  <a:gd name="T21" fmla="*/ 28 h 72"/>
                  <a:gd name="T22" fmla="*/ 15 w 21"/>
                  <a:gd name="T23" fmla="*/ 30 h 72"/>
                  <a:gd name="T24" fmla="*/ 11 w 21"/>
                  <a:gd name="T25" fmla="*/ 32 h 72"/>
                  <a:gd name="T26" fmla="*/ 10 w 21"/>
                  <a:gd name="T27" fmla="*/ 36 h 72"/>
                  <a:gd name="T28" fmla="*/ 11 w 21"/>
                  <a:gd name="T29" fmla="*/ 37 h 72"/>
                  <a:gd name="T30" fmla="*/ 15 w 21"/>
                  <a:gd name="T31" fmla="*/ 36 h 72"/>
                  <a:gd name="T32" fmla="*/ 20 w 21"/>
                  <a:gd name="T33" fmla="*/ 35 h 72"/>
                  <a:gd name="T34" fmla="*/ 20 w 21"/>
                  <a:gd name="T35" fmla="*/ 36 h 72"/>
                  <a:gd name="T36" fmla="*/ 21 w 21"/>
                  <a:gd name="T37" fmla="*/ 40 h 72"/>
                  <a:gd name="T38" fmla="*/ 17 w 21"/>
                  <a:gd name="T39" fmla="*/ 51 h 72"/>
                  <a:gd name="T40" fmla="*/ 17 w 21"/>
                  <a:gd name="T41" fmla="*/ 59 h 72"/>
                  <a:gd name="T42" fmla="*/ 15 w 21"/>
                  <a:gd name="T43" fmla="*/ 71 h 72"/>
                  <a:gd name="T44" fmla="*/ 14 w 21"/>
                  <a:gd name="T45" fmla="*/ 72 h 72"/>
                  <a:gd name="T46" fmla="*/ 7 w 21"/>
                  <a:gd name="T47" fmla="*/ 55 h 72"/>
                  <a:gd name="T48" fmla="*/ 0 w 21"/>
                  <a:gd name="T49" fmla="*/ 40 h 72"/>
                  <a:gd name="T50" fmla="*/ 4 w 21"/>
                  <a:gd name="T51" fmla="*/ 33 h 72"/>
                  <a:gd name="T52" fmla="*/ 3 w 21"/>
                  <a:gd name="T53" fmla="*/ 32 h 72"/>
                  <a:gd name="T54" fmla="*/ 7 w 21"/>
                  <a:gd name="T55" fmla="*/ 12 h 72"/>
                  <a:gd name="T56" fmla="*/ 10 w 21"/>
                  <a:gd name="T57" fmla="*/ 5 h 72"/>
                  <a:gd name="T58" fmla="*/ 13 w 21"/>
                  <a:gd name="T59" fmla="*/ 5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72"/>
                  <a:gd name="T92" fmla="*/ 21 w 2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72">
                    <a:moveTo>
                      <a:pt x="13" y="5"/>
                    </a:moveTo>
                    <a:lnTo>
                      <a:pt x="17" y="5"/>
                    </a:lnTo>
                    <a:lnTo>
                      <a:pt x="20" y="0"/>
                    </a:lnTo>
                    <a:lnTo>
                      <a:pt x="20" y="9"/>
                    </a:lnTo>
                    <a:lnTo>
                      <a:pt x="20" y="13"/>
                    </a:lnTo>
                    <a:lnTo>
                      <a:pt x="20" y="18"/>
                    </a:lnTo>
                    <a:lnTo>
                      <a:pt x="13" y="15"/>
                    </a:lnTo>
                    <a:lnTo>
                      <a:pt x="10" y="19"/>
                    </a:lnTo>
                    <a:lnTo>
                      <a:pt x="10" y="24"/>
                    </a:lnTo>
                    <a:lnTo>
                      <a:pt x="11" y="28"/>
                    </a:lnTo>
                    <a:lnTo>
                      <a:pt x="13" y="28"/>
                    </a:lnTo>
                    <a:lnTo>
                      <a:pt x="15" y="30"/>
                    </a:lnTo>
                    <a:lnTo>
                      <a:pt x="11" y="32"/>
                    </a:lnTo>
                    <a:lnTo>
                      <a:pt x="10" y="36"/>
                    </a:lnTo>
                    <a:lnTo>
                      <a:pt x="11" y="37"/>
                    </a:lnTo>
                    <a:lnTo>
                      <a:pt x="15" y="36"/>
                    </a:lnTo>
                    <a:lnTo>
                      <a:pt x="20" y="35"/>
                    </a:lnTo>
                    <a:lnTo>
                      <a:pt x="20" y="36"/>
                    </a:lnTo>
                    <a:lnTo>
                      <a:pt x="21" y="40"/>
                    </a:lnTo>
                    <a:lnTo>
                      <a:pt x="17" y="51"/>
                    </a:lnTo>
                    <a:lnTo>
                      <a:pt x="17" y="59"/>
                    </a:lnTo>
                    <a:lnTo>
                      <a:pt x="15" y="71"/>
                    </a:lnTo>
                    <a:lnTo>
                      <a:pt x="14" y="72"/>
                    </a:lnTo>
                    <a:lnTo>
                      <a:pt x="7" y="55"/>
                    </a:lnTo>
                    <a:lnTo>
                      <a:pt x="0" y="40"/>
                    </a:lnTo>
                    <a:lnTo>
                      <a:pt x="4" y="33"/>
                    </a:lnTo>
                    <a:lnTo>
                      <a:pt x="3" y="32"/>
                    </a:lnTo>
                    <a:lnTo>
                      <a:pt x="7" y="12"/>
                    </a:lnTo>
                    <a:lnTo>
                      <a:pt x="10" y="5"/>
                    </a:lnTo>
                    <a:lnTo>
                      <a:pt x="13" y="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3" name="Freeform 226">
                <a:extLst>
                  <a:ext uri="{FF2B5EF4-FFF2-40B4-BE49-F238E27FC236}">
                    <a16:creationId xmlns:a16="http://schemas.microsoft.com/office/drawing/2014/main" id="{A22C722D-084D-441A-AD0D-BFD8AA39AA56}"/>
                  </a:ext>
                </a:extLst>
              </p:cNvPr>
              <p:cNvSpPr>
                <a:spLocks/>
              </p:cNvSpPr>
              <p:nvPr/>
            </p:nvSpPr>
            <p:spPr bwMode="auto">
              <a:xfrm>
                <a:off x="3796" y="2023"/>
                <a:ext cx="370" cy="294"/>
              </a:xfrm>
              <a:custGeom>
                <a:avLst/>
                <a:gdLst>
                  <a:gd name="T0" fmla="*/ 46 w 370"/>
                  <a:gd name="T1" fmla="*/ 40 h 294"/>
                  <a:gd name="T2" fmla="*/ 54 w 370"/>
                  <a:gd name="T3" fmla="*/ 30 h 294"/>
                  <a:gd name="T4" fmla="*/ 35 w 370"/>
                  <a:gd name="T5" fmla="*/ 10 h 294"/>
                  <a:gd name="T6" fmla="*/ 70 w 370"/>
                  <a:gd name="T7" fmla="*/ 0 h 294"/>
                  <a:gd name="T8" fmla="*/ 91 w 370"/>
                  <a:gd name="T9" fmla="*/ 1 h 294"/>
                  <a:gd name="T10" fmla="*/ 169 w 370"/>
                  <a:gd name="T11" fmla="*/ 53 h 294"/>
                  <a:gd name="T12" fmla="*/ 200 w 370"/>
                  <a:gd name="T13" fmla="*/ 57 h 294"/>
                  <a:gd name="T14" fmla="*/ 214 w 370"/>
                  <a:gd name="T15" fmla="*/ 58 h 294"/>
                  <a:gd name="T16" fmla="*/ 233 w 370"/>
                  <a:gd name="T17" fmla="*/ 66 h 294"/>
                  <a:gd name="T18" fmla="*/ 247 w 370"/>
                  <a:gd name="T19" fmla="*/ 84 h 294"/>
                  <a:gd name="T20" fmla="*/ 267 w 370"/>
                  <a:gd name="T21" fmla="*/ 101 h 294"/>
                  <a:gd name="T22" fmla="*/ 267 w 370"/>
                  <a:gd name="T23" fmla="*/ 117 h 294"/>
                  <a:gd name="T24" fmla="*/ 280 w 370"/>
                  <a:gd name="T25" fmla="*/ 130 h 294"/>
                  <a:gd name="T26" fmla="*/ 282 w 370"/>
                  <a:gd name="T27" fmla="*/ 137 h 294"/>
                  <a:gd name="T28" fmla="*/ 292 w 370"/>
                  <a:gd name="T29" fmla="*/ 139 h 294"/>
                  <a:gd name="T30" fmla="*/ 293 w 370"/>
                  <a:gd name="T31" fmla="*/ 145 h 294"/>
                  <a:gd name="T32" fmla="*/ 295 w 370"/>
                  <a:gd name="T33" fmla="*/ 148 h 294"/>
                  <a:gd name="T34" fmla="*/ 314 w 370"/>
                  <a:gd name="T35" fmla="*/ 172 h 294"/>
                  <a:gd name="T36" fmla="*/ 359 w 370"/>
                  <a:gd name="T37" fmla="*/ 177 h 294"/>
                  <a:gd name="T38" fmla="*/ 370 w 370"/>
                  <a:gd name="T39" fmla="*/ 186 h 294"/>
                  <a:gd name="T40" fmla="*/ 362 w 370"/>
                  <a:gd name="T41" fmla="*/ 226 h 294"/>
                  <a:gd name="T42" fmla="*/ 311 w 370"/>
                  <a:gd name="T43" fmla="*/ 244 h 294"/>
                  <a:gd name="T44" fmla="*/ 247 w 370"/>
                  <a:gd name="T45" fmla="*/ 257 h 294"/>
                  <a:gd name="T46" fmla="*/ 230 w 370"/>
                  <a:gd name="T47" fmla="*/ 280 h 294"/>
                  <a:gd name="T48" fmla="*/ 196 w 370"/>
                  <a:gd name="T49" fmla="*/ 279 h 294"/>
                  <a:gd name="T50" fmla="*/ 163 w 370"/>
                  <a:gd name="T51" fmla="*/ 272 h 294"/>
                  <a:gd name="T52" fmla="*/ 158 w 370"/>
                  <a:gd name="T53" fmla="*/ 294 h 294"/>
                  <a:gd name="T54" fmla="*/ 104 w 370"/>
                  <a:gd name="T55" fmla="*/ 222 h 294"/>
                  <a:gd name="T56" fmla="*/ 87 w 370"/>
                  <a:gd name="T57" fmla="*/ 205 h 294"/>
                  <a:gd name="T58" fmla="*/ 87 w 370"/>
                  <a:gd name="T59" fmla="*/ 182 h 294"/>
                  <a:gd name="T60" fmla="*/ 73 w 370"/>
                  <a:gd name="T61" fmla="*/ 155 h 294"/>
                  <a:gd name="T62" fmla="*/ 56 w 370"/>
                  <a:gd name="T63" fmla="*/ 146 h 294"/>
                  <a:gd name="T64" fmla="*/ 9 w 370"/>
                  <a:gd name="T65" fmla="*/ 74 h 294"/>
                  <a:gd name="T66" fmla="*/ 0 w 370"/>
                  <a:gd name="T67" fmla="*/ 75 h 294"/>
                  <a:gd name="T68" fmla="*/ 3 w 370"/>
                  <a:gd name="T69" fmla="*/ 49 h 294"/>
                  <a:gd name="T70" fmla="*/ 24 w 370"/>
                  <a:gd name="T71" fmla="*/ 54 h 294"/>
                  <a:gd name="T72" fmla="*/ 32 w 370"/>
                  <a:gd name="T73" fmla="*/ 44 h 294"/>
                  <a:gd name="T74" fmla="*/ 46 w 370"/>
                  <a:gd name="T75" fmla="*/ 40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0"/>
                  <a:gd name="T115" fmla="*/ 0 h 294"/>
                  <a:gd name="T116" fmla="*/ 370 w 370"/>
                  <a:gd name="T117" fmla="*/ 294 h 2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0" h="294">
                    <a:moveTo>
                      <a:pt x="46" y="40"/>
                    </a:moveTo>
                    <a:lnTo>
                      <a:pt x="54" y="30"/>
                    </a:lnTo>
                    <a:lnTo>
                      <a:pt x="35" y="10"/>
                    </a:lnTo>
                    <a:lnTo>
                      <a:pt x="70" y="0"/>
                    </a:lnTo>
                    <a:lnTo>
                      <a:pt x="91" y="1"/>
                    </a:lnTo>
                    <a:lnTo>
                      <a:pt x="169" y="53"/>
                    </a:lnTo>
                    <a:lnTo>
                      <a:pt x="200" y="57"/>
                    </a:lnTo>
                    <a:lnTo>
                      <a:pt x="214" y="58"/>
                    </a:lnTo>
                    <a:lnTo>
                      <a:pt x="233" y="66"/>
                    </a:lnTo>
                    <a:lnTo>
                      <a:pt x="247" y="84"/>
                    </a:lnTo>
                    <a:lnTo>
                      <a:pt x="267" y="101"/>
                    </a:lnTo>
                    <a:lnTo>
                      <a:pt x="267" y="117"/>
                    </a:lnTo>
                    <a:lnTo>
                      <a:pt x="280" y="130"/>
                    </a:lnTo>
                    <a:lnTo>
                      <a:pt x="282" y="137"/>
                    </a:lnTo>
                    <a:lnTo>
                      <a:pt x="292" y="139"/>
                    </a:lnTo>
                    <a:lnTo>
                      <a:pt x="293" y="145"/>
                    </a:lnTo>
                    <a:lnTo>
                      <a:pt x="295" y="148"/>
                    </a:lnTo>
                    <a:lnTo>
                      <a:pt x="314" y="172"/>
                    </a:lnTo>
                    <a:lnTo>
                      <a:pt x="359" y="177"/>
                    </a:lnTo>
                    <a:lnTo>
                      <a:pt x="370" y="186"/>
                    </a:lnTo>
                    <a:lnTo>
                      <a:pt x="362" y="226"/>
                    </a:lnTo>
                    <a:lnTo>
                      <a:pt x="311" y="244"/>
                    </a:lnTo>
                    <a:lnTo>
                      <a:pt x="247" y="257"/>
                    </a:lnTo>
                    <a:lnTo>
                      <a:pt x="230" y="280"/>
                    </a:lnTo>
                    <a:lnTo>
                      <a:pt x="196" y="279"/>
                    </a:lnTo>
                    <a:lnTo>
                      <a:pt x="163" y="272"/>
                    </a:lnTo>
                    <a:lnTo>
                      <a:pt x="158" y="294"/>
                    </a:lnTo>
                    <a:lnTo>
                      <a:pt x="104" y="222"/>
                    </a:lnTo>
                    <a:lnTo>
                      <a:pt x="87" y="205"/>
                    </a:lnTo>
                    <a:lnTo>
                      <a:pt x="87" y="182"/>
                    </a:lnTo>
                    <a:lnTo>
                      <a:pt x="73" y="155"/>
                    </a:lnTo>
                    <a:lnTo>
                      <a:pt x="56" y="146"/>
                    </a:lnTo>
                    <a:lnTo>
                      <a:pt x="9" y="74"/>
                    </a:lnTo>
                    <a:lnTo>
                      <a:pt x="0" y="75"/>
                    </a:lnTo>
                    <a:lnTo>
                      <a:pt x="3" y="49"/>
                    </a:lnTo>
                    <a:lnTo>
                      <a:pt x="24" y="54"/>
                    </a:lnTo>
                    <a:lnTo>
                      <a:pt x="32" y="44"/>
                    </a:lnTo>
                    <a:lnTo>
                      <a:pt x="46" y="4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4" name="Freeform 227">
                <a:extLst>
                  <a:ext uri="{FF2B5EF4-FFF2-40B4-BE49-F238E27FC236}">
                    <a16:creationId xmlns:a16="http://schemas.microsoft.com/office/drawing/2014/main" id="{BC130BE7-45C7-4516-B1EB-EB0ACB8B1B13}"/>
                  </a:ext>
                </a:extLst>
              </p:cNvPr>
              <p:cNvSpPr>
                <a:spLocks/>
              </p:cNvSpPr>
              <p:nvPr/>
            </p:nvSpPr>
            <p:spPr bwMode="auto">
              <a:xfrm>
                <a:off x="3799" y="1999"/>
                <a:ext cx="67" cy="78"/>
              </a:xfrm>
              <a:custGeom>
                <a:avLst/>
                <a:gdLst>
                  <a:gd name="T0" fmla="*/ 41 w 67"/>
                  <a:gd name="T1" fmla="*/ 10 h 78"/>
                  <a:gd name="T2" fmla="*/ 56 w 67"/>
                  <a:gd name="T3" fmla="*/ 0 h 78"/>
                  <a:gd name="T4" fmla="*/ 67 w 67"/>
                  <a:gd name="T5" fmla="*/ 24 h 78"/>
                  <a:gd name="T6" fmla="*/ 32 w 67"/>
                  <a:gd name="T7" fmla="*/ 34 h 78"/>
                  <a:gd name="T8" fmla="*/ 51 w 67"/>
                  <a:gd name="T9" fmla="*/ 54 h 78"/>
                  <a:gd name="T10" fmla="*/ 43 w 67"/>
                  <a:gd name="T11" fmla="*/ 64 h 78"/>
                  <a:gd name="T12" fmla="*/ 29 w 67"/>
                  <a:gd name="T13" fmla="*/ 68 h 78"/>
                  <a:gd name="T14" fmla="*/ 21 w 67"/>
                  <a:gd name="T15" fmla="*/ 78 h 78"/>
                  <a:gd name="T16" fmla="*/ 0 w 67"/>
                  <a:gd name="T17" fmla="*/ 73 h 78"/>
                  <a:gd name="T18" fmla="*/ 1 w 67"/>
                  <a:gd name="T19" fmla="*/ 72 h 78"/>
                  <a:gd name="T20" fmla="*/ 3 w 67"/>
                  <a:gd name="T21" fmla="*/ 60 h 78"/>
                  <a:gd name="T22" fmla="*/ 3 w 67"/>
                  <a:gd name="T23" fmla="*/ 52 h 78"/>
                  <a:gd name="T24" fmla="*/ 7 w 67"/>
                  <a:gd name="T25" fmla="*/ 41 h 78"/>
                  <a:gd name="T26" fmla="*/ 6 w 67"/>
                  <a:gd name="T27" fmla="*/ 37 h 78"/>
                  <a:gd name="T28" fmla="*/ 6 w 67"/>
                  <a:gd name="T29" fmla="*/ 36 h 78"/>
                  <a:gd name="T30" fmla="*/ 7 w 67"/>
                  <a:gd name="T31" fmla="*/ 29 h 78"/>
                  <a:gd name="T32" fmla="*/ 6 w 67"/>
                  <a:gd name="T33" fmla="*/ 24 h 78"/>
                  <a:gd name="T34" fmla="*/ 6 w 67"/>
                  <a:gd name="T35" fmla="*/ 19 h 78"/>
                  <a:gd name="T36" fmla="*/ 6 w 67"/>
                  <a:gd name="T37" fmla="*/ 14 h 78"/>
                  <a:gd name="T38" fmla="*/ 10 w 67"/>
                  <a:gd name="T39" fmla="*/ 13 h 78"/>
                  <a:gd name="T40" fmla="*/ 14 w 67"/>
                  <a:gd name="T41" fmla="*/ 16 h 78"/>
                  <a:gd name="T42" fmla="*/ 27 w 67"/>
                  <a:gd name="T43" fmla="*/ 20 h 78"/>
                  <a:gd name="T44" fmla="*/ 41 w 67"/>
                  <a:gd name="T45" fmla="*/ 1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8"/>
                  <a:gd name="T71" fmla="*/ 67 w 67"/>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8">
                    <a:moveTo>
                      <a:pt x="41" y="10"/>
                    </a:moveTo>
                    <a:lnTo>
                      <a:pt x="56" y="0"/>
                    </a:lnTo>
                    <a:lnTo>
                      <a:pt x="67" y="24"/>
                    </a:lnTo>
                    <a:lnTo>
                      <a:pt x="32" y="34"/>
                    </a:lnTo>
                    <a:lnTo>
                      <a:pt x="51" y="54"/>
                    </a:lnTo>
                    <a:lnTo>
                      <a:pt x="43" y="64"/>
                    </a:lnTo>
                    <a:lnTo>
                      <a:pt x="29" y="68"/>
                    </a:lnTo>
                    <a:lnTo>
                      <a:pt x="21" y="78"/>
                    </a:lnTo>
                    <a:lnTo>
                      <a:pt x="0" y="73"/>
                    </a:lnTo>
                    <a:lnTo>
                      <a:pt x="1" y="72"/>
                    </a:lnTo>
                    <a:lnTo>
                      <a:pt x="3" y="60"/>
                    </a:lnTo>
                    <a:lnTo>
                      <a:pt x="3" y="52"/>
                    </a:lnTo>
                    <a:lnTo>
                      <a:pt x="7" y="41"/>
                    </a:lnTo>
                    <a:lnTo>
                      <a:pt x="6" y="37"/>
                    </a:lnTo>
                    <a:lnTo>
                      <a:pt x="6" y="36"/>
                    </a:lnTo>
                    <a:lnTo>
                      <a:pt x="7" y="29"/>
                    </a:lnTo>
                    <a:lnTo>
                      <a:pt x="6" y="24"/>
                    </a:lnTo>
                    <a:lnTo>
                      <a:pt x="6" y="19"/>
                    </a:lnTo>
                    <a:lnTo>
                      <a:pt x="6" y="14"/>
                    </a:lnTo>
                    <a:lnTo>
                      <a:pt x="10" y="13"/>
                    </a:lnTo>
                    <a:lnTo>
                      <a:pt x="14" y="16"/>
                    </a:lnTo>
                    <a:lnTo>
                      <a:pt x="27" y="20"/>
                    </a:lnTo>
                    <a:lnTo>
                      <a:pt x="41" y="1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5" name="Freeform 228">
                <a:extLst>
                  <a:ext uri="{FF2B5EF4-FFF2-40B4-BE49-F238E27FC236}">
                    <a16:creationId xmlns:a16="http://schemas.microsoft.com/office/drawing/2014/main" id="{9C2BCA07-C399-456D-BE33-61D14085552A}"/>
                  </a:ext>
                </a:extLst>
              </p:cNvPr>
              <p:cNvSpPr>
                <a:spLocks/>
              </p:cNvSpPr>
              <p:nvPr/>
            </p:nvSpPr>
            <p:spPr bwMode="auto">
              <a:xfrm>
                <a:off x="4089" y="2137"/>
                <a:ext cx="81" cy="63"/>
              </a:xfrm>
              <a:custGeom>
                <a:avLst/>
                <a:gdLst>
                  <a:gd name="T0" fmla="*/ 21 w 81"/>
                  <a:gd name="T1" fmla="*/ 33 h 63"/>
                  <a:gd name="T2" fmla="*/ 41 w 81"/>
                  <a:gd name="T3" fmla="*/ 36 h 63"/>
                  <a:gd name="T4" fmla="*/ 67 w 81"/>
                  <a:gd name="T5" fmla="*/ 9 h 63"/>
                  <a:gd name="T6" fmla="*/ 75 w 81"/>
                  <a:gd name="T7" fmla="*/ 0 h 63"/>
                  <a:gd name="T8" fmla="*/ 80 w 81"/>
                  <a:gd name="T9" fmla="*/ 2 h 63"/>
                  <a:gd name="T10" fmla="*/ 81 w 81"/>
                  <a:gd name="T11" fmla="*/ 10 h 63"/>
                  <a:gd name="T12" fmla="*/ 73 w 81"/>
                  <a:gd name="T13" fmla="*/ 20 h 63"/>
                  <a:gd name="T14" fmla="*/ 77 w 81"/>
                  <a:gd name="T15" fmla="*/ 36 h 63"/>
                  <a:gd name="T16" fmla="*/ 71 w 81"/>
                  <a:gd name="T17" fmla="*/ 42 h 63"/>
                  <a:gd name="T18" fmla="*/ 66 w 81"/>
                  <a:gd name="T19" fmla="*/ 63 h 63"/>
                  <a:gd name="T20" fmla="*/ 21 w 81"/>
                  <a:gd name="T21" fmla="*/ 58 h 63"/>
                  <a:gd name="T22" fmla="*/ 2 w 81"/>
                  <a:gd name="T23" fmla="*/ 34 h 63"/>
                  <a:gd name="T24" fmla="*/ 0 w 81"/>
                  <a:gd name="T25" fmla="*/ 31 h 63"/>
                  <a:gd name="T26" fmla="*/ 21 w 81"/>
                  <a:gd name="T27" fmla="*/ 33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63"/>
                  <a:gd name="T44" fmla="*/ 81 w 81"/>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63">
                    <a:moveTo>
                      <a:pt x="21" y="33"/>
                    </a:moveTo>
                    <a:lnTo>
                      <a:pt x="41" y="36"/>
                    </a:lnTo>
                    <a:lnTo>
                      <a:pt x="67" y="9"/>
                    </a:lnTo>
                    <a:lnTo>
                      <a:pt x="75" y="0"/>
                    </a:lnTo>
                    <a:lnTo>
                      <a:pt x="80" y="2"/>
                    </a:lnTo>
                    <a:lnTo>
                      <a:pt x="81" y="10"/>
                    </a:lnTo>
                    <a:lnTo>
                      <a:pt x="73" y="20"/>
                    </a:lnTo>
                    <a:lnTo>
                      <a:pt x="77" y="36"/>
                    </a:lnTo>
                    <a:lnTo>
                      <a:pt x="71" y="42"/>
                    </a:lnTo>
                    <a:lnTo>
                      <a:pt x="66" y="63"/>
                    </a:lnTo>
                    <a:lnTo>
                      <a:pt x="21" y="58"/>
                    </a:lnTo>
                    <a:lnTo>
                      <a:pt x="2" y="34"/>
                    </a:lnTo>
                    <a:lnTo>
                      <a:pt x="0" y="31"/>
                    </a:lnTo>
                    <a:lnTo>
                      <a:pt x="21" y="3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6" name="Freeform 229">
                <a:extLst>
                  <a:ext uri="{FF2B5EF4-FFF2-40B4-BE49-F238E27FC236}">
                    <a16:creationId xmlns:a16="http://schemas.microsoft.com/office/drawing/2014/main" id="{0B7483F5-3154-4A11-80D6-704CCB1807E5}"/>
                  </a:ext>
                </a:extLst>
              </p:cNvPr>
              <p:cNvSpPr>
                <a:spLocks/>
              </p:cNvSpPr>
              <p:nvPr/>
            </p:nvSpPr>
            <p:spPr bwMode="auto">
              <a:xfrm>
                <a:off x="3951" y="2267"/>
                <a:ext cx="177" cy="120"/>
              </a:xfrm>
              <a:custGeom>
                <a:avLst/>
                <a:gdLst>
                  <a:gd name="T0" fmla="*/ 3 w 177"/>
                  <a:gd name="T1" fmla="*/ 50 h 120"/>
                  <a:gd name="T2" fmla="*/ 8 w 177"/>
                  <a:gd name="T3" fmla="*/ 28 h 120"/>
                  <a:gd name="T4" fmla="*/ 41 w 177"/>
                  <a:gd name="T5" fmla="*/ 35 h 120"/>
                  <a:gd name="T6" fmla="*/ 75 w 177"/>
                  <a:gd name="T7" fmla="*/ 36 h 120"/>
                  <a:gd name="T8" fmla="*/ 92 w 177"/>
                  <a:gd name="T9" fmla="*/ 13 h 120"/>
                  <a:gd name="T10" fmla="*/ 156 w 177"/>
                  <a:gd name="T11" fmla="*/ 0 h 120"/>
                  <a:gd name="T12" fmla="*/ 164 w 177"/>
                  <a:gd name="T13" fmla="*/ 14 h 120"/>
                  <a:gd name="T14" fmla="*/ 177 w 177"/>
                  <a:gd name="T15" fmla="*/ 42 h 120"/>
                  <a:gd name="T16" fmla="*/ 163 w 177"/>
                  <a:gd name="T17" fmla="*/ 63 h 120"/>
                  <a:gd name="T18" fmla="*/ 112 w 177"/>
                  <a:gd name="T19" fmla="*/ 87 h 120"/>
                  <a:gd name="T20" fmla="*/ 47 w 177"/>
                  <a:gd name="T21" fmla="*/ 112 h 120"/>
                  <a:gd name="T22" fmla="*/ 33 w 177"/>
                  <a:gd name="T23" fmla="*/ 120 h 120"/>
                  <a:gd name="T24" fmla="*/ 16 w 177"/>
                  <a:gd name="T25" fmla="*/ 118 h 120"/>
                  <a:gd name="T26" fmla="*/ 11 w 177"/>
                  <a:gd name="T27" fmla="*/ 108 h 120"/>
                  <a:gd name="T28" fmla="*/ 11 w 177"/>
                  <a:gd name="T29" fmla="*/ 99 h 120"/>
                  <a:gd name="T30" fmla="*/ 0 w 177"/>
                  <a:gd name="T31" fmla="*/ 71 h 120"/>
                  <a:gd name="T32" fmla="*/ 3 w 177"/>
                  <a:gd name="T33" fmla="*/ 5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120"/>
                  <a:gd name="T53" fmla="*/ 177 w 177"/>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120">
                    <a:moveTo>
                      <a:pt x="3" y="50"/>
                    </a:moveTo>
                    <a:lnTo>
                      <a:pt x="8" y="28"/>
                    </a:lnTo>
                    <a:lnTo>
                      <a:pt x="41" y="35"/>
                    </a:lnTo>
                    <a:lnTo>
                      <a:pt x="75" y="36"/>
                    </a:lnTo>
                    <a:lnTo>
                      <a:pt x="92" y="13"/>
                    </a:lnTo>
                    <a:lnTo>
                      <a:pt x="156" y="0"/>
                    </a:lnTo>
                    <a:lnTo>
                      <a:pt x="164" y="14"/>
                    </a:lnTo>
                    <a:lnTo>
                      <a:pt x="177" y="42"/>
                    </a:lnTo>
                    <a:lnTo>
                      <a:pt x="163" y="63"/>
                    </a:lnTo>
                    <a:lnTo>
                      <a:pt x="112" y="87"/>
                    </a:lnTo>
                    <a:lnTo>
                      <a:pt x="47" y="112"/>
                    </a:lnTo>
                    <a:lnTo>
                      <a:pt x="33" y="120"/>
                    </a:lnTo>
                    <a:lnTo>
                      <a:pt x="16" y="118"/>
                    </a:lnTo>
                    <a:lnTo>
                      <a:pt x="11" y="108"/>
                    </a:lnTo>
                    <a:lnTo>
                      <a:pt x="11" y="99"/>
                    </a:lnTo>
                    <a:lnTo>
                      <a:pt x="0" y="71"/>
                    </a:lnTo>
                    <a:lnTo>
                      <a:pt x="3" y="5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7" name="Freeform 230">
                <a:extLst>
                  <a:ext uri="{FF2B5EF4-FFF2-40B4-BE49-F238E27FC236}">
                    <a16:creationId xmlns:a16="http://schemas.microsoft.com/office/drawing/2014/main" id="{4F4E6339-7D37-4A70-A730-475480EDDD45}"/>
                  </a:ext>
                </a:extLst>
              </p:cNvPr>
              <p:cNvSpPr>
                <a:spLocks/>
              </p:cNvSpPr>
              <p:nvPr/>
            </p:nvSpPr>
            <p:spPr bwMode="auto">
              <a:xfrm>
                <a:off x="4368" y="1960"/>
                <a:ext cx="488" cy="514"/>
              </a:xfrm>
              <a:custGeom>
                <a:avLst/>
                <a:gdLst>
                  <a:gd name="T0" fmla="*/ 166 w 488"/>
                  <a:gd name="T1" fmla="*/ 55 h 514"/>
                  <a:gd name="T2" fmla="*/ 166 w 488"/>
                  <a:gd name="T3" fmla="*/ 77 h 514"/>
                  <a:gd name="T4" fmla="*/ 193 w 488"/>
                  <a:gd name="T5" fmla="*/ 124 h 514"/>
                  <a:gd name="T6" fmla="*/ 271 w 488"/>
                  <a:gd name="T7" fmla="*/ 150 h 514"/>
                  <a:gd name="T8" fmla="*/ 304 w 488"/>
                  <a:gd name="T9" fmla="*/ 168 h 514"/>
                  <a:gd name="T10" fmla="*/ 337 w 488"/>
                  <a:gd name="T11" fmla="*/ 164 h 514"/>
                  <a:gd name="T12" fmla="*/ 344 w 488"/>
                  <a:gd name="T13" fmla="*/ 142 h 514"/>
                  <a:gd name="T14" fmla="*/ 351 w 488"/>
                  <a:gd name="T15" fmla="*/ 148 h 514"/>
                  <a:gd name="T16" fmla="*/ 364 w 488"/>
                  <a:gd name="T17" fmla="*/ 165 h 514"/>
                  <a:gd name="T18" fmla="*/ 404 w 488"/>
                  <a:gd name="T19" fmla="*/ 161 h 514"/>
                  <a:gd name="T20" fmla="*/ 411 w 488"/>
                  <a:gd name="T21" fmla="*/ 138 h 514"/>
                  <a:gd name="T22" fmla="*/ 438 w 488"/>
                  <a:gd name="T23" fmla="*/ 115 h 514"/>
                  <a:gd name="T24" fmla="*/ 475 w 488"/>
                  <a:gd name="T25" fmla="*/ 133 h 514"/>
                  <a:gd name="T26" fmla="*/ 485 w 488"/>
                  <a:gd name="T27" fmla="*/ 152 h 514"/>
                  <a:gd name="T28" fmla="*/ 451 w 488"/>
                  <a:gd name="T29" fmla="*/ 217 h 514"/>
                  <a:gd name="T30" fmla="*/ 438 w 488"/>
                  <a:gd name="T31" fmla="*/ 249 h 514"/>
                  <a:gd name="T32" fmla="*/ 418 w 488"/>
                  <a:gd name="T33" fmla="*/ 218 h 514"/>
                  <a:gd name="T34" fmla="*/ 399 w 488"/>
                  <a:gd name="T35" fmla="*/ 214 h 514"/>
                  <a:gd name="T36" fmla="*/ 416 w 488"/>
                  <a:gd name="T37" fmla="*/ 193 h 514"/>
                  <a:gd name="T38" fmla="*/ 366 w 488"/>
                  <a:gd name="T39" fmla="*/ 173 h 514"/>
                  <a:gd name="T40" fmla="*/ 337 w 488"/>
                  <a:gd name="T41" fmla="*/ 179 h 514"/>
                  <a:gd name="T42" fmla="*/ 344 w 488"/>
                  <a:gd name="T43" fmla="*/ 202 h 514"/>
                  <a:gd name="T44" fmla="*/ 363 w 488"/>
                  <a:gd name="T45" fmla="*/ 229 h 514"/>
                  <a:gd name="T46" fmla="*/ 337 w 488"/>
                  <a:gd name="T47" fmla="*/ 260 h 514"/>
                  <a:gd name="T48" fmla="*/ 328 w 488"/>
                  <a:gd name="T49" fmla="*/ 287 h 514"/>
                  <a:gd name="T50" fmla="*/ 266 w 488"/>
                  <a:gd name="T51" fmla="*/ 344 h 514"/>
                  <a:gd name="T52" fmla="*/ 250 w 488"/>
                  <a:gd name="T53" fmla="*/ 357 h 514"/>
                  <a:gd name="T54" fmla="*/ 234 w 488"/>
                  <a:gd name="T55" fmla="*/ 389 h 514"/>
                  <a:gd name="T56" fmla="*/ 225 w 488"/>
                  <a:gd name="T57" fmla="*/ 478 h 514"/>
                  <a:gd name="T58" fmla="*/ 207 w 488"/>
                  <a:gd name="T59" fmla="*/ 502 h 514"/>
                  <a:gd name="T60" fmla="*/ 181 w 488"/>
                  <a:gd name="T61" fmla="*/ 499 h 514"/>
                  <a:gd name="T62" fmla="*/ 114 w 488"/>
                  <a:gd name="T63" fmla="*/ 362 h 514"/>
                  <a:gd name="T64" fmla="*/ 95 w 488"/>
                  <a:gd name="T65" fmla="*/ 273 h 514"/>
                  <a:gd name="T66" fmla="*/ 80 w 488"/>
                  <a:gd name="T67" fmla="*/ 268 h 514"/>
                  <a:gd name="T68" fmla="*/ 21 w 488"/>
                  <a:gd name="T69" fmla="*/ 245 h 514"/>
                  <a:gd name="T70" fmla="*/ 50 w 488"/>
                  <a:gd name="T71" fmla="*/ 232 h 514"/>
                  <a:gd name="T72" fmla="*/ 0 w 488"/>
                  <a:gd name="T73" fmla="*/ 219 h 514"/>
                  <a:gd name="T74" fmla="*/ 20 w 488"/>
                  <a:gd name="T75" fmla="*/ 157 h 514"/>
                  <a:gd name="T76" fmla="*/ 57 w 488"/>
                  <a:gd name="T77" fmla="*/ 142 h 514"/>
                  <a:gd name="T78" fmla="*/ 87 w 488"/>
                  <a:gd name="T79" fmla="*/ 67 h 514"/>
                  <a:gd name="T80" fmla="*/ 74 w 488"/>
                  <a:gd name="T81" fmla="*/ 42 h 514"/>
                  <a:gd name="T82" fmla="*/ 111 w 488"/>
                  <a:gd name="T83" fmla="*/ 15 h 514"/>
                  <a:gd name="T84" fmla="*/ 151 w 488"/>
                  <a:gd name="T85" fmla="*/ 22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8"/>
                  <a:gd name="T130" fmla="*/ 0 h 514"/>
                  <a:gd name="T131" fmla="*/ 488 w 488"/>
                  <a:gd name="T132" fmla="*/ 514 h 5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8" h="514">
                    <a:moveTo>
                      <a:pt x="158" y="39"/>
                    </a:moveTo>
                    <a:lnTo>
                      <a:pt x="166" y="55"/>
                    </a:lnTo>
                    <a:lnTo>
                      <a:pt x="151" y="54"/>
                    </a:lnTo>
                    <a:lnTo>
                      <a:pt x="166" y="77"/>
                    </a:lnTo>
                    <a:lnTo>
                      <a:pt x="202" y="95"/>
                    </a:lnTo>
                    <a:lnTo>
                      <a:pt x="193" y="124"/>
                    </a:lnTo>
                    <a:lnTo>
                      <a:pt x="254" y="152"/>
                    </a:lnTo>
                    <a:lnTo>
                      <a:pt x="271" y="150"/>
                    </a:lnTo>
                    <a:lnTo>
                      <a:pt x="280" y="157"/>
                    </a:lnTo>
                    <a:lnTo>
                      <a:pt x="304" y="168"/>
                    </a:lnTo>
                    <a:lnTo>
                      <a:pt x="337" y="169"/>
                    </a:lnTo>
                    <a:lnTo>
                      <a:pt x="337" y="164"/>
                    </a:lnTo>
                    <a:lnTo>
                      <a:pt x="334" y="140"/>
                    </a:lnTo>
                    <a:lnTo>
                      <a:pt x="344" y="142"/>
                    </a:lnTo>
                    <a:lnTo>
                      <a:pt x="359" y="134"/>
                    </a:lnTo>
                    <a:lnTo>
                      <a:pt x="351" y="148"/>
                    </a:lnTo>
                    <a:lnTo>
                      <a:pt x="348" y="157"/>
                    </a:lnTo>
                    <a:lnTo>
                      <a:pt x="364" y="165"/>
                    </a:lnTo>
                    <a:lnTo>
                      <a:pt x="384" y="160"/>
                    </a:lnTo>
                    <a:lnTo>
                      <a:pt x="404" y="161"/>
                    </a:lnTo>
                    <a:lnTo>
                      <a:pt x="395" y="142"/>
                    </a:lnTo>
                    <a:lnTo>
                      <a:pt x="411" y="138"/>
                    </a:lnTo>
                    <a:lnTo>
                      <a:pt x="432" y="117"/>
                    </a:lnTo>
                    <a:lnTo>
                      <a:pt x="438" y="115"/>
                    </a:lnTo>
                    <a:lnTo>
                      <a:pt x="466" y="113"/>
                    </a:lnTo>
                    <a:lnTo>
                      <a:pt x="475" y="133"/>
                    </a:lnTo>
                    <a:lnTo>
                      <a:pt x="488" y="135"/>
                    </a:lnTo>
                    <a:lnTo>
                      <a:pt x="485" y="152"/>
                    </a:lnTo>
                    <a:lnTo>
                      <a:pt x="458" y="165"/>
                    </a:lnTo>
                    <a:lnTo>
                      <a:pt x="451" y="217"/>
                    </a:lnTo>
                    <a:lnTo>
                      <a:pt x="434" y="213"/>
                    </a:lnTo>
                    <a:lnTo>
                      <a:pt x="438" y="249"/>
                    </a:lnTo>
                    <a:lnTo>
                      <a:pt x="430" y="254"/>
                    </a:lnTo>
                    <a:lnTo>
                      <a:pt x="418" y="218"/>
                    </a:lnTo>
                    <a:lnTo>
                      <a:pt x="410" y="233"/>
                    </a:lnTo>
                    <a:lnTo>
                      <a:pt x="399" y="214"/>
                    </a:lnTo>
                    <a:lnTo>
                      <a:pt x="412" y="210"/>
                    </a:lnTo>
                    <a:lnTo>
                      <a:pt x="416" y="193"/>
                    </a:lnTo>
                    <a:lnTo>
                      <a:pt x="373" y="189"/>
                    </a:lnTo>
                    <a:lnTo>
                      <a:pt x="366" y="173"/>
                    </a:lnTo>
                    <a:lnTo>
                      <a:pt x="345" y="169"/>
                    </a:lnTo>
                    <a:lnTo>
                      <a:pt x="337" y="179"/>
                    </a:lnTo>
                    <a:lnTo>
                      <a:pt x="352" y="189"/>
                    </a:lnTo>
                    <a:lnTo>
                      <a:pt x="344" y="202"/>
                    </a:lnTo>
                    <a:lnTo>
                      <a:pt x="355" y="211"/>
                    </a:lnTo>
                    <a:lnTo>
                      <a:pt x="363" y="229"/>
                    </a:lnTo>
                    <a:lnTo>
                      <a:pt x="371" y="258"/>
                    </a:lnTo>
                    <a:lnTo>
                      <a:pt x="337" y="260"/>
                    </a:lnTo>
                    <a:lnTo>
                      <a:pt x="337" y="276"/>
                    </a:lnTo>
                    <a:lnTo>
                      <a:pt x="328" y="287"/>
                    </a:lnTo>
                    <a:lnTo>
                      <a:pt x="293" y="321"/>
                    </a:lnTo>
                    <a:lnTo>
                      <a:pt x="266" y="344"/>
                    </a:lnTo>
                    <a:lnTo>
                      <a:pt x="267" y="352"/>
                    </a:lnTo>
                    <a:lnTo>
                      <a:pt x="250" y="357"/>
                    </a:lnTo>
                    <a:lnTo>
                      <a:pt x="239" y="364"/>
                    </a:lnTo>
                    <a:lnTo>
                      <a:pt x="234" y="389"/>
                    </a:lnTo>
                    <a:lnTo>
                      <a:pt x="233" y="469"/>
                    </a:lnTo>
                    <a:lnTo>
                      <a:pt x="225" y="478"/>
                    </a:lnTo>
                    <a:lnTo>
                      <a:pt x="223" y="489"/>
                    </a:lnTo>
                    <a:lnTo>
                      <a:pt x="207" y="502"/>
                    </a:lnTo>
                    <a:lnTo>
                      <a:pt x="195" y="514"/>
                    </a:lnTo>
                    <a:lnTo>
                      <a:pt x="181" y="499"/>
                    </a:lnTo>
                    <a:lnTo>
                      <a:pt x="152" y="445"/>
                    </a:lnTo>
                    <a:lnTo>
                      <a:pt x="114" y="362"/>
                    </a:lnTo>
                    <a:lnTo>
                      <a:pt x="93" y="293"/>
                    </a:lnTo>
                    <a:lnTo>
                      <a:pt x="95" y="273"/>
                    </a:lnTo>
                    <a:lnTo>
                      <a:pt x="83" y="245"/>
                    </a:lnTo>
                    <a:lnTo>
                      <a:pt x="80" y="268"/>
                    </a:lnTo>
                    <a:lnTo>
                      <a:pt x="58" y="276"/>
                    </a:lnTo>
                    <a:lnTo>
                      <a:pt x="21" y="245"/>
                    </a:lnTo>
                    <a:lnTo>
                      <a:pt x="40" y="241"/>
                    </a:lnTo>
                    <a:lnTo>
                      <a:pt x="50" y="232"/>
                    </a:lnTo>
                    <a:lnTo>
                      <a:pt x="29" y="237"/>
                    </a:lnTo>
                    <a:lnTo>
                      <a:pt x="0" y="219"/>
                    </a:lnTo>
                    <a:lnTo>
                      <a:pt x="57" y="206"/>
                    </a:lnTo>
                    <a:lnTo>
                      <a:pt x="20" y="157"/>
                    </a:lnTo>
                    <a:lnTo>
                      <a:pt x="41" y="143"/>
                    </a:lnTo>
                    <a:lnTo>
                      <a:pt x="57" y="142"/>
                    </a:lnTo>
                    <a:lnTo>
                      <a:pt x="93" y="80"/>
                    </a:lnTo>
                    <a:lnTo>
                      <a:pt x="87" y="67"/>
                    </a:lnTo>
                    <a:lnTo>
                      <a:pt x="100" y="61"/>
                    </a:lnTo>
                    <a:lnTo>
                      <a:pt x="74" y="42"/>
                    </a:lnTo>
                    <a:lnTo>
                      <a:pt x="65" y="17"/>
                    </a:lnTo>
                    <a:lnTo>
                      <a:pt x="111" y="15"/>
                    </a:lnTo>
                    <a:lnTo>
                      <a:pt x="124" y="0"/>
                    </a:lnTo>
                    <a:lnTo>
                      <a:pt x="151" y="22"/>
                    </a:lnTo>
                    <a:lnTo>
                      <a:pt x="158" y="39"/>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8" name="Freeform 231">
                <a:extLst>
                  <a:ext uri="{FF2B5EF4-FFF2-40B4-BE49-F238E27FC236}">
                    <a16:creationId xmlns:a16="http://schemas.microsoft.com/office/drawing/2014/main" id="{33A36CC8-A831-4F31-9151-D1EDA92C8A6B}"/>
                  </a:ext>
                </a:extLst>
              </p:cNvPr>
              <p:cNvSpPr>
                <a:spLocks/>
              </p:cNvSpPr>
              <p:nvPr/>
            </p:nvSpPr>
            <p:spPr bwMode="auto">
              <a:xfrm>
                <a:off x="3926" y="1595"/>
                <a:ext cx="615" cy="267"/>
              </a:xfrm>
              <a:custGeom>
                <a:avLst/>
                <a:gdLst>
                  <a:gd name="T0" fmla="*/ 78 w 615"/>
                  <a:gd name="T1" fmla="*/ 150 h 267"/>
                  <a:gd name="T2" fmla="*/ 54 w 615"/>
                  <a:gd name="T3" fmla="*/ 165 h 267"/>
                  <a:gd name="T4" fmla="*/ 29 w 615"/>
                  <a:gd name="T5" fmla="*/ 138 h 267"/>
                  <a:gd name="T6" fmla="*/ 0 w 615"/>
                  <a:gd name="T7" fmla="*/ 126 h 267"/>
                  <a:gd name="T8" fmla="*/ 3 w 615"/>
                  <a:gd name="T9" fmla="*/ 93 h 267"/>
                  <a:gd name="T10" fmla="*/ 26 w 615"/>
                  <a:gd name="T11" fmla="*/ 98 h 267"/>
                  <a:gd name="T12" fmla="*/ 47 w 615"/>
                  <a:gd name="T13" fmla="*/ 67 h 267"/>
                  <a:gd name="T14" fmla="*/ 92 w 615"/>
                  <a:gd name="T15" fmla="*/ 72 h 267"/>
                  <a:gd name="T16" fmla="*/ 132 w 615"/>
                  <a:gd name="T17" fmla="*/ 89 h 267"/>
                  <a:gd name="T18" fmla="*/ 169 w 615"/>
                  <a:gd name="T19" fmla="*/ 79 h 267"/>
                  <a:gd name="T20" fmla="*/ 214 w 615"/>
                  <a:gd name="T21" fmla="*/ 84 h 267"/>
                  <a:gd name="T22" fmla="*/ 186 w 615"/>
                  <a:gd name="T23" fmla="*/ 62 h 267"/>
                  <a:gd name="T24" fmla="*/ 200 w 615"/>
                  <a:gd name="T25" fmla="*/ 44 h 267"/>
                  <a:gd name="T26" fmla="*/ 188 w 615"/>
                  <a:gd name="T27" fmla="*/ 26 h 267"/>
                  <a:gd name="T28" fmla="*/ 285 w 615"/>
                  <a:gd name="T29" fmla="*/ 0 h 267"/>
                  <a:gd name="T30" fmla="*/ 318 w 615"/>
                  <a:gd name="T31" fmla="*/ 3 h 267"/>
                  <a:gd name="T32" fmla="*/ 381 w 615"/>
                  <a:gd name="T33" fmla="*/ 32 h 267"/>
                  <a:gd name="T34" fmla="*/ 410 w 615"/>
                  <a:gd name="T35" fmla="*/ 22 h 267"/>
                  <a:gd name="T36" fmla="*/ 493 w 615"/>
                  <a:gd name="T37" fmla="*/ 80 h 267"/>
                  <a:gd name="T38" fmla="*/ 545 w 615"/>
                  <a:gd name="T39" fmla="*/ 79 h 267"/>
                  <a:gd name="T40" fmla="*/ 585 w 615"/>
                  <a:gd name="T41" fmla="*/ 104 h 267"/>
                  <a:gd name="T42" fmla="*/ 615 w 615"/>
                  <a:gd name="T43" fmla="*/ 115 h 267"/>
                  <a:gd name="T44" fmla="*/ 603 w 615"/>
                  <a:gd name="T45" fmla="*/ 137 h 267"/>
                  <a:gd name="T46" fmla="*/ 571 w 615"/>
                  <a:gd name="T47" fmla="*/ 150 h 267"/>
                  <a:gd name="T48" fmla="*/ 549 w 615"/>
                  <a:gd name="T49" fmla="*/ 196 h 267"/>
                  <a:gd name="T50" fmla="*/ 566 w 615"/>
                  <a:gd name="T51" fmla="*/ 241 h 267"/>
                  <a:gd name="T52" fmla="*/ 544 w 615"/>
                  <a:gd name="T53" fmla="*/ 231 h 267"/>
                  <a:gd name="T54" fmla="*/ 509 w 615"/>
                  <a:gd name="T55" fmla="*/ 227 h 267"/>
                  <a:gd name="T56" fmla="*/ 479 w 615"/>
                  <a:gd name="T57" fmla="*/ 226 h 267"/>
                  <a:gd name="T58" fmla="*/ 477 w 615"/>
                  <a:gd name="T59" fmla="*/ 226 h 267"/>
                  <a:gd name="T60" fmla="*/ 455 w 615"/>
                  <a:gd name="T61" fmla="*/ 222 h 267"/>
                  <a:gd name="T62" fmla="*/ 455 w 615"/>
                  <a:gd name="T63" fmla="*/ 235 h 267"/>
                  <a:gd name="T64" fmla="*/ 434 w 615"/>
                  <a:gd name="T65" fmla="*/ 230 h 267"/>
                  <a:gd name="T66" fmla="*/ 418 w 615"/>
                  <a:gd name="T67" fmla="*/ 228 h 267"/>
                  <a:gd name="T68" fmla="*/ 404 w 615"/>
                  <a:gd name="T69" fmla="*/ 244 h 267"/>
                  <a:gd name="T70" fmla="*/ 385 w 615"/>
                  <a:gd name="T71" fmla="*/ 267 h 267"/>
                  <a:gd name="T72" fmla="*/ 356 w 615"/>
                  <a:gd name="T73" fmla="*/ 259 h 267"/>
                  <a:gd name="T74" fmla="*/ 333 w 615"/>
                  <a:gd name="T75" fmla="*/ 223 h 267"/>
                  <a:gd name="T76" fmla="*/ 311 w 615"/>
                  <a:gd name="T77" fmla="*/ 212 h 267"/>
                  <a:gd name="T78" fmla="*/ 304 w 615"/>
                  <a:gd name="T79" fmla="*/ 214 h 267"/>
                  <a:gd name="T80" fmla="*/ 282 w 615"/>
                  <a:gd name="T81" fmla="*/ 215 h 267"/>
                  <a:gd name="T82" fmla="*/ 252 w 615"/>
                  <a:gd name="T83" fmla="*/ 205 h 267"/>
                  <a:gd name="T84" fmla="*/ 202 w 615"/>
                  <a:gd name="T85" fmla="*/ 178 h 267"/>
                  <a:gd name="T86" fmla="*/ 165 w 615"/>
                  <a:gd name="T87" fmla="*/ 188 h 267"/>
                  <a:gd name="T88" fmla="*/ 182 w 615"/>
                  <a:gd name="T89" fmla="*/ 246 h 267"/>
                  <a:gd name="T90" fmla="*/ 182 w 615"/>
                  <a:gd name="T91" fmla="*/ 257 h 267"/>
                  <a:gd name="T92" fmla="*/ 177 w 615"/>
                  <a:gd name="T93" fmla="*/ 258 h 267"/>
                  <a:gd name="T94" fmla="*/ 147 w 615"/>
                  <a:gd name="T95" fmla="*/ 237 h 267"/>
                  <a:gd name="T96" fmla="*/ 124 w 615"/>
                  <a:gd name="T97" fmla="*/ 246 h 267"/>
                  <a:gd name="T98" fmla="*/ 72 w 615"/>
                  <a:gd name="T99" fmla="*/ 192 h 267"/>
                  <a:gd name="T100" fmla="*/ 91 w 615"/>
                  <a:gd name="T101" fmla="*/ 181 h 267"/>
                  <a:gd name="T102" fmla="*/ 110 w 615"/>
                  <a:gd name="T103" fmla="*/ 181 h 267"/>
                  <a:gd name="T104" fmla="*/ 108 w 615"/>
                  <a:gd name="T105" fmla="*/ 155 h 267"/>
                  <a:gd name="T106" fmla="*/ 78 w 615"/>
                  <a:gd name="T107" fmla="*/ 150 h 2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5"/>
                  <a:gd name="T163" fmla="*/ 0 h 267"/>
                  <a:gd name="T164" fmla="*/ 615 w 615"/>
                  <a:gd name="T165" fmla="*/ 267 h 2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5" h="267">
                    <a:moveTo>
                      <a:pt x="78" y="150"/>
                    </a:moveTo>
                    <a:lnTo>
                      <a:pt x="54" y="165"/>
                    </a:lnTo>
                    <a:lnTo>
                      <a:pt x="29" y="138"/>
                    </a:lnTo>
                    <a:lnTo>
                      <a:pt x="0" y="126"/>
                    </a:lnTo>
                    <a:lnTo>
                      <a:pt x="3" y="93"/>
                    </a:lnTo>
                    <a:lnTo>
                      <a:pt x="26" y="98"/>
                    </a:lnTo>
                    <a:lnTo>
                      <a:pt x="47" y="67"/>
                    </a:lnTo>
                    <a:lnTo>
                      <a:pt x="92" y="72"/>
                    </a:lnTo>
                    <a:lnTo>
                      <a:pt x="132" y="89"/>
                    </a:lnTo>
                    <a:lnTo>
                      <a:pt x="169" y="79"/>
                    </a:lnTo>
                    <a:lnTo>
                      <a:pt x="214" y="84"/>
                    </a:lnTo>
                    <a:lnTo>
                      <a:pt x="186" y="62"/>
                    </a:lnTo>
                    <a:lnTo>
                      <a:pt x="200" y="44"/>
                    </a:lnTo>
                    <a:lnTo>
                      <a:pt x="188" y="26"/>
                    </a:lnTo>
                    <a:lnTo>
                      <a:pt x="285" y="0"/>
                    </a:lnTo>
                    <a:lnTo>
                      <a:pt x="318" y="3"/>
                    </a:lnTo>
                    <a:lnTo>
                      <a:pt x="381" y="32"/>
                    </a:lnTo>
                    <a:lnTo>
                      <a:pt x="410" y="22"/>
                    </a:lnTo>
                    <a:lnTo>
                      <a:pt x="493" y="80"/>
                    </a:lnTo>
                    <a:lnTo>
                      <a:pt x="545" y="79"/>
                    </a:lnTo>
                    <a:lnTo>
                      <a:pt x="585" y="104"/>
                    </a:lnTo>
                    <a:lnTo>
                      <a:pt x="615" y="115"/>
                    </a:lnTo>
                    <a:lnTo>
                      <a:pt x="603" y="137"/>
                    </a:lnTo>
                    <a:lnTo>
                      <a:pt x="571" y="150"/>
                    </a:lnTo>
                    <a:lnTo>
                      <a:pt x="549" y="196"/>
                    </a:lnTo>
                    <a:lnTo>
                      <a:pt x="566" y="241"/>
                    </a:lnTo>
                    <a:lnTo>
                      <a:pt x="544" y="231"/>
                    </a:lnTo>
                    <a:lnTo>
                      <a:pt x="509" y="227"/>
                    </a:lnTo>
                    <a:lnTo>
                      <a:pt x="479" y="226"/>
                    </a:lnTo>
                    <a:lnTo>
                      <a:pt x="477" y="226"/>
                    </a:lnTo>
                    <a:lnTo>
                      <a:pt x="455" y="222"/>
                    </a:lnTo>
                    <a:lnTo>
                      <a:pt x="455" y="235"/>
                    </a:lnTo>
                    <a:lnTo>
                      <a:pt x="434" y="230"/>
                    </a:lnTo>
                    <a:lnTo>
                      <a:pt x="418" y="228"/>
                    </a:lnTo>
                    <a:lnTo>
                      <a:pt x="404" y="244"/>
                    </a:lnTo>
                    <a:lnTo>
                      <a:pt x="385" y="267"/>
                    </a:lnTo>
                    <a:lnTo>
                      <a:pt x="356" y="259"/>
                    </a:lnTo>
                    <a:lnTo>
                      <a:pt x="333" y="223"/>
                    </a:lnTo>
                    <a:lnTo>
                      <a:pt x="311" y="212"/>
                    </a:lnTo>
                    <a:lnTo>
                      <a:pt x="304" y="214"/>
                    </a:lnTo>
                    <a:lnTo>
                      <a:pt x="282" y="215"/>
                    </a:lnTo>
                    <a:lnTo>
                      <a:pt x="252" y="205"/>
                    </a:lnTo>
                    <a:lnTo>
                      <a:pt x="202" y="178"/>
                    </a:lnTo>
                    <a:lnTo>
                      <a:pt x="165" y="188"/>
                    </a:lnTo>
                    <a:lnTo>
                      <a:pt x="182" y="246"/>
                    </a:lnTo>
                    <a:lnTo>
                      <a:pt x="182" y="257"/>
                    </a:lnTo>
                    <a:lnTo>
                      <a:pt x="177" y="258"/>
                    </a:lnTo>
                    <a:lnTo>
                      <a:pt x="147" y="237"/>
                    </a:lnTo>
                    <a:lnTo>
                      <a:pt x="124" y="246"/>
                    </a:lnTo>
                    <a:lnTo>
                      <a:pt x="72" y="192"/>
                    </a:lnTo>
                    <a:lnTo>
                      <a:pt x="91" y="181"/>
                    </a:lnTo>
                    <a:lnTo>
                      <a:pt x="110" y="181"/>
                    </a:lnTo>
                    <a:lnTo>
                      <a:pt x="108" y="155"/>
                    </a:lnTo>
                    <a:lnTo>
                      <a:pt x="78" y="15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9" name="Freeform 233">
                <a:extLst>
                  <a:ext uri="{FF2B5EF4-FFF2-40B4-BE49-F238E27FC236}">
                    <a16:creationId xmlns:a16="http://schemas.microsoft.com/office/drawing/2014/main" id="{FB9510BD-8A51-4517-9093-31AA13FDD195}"/>
                  </a:ext>
                </a:extLst>
              </p:cNvPr>
              <p:cNvSpPr>
                <a:spLocks/>
              </p:cNvSpPr>
              <p:nvPr/>
            </p:nvSpPr>
            <p:spPr bwMode="auto">
              <a:xfrm>
                <a:off x="3632" y="2031"/>
                <a:ext cx="189" cy="187"/>
              </a:xfrm>
              <a:custGeom>
                <a:avLst/>
                <a:gdLst>
                  <a:gd name="T0" fmla="*/ 33 w 189"/>
                  <a:gd name="T1" fmla="*/ 9 h 187"/>
                  <a:gd name="T2" fmla="*/ 67 w 189"/>
                  <a:gd name="T3" fmla="*/ 17 h 187"/>
                  <a:gd name="T4" fmla="*/ 96 w 189"/>
                  <a:gd name="T5" fmla="*/ 1 h 187"/>
                  <a:gd name="T6" fmla="*/ 126 w 189"/>
                  <a:gd name="T7" fmla="*/ 10 h 187"/>
                  <a:gd name="T8" fmla="*/ 152 w 189"/>
                  <a:gd name="T9" fmla="*/ 6 h 187"/>
                  <a:gd name="T10" fmla="*/ 160 w 189"/>
                  <a:gd name="T11" fmla="*/ 24 h 187"/>
                  <a:gd name="T12" fmla="*/ 167 w 189"/>
                  <a:gd name="T13" fmla="*/ 41 h 187"/>
                  <a:gd name="T14" fmla="*/ 159 w 189"/>
                  <a:gd name="T15" fmla="*/ 73 h 187"/>
                  <a:gd name="T16" fmla="*/ 126 w 189"/>
                  <a:gd name="T17" fmla="*/ 31 h 187"/>
                  <a:gd name="T18" fmla="*/ 130 w 189"/>
                  <a:gd name="T19" fmla="*/ 51 h 187"/>
                  <a:gd name="T20" fmla="*/ 188 w 189"/>
                  <a:gd name="T21" fmla="*/ 144 h 187"/>
                  <a:gd name="T22" fmla="*/ 189 w 189"/>
                  <a:gd name="T23" fmla="*/ 158 h 187"/>
                  <a:gd name="T24" fmla="*/ 163 w 189"/>
                  <a:gd name="T25" fmla="*/ 183 h 187"/>
                  <a:gd name="T26" fmla="*/ 156 w 189"/>
                  <a:gd name="T27" fmla="*/ 187 h 187"/>
                  <a:gd name="T28" fmla="*/ 148 w 189"/>
                  <a:gd name="T29" fmla="*/ 180 h 187"/>
                  <a:gd name="T30" fmla="*/ 8 w 189"/>
                  <a:gd name="T31" fmla="*/ 180 h 187"/>
                  <a:gd name="T32" fmla="*/ 0 w 189"/>
                  <a:gd name="T33" fmla="*/ 0 h 187"/>
                  <a:gd name="T34" fmla="*/ 33 w 189"/>
                  <a:gd name="T35" fmla="*/ 9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87"/>
                  <a:gd name="T56" fmla="*/ 189 w 189"/>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87">
                    <a:moveTo>
                      <a:pt x="33" y="9"/>
                    </a:moveTo>
                    <a:lnTo>
                      <a:pt x="67" y="17"/>
                    </a:lnTo>
                    <a:lnTo>
                      <a:pt x="96" y="1"/>
                    </a:lnTo>
                    <a:lnTo>
                      <a:pt x="126" y="10"/>
                    </a:lnTo>
                    <a:lnTo>
                      <a:pt x="152" y="6"/>
                    </a:lnTo>
                    <a:lnTo>
                      <a:pt x="160" y="24"/>
                    </a:lnTo>
                    <a:lnTo>
                      <a:pt x="167" y="41"/>
                    </a:lnTo>
                    <a:lnTo>
                      <a:pt x="159" y="73"/>
                    </a:lnTo>
                    <a:lnTo>
                      <a:pt x="126" y="31"/>
                    </a:lnTo>
                    <a:lnTo>
                      <a:pt x="130" y="51"/>
                    </a:lnTo>
                    <a:lnTo>
                      <a:pt x="188" y="144"/>
                    </a:lnTo>
                    <a:lnTo>
                      <a:pt x="189" y="158"/>
                    </a:lnTo>
                    <a:lnTo>
                      <a:pt x="163" y="183"/>
                    </a:lnTo>
                    <a:lnTo>
                      <a:pt x="156" y="187"/>
                    </a:lnTo>
                    <a:lnTo>
                      <a:pt x="148" y="180"/>
                    </a:lnTo>
                    <a:lnTo>
                      <a:pt x="8" y="180"/>
                    </a:lnTo>
                    <a:lnTo>
                      <a:pt x="0" y="0"/>
                    </a:lnTo>
                    <a:lnTo>
                      <a:pt x="33" y="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0" name="Freeform 237">
                <a:extLst>
                  <a:ext uri="{FF2B5EF4-FFF2-40B4-BE49-F238E27FC236}">
                    <a16:creationId xmlns:a16="http://schemas.microsoft.com/office/drawing/2014/main" id="{E37549D7-B9C1-4237-90AB-6B670EE0A6D3}"/>
                  </a:ext>
                </a:extLst>
              </p:cNvPr>
              <p:cNvSpPr>
                <a:spLocks/>
              </p:cNvSpPr>
              <p:nvPr/>
            </p:nvSpPr>
            <p:spPr bwMode="auto">
              <a:xfrm>
                <a:off x="3224" y="2389"/>
                <a:ext cx="52" cy="118"/>
              </a:xfrm>
              <a:custGeom>
                <a:avLst/>
                <a:gdLst>
                  <a:gd name="T0" fmla="*/ 3 w 52"/>
                  <a:gd name="T1" fmla="*/ 27 h 118"/>
                  <a:gd name="T2" fmla="*/ 13 w 52"/>
                  <a:gd name="T3" fmla="*/ 20 h 118"/>
                  <a:gd name="T4" fmla="*/ 29 w 52"/>
                  <a:gd name="T5" fmla="*/ 11 h 118"/>
                  <a:gd name="T6" fmla="*/ 37 w 52"/>
                  <a:gd name="T7" fmla="*/ 0 h 118"/>
                  <a:gd name="T8" fmla="*/ 51 w 52"/>
                  <a:gd name="T9" fmla="*/ 14 h 118"/>
                  <a:gd name="T10" fmla="*/ 52 w 52"/>
                  <a:gd name="T11" fmla="*/ 47 h 118"/>
                  <a:gd name="T12" fmla="*/ 36 w 52"/>
                  <a:gd name="T13" fmla="*/ 63 h 118"/>
                  <a:gd name="T14" fmla="*/ 36 w 52"/>
                  <a:gd name="T15" fmla="*/ 114 h 118"/>
                  <a:gd name="T16" fmla="*/ 17 w 52"/>
                  <a:gd name="T17" fmla="*/ 118 h 118"/>
                  <a:gd name="T18" fmla="*/ 15 w 52"/>
                  <a:gd name="T19" fmla="*/ 65 h 118"/>
                  <a:gd name="T20" fmla="*/ 8 w 52"/>
                  <a:gd name="T21" fmla="*/ 45 h 118"/>
                  <a:gd name="T22" fmla="*/ 0 w 52"/>
                  <a:gd name="T23" fmla="*/ 39 h 118"/>
                  <a:gd name="T24" fmla="*/ 3 w 52"/>
                  <a:gd name="T25" fmla="*/ 2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18"/>
                  <a:gd name="T41" fmla="*/ 52 w 52"/>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18">
                    <a:moveTo>
                      <a:pt x="3" y="27"/>
                    </a:moveTo>
                    <a:lnTo>
                      <a:pt x="13" y="20"/>
                    </a:lnTo>
                    <a:lnTo>
                      <a:pt x="29" y="11"/>
                    </a:lnTo>
                    <a:lnTo>
                      <a:pt x="37" y="0"/>
                    </a:lnTo>
                    <a:lnTo>
                      <a:pt x="51" y="14"/>
                    </a:lnTo>
                    <a:lnTo>
                      <a:pt x="52" y="47"/>
                    </a:lnTo>
                    <a:lnTo>
                      <a:pt x="36" y="63"/>
                    </a:lnTo>
                    <a:lnTo>
                      <a:pt x="36" y="114"/>
                    </a:lnTo>
                    <a:lnTo>
                      <a:pt x="17" y="118"/>
                    </a:lnTo>
                    <a:lnTo>
                      <a:pt x="15" y="65"/>
                    </a:lnTo>
                    <a:lnTo>
                      <a:pt x="8" y="45"/>
                    </a:lnTo>
                    <a:lnTo>
                      <a:pt x="0" y="39"/>
                    </a:lnTo>
                    <a:lnTo>
                      <a:pt x="3" y="2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1" name="Freeform 238">
                <a:extLst>
                  <a:ext uri="{FF2B5EF4-FFF2-40B4-BE49-F238E27FC236}">
                    <a16:creationId xmlns:a16="http://schemas.microsoft.com/office/drawing/2014/main" id="{F1336D37-56F4-4011-A984-A61E3F70E44C}"/>
                  </a:ext>
                </a:extLst>
              </p:cNvPr>
              <p:cNvSpPr>
                <a:spLocks/>
              </p:cNvSpPr>
              <p:nvPr/>
            </p:nvSpPr>
            <p:spPr bwMode="auto">
              <a:xfrm>
                <a:off x="3736" y="2817"/>
                <a:ext cx="182" cy="306"/>
              </a:xfrm>
              <a:custGeom>
                <a:avLst/>
                <a:gdLst>
                  <a:gd name="T0" fmla="*/ 136 w 182"/>
                  <a:gd name="T1" fmla="*/ 21 h 306"/>
                  <a:gd name="T2" fmla="*/ 145 w 182"/>
                  <a:gd name="T3" fmla="*/ 17 h 306"/>
                  <a:gd name="T4" fmla="*/ 179 w 182"/>
                  <a:gd name="T5" fmla="*/ 0 h 306"/>
                  <a:gd name="T6" fmla="*/ 179 w 182"/>
                  <a:gd name="T7" fmla="*/ 21 h 306"/>
                  <a:gd name="T8" fmla="*/ 182 w 182"/>
                  <a:gd name="T9" fmla="*/ 44 h 306"/>
                  <a:gd name="T10" fmla="*/ 182 w 182"/>
                  <a:gd name="T11" fmla="*/ 87 h 306"/>
                  <a:gd name="T12" fmla="*/ 166 w 182"/>
                  <a:gd name="T13" fmla="*/ 110 h 306"/>
                  <a:gd name="T14" fmla="*/ 151 w 182"/>
                  <a:gd name="T15" fmla="*/ 122 h 306"/>
                  <a:gd name="T16" fmla="*/ 118 w 182"/>
                  <a:gd name="T17" fmla="*/ 136 h 306"/>
                  <a:gd name="T18" fmla="*/ 99 w 182"/>
                  <a:gd name="T19" fmla="*/ 158 h 306"/>
                  <a:gd name="T20" fmla="*/ 95 w 182"/>
                  <a:gd name="T21" fmla="*/ 158 h 306"/>
                  <a:gd name="T22" fmla="*/ 74 w 182"/>
                  <a:gd name="T23" fmla="*/ 176 h 306"/>
                  <a:gd name="T24" fmla="*/ 71 w 182"/>
                  <a:gd name="T25" fmla="*/ 186 h 306"/>
                  <a:gd name="T26" fmla="*/ 84 w 182"/>
                  <a:gd name="T27" fmla="*/ 218 h 306"/>
                  <a:gd name="T28" fmla="*/ 82 w 182"/>
                  <a:gd name="T29" fmla="*/ 251 h 306"/>
                  <a:gd name="T30" fmla="*/ 74 w 182"/>
                  <a:gd name="T31" fmla="*/ 265 h 306"/>
                  <a:gd name="T32" fmla="*/ 43 w 182"/>
                  <a:gd name="T33" fmla="*/ 276 h 306"/>
                  <a:gd name="T34" fmla="*/ 30 w 182"/>
                  <a:gd name="T35" fmla="*/ 288 h 306"/>
                  <a:gd name="T36" fmla="*/ 33 w 182"/>
                  <a:gd name="T37" fmla="*/ 306 h 306"/>
                  <a:gd name="T38" fmla="*/ 21 w 182"/>
                  <a:gd name="T39" fmla="*/ 306 h 306"/>
                  <a:gd name="T40" fmla="*/ 12 w 182"/>
                  <a:gd name="T41" fmla="*/ 222 h 306"/>
                  <a:gd name="T42" fmla="*/ 32 w 182"/>
                  <a:gd name="T43" fmla="*/ 203 h 306"/>
                  <a:gd name="T44" fmla="*/ 44 w 182"/>
                  <a:gd name="T45" fmla="*/ 149 h 306"/>
                  <a:gd name="T46" fmla="*/ 45 w 182"/>
                  <a:gd name="T47" fmla="*/ 116 h 306"/>
                  <a:gd name="T48" fmla="*/ 30 w 182"/>
                  <a:gd name="T49" fmla="*/ 111 h 306"/>
                  <a:gd name="T50" fmla="*/ 18 w 182"/>
                  <a:gd name="T51" fmla="*/ 104 h 306"/>
                  <a:gd name="T52" fmla="*/ 3 w 182"/>
                  <a:gd name="T53" fmla="*/ 104 h 306"/>
                  <a:gd name="T54" fmla="*/ 3 w 182"/>
                  <a:gd name="T55" fmla="*/ 96 h 306"/>
                  <a:gd name="T56" fmla="*/ 3 w 182"/>
                  <a:gd name="T57" fmla="*/ 92 h 306"/>
                  <a:gd name="T58" fmla="*/ 0 w 182"/>
                  <a:gd name="T59" fmla="*/ 84 h 306"/>
                  <a:gd name="T60" fmla="*/ 52 w 182"/>
                  <a:gd name="T61" fmla="*/ 66 h 306"/>
                  <a:gd name="T62" fmla="*/ 59 w 182"/>
                  <a:gd name="T63" fmla="*/ 76 h 306"/>
                  <a:gd name="T64" fmla="*/ 71 w 182"/>
                  <a:gd name="T65" fmla="*/ 74 h 306"/>
                  <a:gd name="T66" fmla="*/ 74 w 182"/>
                  <a:gd name="T67" fmla="*/ 89 h 306"/>
                  <a:gd name="T68" fmla="*/ 67 w 182"/>
                  <a:gd name="T69" fmla="*/ 102 h 306"/>
                  <a:gd name="T70" fmla="*/ 82 w 182"/>
                  <a:gd name="T71" fmla="*/ 125 h 306"/>
                  <a:gd name="T72" fmla="*/ 112 w 182"/>
                  <a:gd name="T73" fmla="*/ 82 h 306"/>
                  <a:gd name="T74" fmla="*/ 97 w 182"/>
                  <a:gd name="T75" fmla="*/ 79 h 306"/>
                  <a:gd name="T76" fmla="*/ 74 w 182"/>
                  <a:gd name="T77" fmla="*/ 52 h 306"/>
                  <a:gd name="T78" fmla="*/ 85 w 182"/>
                  <a:gd name="T79" fmla="*/ 20 h 306"/>
                  <a:gd name="T80" fmla="*/ 126 w 182"/>
                  <a:gd name="T81" fmla="*/ 24 h 306"/>
                  <a:gd name="T82" fmla="*/ 136 w 182"/>
                  <a:gd name="T83" fmla="*/ 21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306"/>
                  <a:gd name="T128" fmla="*/ 182 w 182"/>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306">
                    <a:moveTo>
                      <a:pt x="136" y="21"/>
                    </a:moveTo>
                    <a:lnTo>
                      <a:pt x="145" y="17"/>
                    </a:lnTo>
                    <a:lnTo>
                      <a:pt x="179" y="0"/>
                    </a:lnTo>
                    <a:lnTo>
                      <a:pt x="179" y="21"/>
                    </a:lnTo>
                    <a:lnTo>
                      <a:pt x="182" y="44"/>
                    </a:lnTo>
                    <a:lnTo>
                      <a:pt x="182" y="87"/>
                    </a:lnTo>
                    <a:lnTo>
                      <a:pt x="166" y="110"/>
                    </a:lnTo>
                    <a:lnTo>
                      <a:pt x="151" y="122"/>
                    </a:lnTo>
                    <a:lnTo>
                      <a:pt x="118" y="136"/>
                    </a:lnTo>
                    <a:lnTo>
                      <a:pt x="99" y="158"/>
                    </a:lnTo>
                    <a:lnTo>
                      <a:pt x="95" y="158"/>
                    </a:lnTo>
                    <a:lnTo>
                      <a:pt x="74" y="176"/>
                    </a:lnTo>
                    <a:lnTo>
                      <a:pt x="71" y="186"/>
                    </a:lnTo>
                    <a:lnTo>
                      <a:pt x="84" y="218"/>
                    </a:lnTo>
                    <a:lnTo>
                      <a:pt x="82" y="251"/>
                    </a:lnTo>
                    <a:lnTo>
                      <a:pt x="74" y="265"/>
                    </a:lnTo>
                    <a:lnTo>
                      <a:pt x="43" y="276"/>
                    </a:lnTo>
                    <a:lnTo>
                      <a:pt x="30" y="288"/>
                    </a:lnTo>
                    <a:lnTo>
                      <a:pt x="33" y="306"/>
                    </a:lnTo>
                    <a:lnTo>
                      <a:pt x="21" y="306"/>
                    </a:lnTo>
                    <a:lnTo>
                      <a:pt x="12" y="222"/>
                    </a:lnTo>
                    <a:lnTo>
                      <a:pt x="32" y="203"/>
                    </a:lnTo>
                    <a:lnTo>
                      <a:pt x="44" y="149"/>
                    </a:lnTo>
                    <a:lnTo>
                      <a:pt x="45" y="116"/>
                    </a:lnTo>
                    <a:lnTo>
                      <a:pt x="30" y="111"/>
                    </a:lnTo>
                    <a:lnTo>
                      <a:pt x="18" y="104"/>
                    </a:lnTo>
                    <a:lnTo>
                      <a:pt x="3" y="104"/>
                    </a:lnTo>
                    <a:lnTo>
                      <a:pt x="3" y="96"/>
                    </a:lnTo>
                    <a:lnTo>
                      <a:pt x="3" y="92"/>
                    </a:lnTo>
                    <a:lnTo>
                      <a:pt x="0" y="84"/>
                    </a:lnTo>
                    <a:lnTo>
                      <a:pt x="52" y="66"/>
                    </a:lnTo>
                    <a:lnTo>
                      <a:pt x="59" y="76"/>
                    </a:lnTo>
                    <a:lnTo>
                      <a:pt x="71" y="74"/>
                    </a:lnTo>
                    <a:lnTo>
                      <a:pt x="74" y="89"/>
                    </a:lnTo>
                    <a:lnTo>
                      <a:pt x="67" y="102"/>
                    </a:lnTo>
                    <a:lnTo>
                      <a:pt x="82" y="125"/>
                    </a:lnTo>
                    <a:lnTo>
                      <a:pt x="112" y="82"/>
                    </a:lnTo>
                    <a:lnTo>
                      <a:pt x="97" y="79"/>
                    </a:lnTo>
                    <a:lnTo>
                      <a:pt x="74" y="52"/>
                    </a:lnTo>
                    <a:lnTo>
                      <a:pt x="85" y="20"/>
                    </a:lnTo>
                    <a:lnTo>
                      <a:pt x="126" y="24"/>
                    </a:lnTo>
                    <a:lnTo>
                      <a:pt x="136" y="2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2" name="Freeform 240">
                <a:extLst>
                  <a:ext uri="{FF2B5EF4-FFF2-40B4-BE49-F238E27FC236}">
                    <a16:creationId xmlns:a16="http://schemas.microsoft.com/office/drawing/2014/main" id="{8275A42B-DAC4-4D03-B096-8855AB23BE1D}"/>
                  </a:ext>
                </a:extLst>
              </p:cNvPr>
              <p:cNvSpPr>
                <a:spLocks/>
              </p:cNvSpPr>
              <p:nvPr/>
            </p:nvSpPr>
            <p:spPr bwMode="auto">
              <a:xfrm>
                <a:off x="3553" y="2949"/>
                <a:ext cx="161" cy="174"/>
              </a:xfrm>
              <a:custGeom>
                <a:avLst/>
                <a:gdLst>
                  <a:gd name="T0" fmla="*/ 13 w 161"/>
                  <a:gd name="T1" fmla="*/ 160 h 174"/>
                  <a:gd name="T2" fmla="*/ 13 w 161"/>
                  <a:gd name="T3" fmla="*/ 160 h 174"/>
                  <a:gd name="T4" fmla="*/ 0 w 161"/>
                  <a:gd name="T5" fmla="*/ 135 h 174"/>
                  <a:gd name="T6" fmla="*/ 1 w 161"/>
                  <a:gd name="T7" fmla="*/ 84 h 174"/>
                  <a:gd name="T8" fmla="*/ 18 w 161"/>
                  <a:gd name="T9" fmla="*/ 84 h 174"/>
                  <a:gd name="T10" fmla="*/ 20 w 161"/>
                  <a:gd name="T11" fmla="*/ 15 h 174"/>
                  <a:gd name="T12" fmla="*/ 76 w 161"/>
                  <a:gd name="T13" fmla="*/ 10 h 174"/>
                  <a:gd name="T14" fmla="*/ 91 w 161"/>
                  <a:gd name="T15" fmla="*/ 5 h 174"/>
                  <a:gd name="T16" fmla="*/ 91 w 161"/>
                  <a:gd name="T17" fmla="*/ 0 h 174"/>
                  <a:gd name="T18" fmla="*/ 94 w 161"/>
                  <a:gd name="T19" fmla="*/ 5 h 174"/>
                  <a:gd name="T20" fmla="*/ 112 w 161"/>
                  <a:gd name="T21" fmla="*/ 39 h 174"/>
                  <a:gd name="T22" fmla="*/ 161 w 161"/>
                  <a:gd name="T23" fmla="*/ 86 h 174"/>
                  <a:gd name="T24" fmla="*/ 156 w 161"/>
                  <a:gd name="T25" fmla="*/ 88 h 174"/>
                  <a:gd name="T26" fmla="*/ 119 w 161"/>
                  <a:gd name="T27" fmla="*/ 115 h 174"/>
                  <a:gd name="T28" fmla="*/ 116 w 161"/>
                  <a:gd name="T29" fmla="*/ 125 h 174"/>
                  <a:gd name="T30" fmla="*/ 101 w 161"/>
                  <a:gd name="T31" fmla="*/ 135 h 174"/>
                  <a:gd name="T32" fmla="*/ 94 w 161"/>
                  <a:gd name="T33" fmla="*/ 152 h 174"/>
                  <a:gd name="T34" fmla="*/ 67 w 161"/>
                  <a:gd name="T35" fmla="*/ 151 h 174"/>
                  <a:gd name="T36" fmla="*/ 53 w 161"/>
                  <a:gd name="T37" fmla="*/ 143 h 174"/>
                  <a:gd name="T38" fmla="*/ 27 w 161"/>
                  <a:gd name="T39" fmla="*/ 174 h 174"/>
                  <a:gd name="T40" fmla="*/ 9 w 161"/>
                  <a:gd name="T41" fmla="*/ 174 h 174"/>
                  <a:gd name="T42" fmla="*/ 8 w 161"/>
                  <a:gd name="T43" fmla="*/ 165 h 174"/>
                  <a:gd name="T44" fmla="*/ 13 w 161"/>
                  <a:gd name="T45" fmla="*/ 160 h 174"/>
                  <a:gd name="T46" fmla="*/ 13 w 161"/>
                  <a:gd name="T47" fmla="*/ 160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74"/>
                  <a:gd name="T74" fmla="*/ 161 w 161"/>
                  <a:gd name="T75" fmla="*/ 174 h 1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74">
                    <a:moveTo>
                      <a:pt x="13" y="160"/>
                    </a:moveTo>
                    <a:lnTo>
                      <a:pt x="13" y="160"/>
                    </a:lnTo>
                    <a:lnTo>
                      <a:pt x="0" y="135"/>
                    </a:lnTo>
                    <a:lnTo>
                      <a:pt x="1" y="84"/>
                    </a:lnTo>
                    <a:lnTo>
                      <a:pt x="18" y="84"/>
                    </a:lnTo>
                    <a:lnTo>
                      <a:pt x="20" y="15"/>
                    </a:lnTo>
                    <a:lnTo>
                      <a:pt x="76" y="10"/>
                    </a:lnTo>
                    <a:lnTo>
                      <a:pt x="91" y="5"/>
                    </a:lnTo>
                    <a:lnTo>
                      <a:pt x="91" y="0"/>
                    </a:lnTo>
                    <a:lnTo>
                      <a:pt x="94" y="5"/>
                    </a:lnTo>
                    <a:lnTo>
                      <a:pt x="112" y="39"/>
                    </a:lnTo>
                    <a:lnTo>
                      <a:pt x="161" y="86"/>
                    </a:lnTo>
                    <a:lnTo>
                      <a:pt x="156" y="88"/>
                    </a:lnTo>
                    <a:lnTo>
                      <a:pt x="119" y="115"/>
                    </a:lnTo>
                    <a:lnTo>
                      <a:pt x="116" y="125"/>
                    </a:lnTo>
                    <a:lnTo>
                      <a:pt x="101" y="135"/>
                    </a:lnTo>
                    <a:lnTo>
                      <a:pt x="94" y="152"/>
                    </a:lnTo>
                    <a:lnTo>
                      <a:pt x="67" y="151"/>
                    </a:lnTo>
                    <a:lnTo>
                      <a:pt x="53" y="143"/>
                    </a:lnTo>
                    <a:lnTo>
                      <a:pt x="27" y="174"/>
                    </a:lnTo>
                    <a:lnTo>
                      <a:pt x="9" y="174"/>
                    </a:lnTo>
                    <a:lnTo>
                      <a:pt x="8" y="165"/>
                    </a:lnTo>
                    <a:lnTo>
                      <a:pt x="13" y="16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3" name="Freeform 241">
                <a:extLst>
                  <a:ext uri="{FF2B5EF4-FFF2-40B4-BE49-F238E27FC236}">
                    <a16:creationId xmlns:a16="http://schemas.microsoft.com/office/drawing/2014/main" id="{D6802DB4-B3FA-4261-A075-6DCCAA33F172}"/>
                  </a:ext>
                </a:extLst>
              </p:cNvPr>
              <p:cNvSpPr>
                <a:spLocks/>
              </p:cNvSpPr>
              <p:nvPr/>
            </p:nvSpPr>
            <p:spPr bwMode="auto">
              <a:xfrm>
                <a:off x="3304" y="1609"/>
                <a:ext cx="134" cy="133"/>
              </a:xfrm>
              <a:custGeom>
                <a:avLst/>
                <a:gdLst>
                  <a:gd name="T0" fmla="*/ 23 w 134"/>
                  <a:gd name="T1" fmla="*/ 20 h 133"/>
                  <a:gd name="T2" fmla="*/ 34 w 134"/>
                  <a:gd name="T3" fmla="*/ 17 h 133"/>
                  <a:gd name="T4" fmla="*/ 41 w 134"/>
                  <a:gd name="T5" fmla="*/ 12 h 133"/>
                  <a:gd name="T6" fmla="*/ 34 w 134"/>
                  <a:gd name="T7" fmla="*/ 7 h 133"/>
                  <a:gd name="T8" fmla="*/ 34 w 134"/>
                  <a:gd name="T9" fmla="*/ 0 h 133"/>
                  <a:gd name="T10" fmla="*/ 56 w 134"/>
                  <a:gd name="T11" fmla="*/ 0 h 133"/>
                  <a:gd name="T12" fmla="*/ 78 w 134"/>
                  <a:gd name="T13" fmla="*/ 12 h 133"/>
                  <a:gd name="T14" fmla="*/ 97 w 134"/>
                  <a:gd name="T15" fmla="*/ 2 h 133"/>
                  <a:gd name="T16" fmla="*/ 119 w 134"/>
                  <a:gd name="T17" fmla="*/ 14 h 133"/>
                  <a:gd name="T18" fmla="*/ 127 w 134"/>
                  <a:gd name="T19" fmla="*/ 43 h 133"/>
                  <a:gd name="T20" fmla="*/ 134 w 134"/>
                  <a:gd name="T21" fmla="*/ 67 h 133"/>
                  <a:gd name="T22" fmla="*/ 124 w 134"/>
                  <a:gd name="T23" fmla="*/ 65 h 133"/>
                  <a:gd name="T24" fmla="*/ 102 w 134"/>
                  <a:gd name="T25" fmla="*/ 76 h 133"/>
                  <a:gd name="T26" fmla="*/ 91 w 134"/>
                  <a:gd name="T27" fmla="*/ 80 h 133"/>
                  <a:gd name="T28" fmla="*/ 105 w 134"/>
                  <a:gd name="T29" fmla="*/ 98 h 133"/>
                  <a:gd name="T30" fmla="*/ 110 w 134"/>
                  <a:gd name="T31" fmla="*/ 98 h 133"/>
                  <a:gd name="T32" fmla="*/ 119 w 134"/>
                  <a:gd name="T33" fmla="*/ 107 h 133"/>
                  <a:gd name="T34" fmla="*/ 105 w 134"/>
                  <a:gd name="T35" fmla="*/ 116 h 133"/>
                  <a:gd name="T36" fmla="*/ 108 w 134"/>
                  <a:gd name="T37" fmla="*/ 127 h 133"/>
                  <a:gd name="T38" fmla="*/ 68 w 134"/>
                  <a:gd name="T39" fmla="*/ 130 h 133"/>
                  <a:gd name="T40" fmla="*/ 65 w 134"/>
                  <a:gd name="T41" fmla="*/ 133 h 133"/>
                  <a:gd name="T42" fmla="*/ 61 w 134"/>
                  <a:gd name="T43" fmla="*/ 128 h 133"/>
                  <a:gd name="T44" fmla="*/ 57 w 134"/>
                  <a:gd name="T45" fmla="*/ 129 h 133"/>
                  <a:gd name="T46" fmla="*/ 49 w 134"/>
                  <a:gd name="T47" fmla="*/ 125 h 133"/>
                  <a:gd name="T48" fmla="*/ 31 w 134"/>
                  <a:gd name="T49" fmla="*/ 125 h 133"/>
                  <a:gd name="T50" fmla="*/ 30 w 134"/>
                  <a:gd name="T51" fmla="*/ 103 h 133"/>
                  <a:gd name="T52" fmla="*/ 8 w 134"/>
                  <a:gd name="T53" fmla="*/ 94 h 133"/>
                  <a:gd name="T54" fmla="*/ 8 w 134"/>
                  <a:gd name="T55" fmla="*/ 87 h 133"/>
                  <a:gd name="T56" fmla="*/ 5 w 134"/>
                  <a:gd name="T57" fmla="*/ 81 h 133"/>
                  <a:gd name="T58" fmla="*/ 4 w 134"/>
                  <a:gd name="T59" fmla="*/ 72 h 133"/>
                  <a:gd name="T60" fmla="*/ 0 w 134"/>
                  <a:gd name="T61" fmla="*/ 54 h 133"/>
                  <a:gd name="T62" fmla="*/ 13 w 134"/>
                  <a:gd name="T63" fmla="*/ 43 h 133"/>
                  <a:gd name="T64" fmla="*/ 13 w 134"/>
                  <a:gd name="T65" fmla="*/ 22 h 133"/>
                  <a:gd name="T66" fmla="*/ 23 w 134"/>
                  <a:gd name="T67" fmla="*/ 20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33"/>
                  <a:gd name="T104" fmla="*/ 134 w 13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33">
                    <a:moveTo>
                      <a:pt x="23" y="20"/>
                    </a:moveTo>
                    <a:lnTo>
                      <a:pt x="34" y="17"/>
                    </a:lnTo>
                    <a:lnTo>
                      <a:pt x="41" y="12"/>
                    </a:lnTo>
                    <a:lnTo>
                      <a:pt x="34" y="7"/>
                    </a:lnTo>
                    <a:lnTo>
                      <a:pt x="34" y="0"/>
                    </a:lnTo>
                    <a:lnTo>
                      <a:pt x="56" y="0"/>
                    </a:lnTo>
                    <a:lnTo>
                      <a:pt x="78" y="12"/>
                    </a:lnTo>
                    <a:lnTo>
                      <a:pt x="97" y="2"/>
                    </a:lnTo>
                    <a:lnTo>
                      <a:pt x="119" y="14"/>
                    </a:lnTo>
                    <a:lnTo>
                      <a:pt x="127" y="43"/>
                    </a:lnTo>
                    <a:lnTo>
                      <a:pt x="134" y="67"/>
                    </a:lnTo>
                    <a:lnTo>
                      <a:pt x="124" y="65"/>
                    </a:lnTo>
                    <a:lnTo>
                      <a:pt x="102" y="76"/>
                    </a:lnTo>
                    <a:lnTo>
                      <a:pt x="91" y="80"/>
                    </a:lnTo>
                    <a:lnTo>
                      <a:pt x="105" y="98"/>
                    </a:lnTo>
                    <a:lnTo>
                      <a:pt x="110" y="98"/>
                    </a:lnTo>
                    <a:lnTo>
                      <a:pt x="119" y="107"/>
                    </a:lnTo>
                    <a:lnTo>
                      <a:pt x="105" y="116"/>
                    </a:lnTo>
                    <a:lnTo>
                      <a:pt x="108" y="127"/>
                    </a:lnTo>
                    <a:lnTo>
                      <a:pt x="68" y="130"/>
                    </a:lnTo>
                    <a:lnTo>
                      <a:pt x="65" y="133"/>
                    </a:lnTo>
                    <a:lnTo>
                      <a:pt x="61" y="128"/>
                    </a:lnTo>
                    <a:lnTo>
                      <a:pt x="57" y="129"/>
                    </a:lnTo>
                    <a:lnTo>
                      <a:pt x="49" y="125"/>
                    </a:lnTo>
                    <a:lnTo>
                      <a:pt x="31" y="125"/>
                    </a:lnTo>
                    <a:lnTo>
                      <a:pt x="30" y="103"/>
                    </a:lnTo>
                    <a:lnTo>
                      <a:pt x="8" y="94"/>
                    </a:lnTo>
                    <a:lnTo>
                      <a:pt x="8" y="87"/>
                    </a:lnTo>
                    <a:lnTo>
                      <a:pt x="5" y="81"/>
                    </a:lnTo>
                    <a:lnTo>
                      <a:pt x="4" y="72"/>
                    </a:lnTo>
                    <a:lnTo>
                      <a:pt x="0" y="54"/>
                    </a:lnTo>
                    <a:lnTo>
                      <a:pt x="13" y="43"/>
                    </a:lnTo>
                    <a:lnTo>
                      <a:pt x="13" y="22"/>
                    </a:lnTo>
                    <a:lnTo>
                      <a:pt x="23" y="2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4" name="Freeform 242">
                <a:extLst>
                  <a:ext uri="{FF2B5EF4-FFF2-40B4-BE49-F238E27FC236}">
                    <a16:creationId xmlns:a16="http://schemas.microsoft.com/office/drawing/2014/main" id="{70291660-0C91-4F10-9661-79FD7A3F47DD}"/>
                  </a:ext>
                </a:extLst>
              </p:cNvPr>
              <p:cNvSpPr>
                <a:spLocks/>
              </p:cNvSpPr>
              <p:nvPr/>
            </p:nvSpPr>
            <p:spPr bwMode="auto">
              <a:xfrm>
                <a:off x="3267" y="1631"/>
                <a:ext cx="50" cy="50"/>
              </a:xfrm>
              <a:custGeom>
                <a:avLst/>
                <a:gdLst>
                  <a:gd name="T0" fmla="*/ 50 w 50"/>
                  <a:gd name="T1" fmla="*/ 0 h 50"/>
                  <a:gd name="T2" fmla="*/ 50 w 50"/>
                  <a:gd name="T3" fmla="*/ 21 h 50"/>
                  <a:gd name="T4" fmla="*/ 37 w 50"/>
                  <a:gd name="T5" fmla="*/ 32 h 50"/>
                  <a:gd name="T6" fmla="*/ 41 w 50"/>
                  <a:gd name="T7" fmla="*/ 50 h 50"/>
                  <a:gd name="T8" fmla="*/ 33 w 50"/>
                  <a:gd name="T9" fmla="*/ 48 h 50"/>
                  <a:gd name="T10" fmla="*/ 31 w 50"/>
                  <a:gd name="T11" fmla="*/ 41 h 50"/>
                  <a:gd name="T12" fmla="*/ 19 w 50"/>
                  <a:gd name="T13" fmla="*/ 35 h 50"/>
                  <a:gd name="T14" fmla="*/ 0 w 50"/>
                  <a:gd name="T15" fmla="*/ 32 h 50"/>
                  <a:gd name="T16" fmla="*/ 9 w 50"/>
                  <a:gd name="T17" fmla="*/ 25 h 50"/>
                  <a:gd name="T18" fmla="*/ 17 w 50"/>
                  <a:gd name="T19" fmla="*/ 5 h 50"/>
                  <a:gd name="T20" fmla="*/ 30 w 50"/>
                  <a:gd name="T21" fmla="*/ 0 h 50"/>
                  <a:gd name="T22" fmla="*/ 50 w 50"/>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0"/>
                  <a:gd name="T38" fmla="*/ 50 w 5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0">
                    <a:moveTo>
                      <a:pt x="50" y="0"/>
                    </a:moveTo>
                    <a:lnTo>
                      <a:pt x="50" y="21"/>
                    </a:lnTo>
                    <a:lnTo>
                      <a:pt x="37" y="32"/>
                    </a:lnTo>
                    <a:lnTo>
                      <a:pt x="41" y="50"/>
                    </a:lnTo>
                    <a:lnTo>
                      <a:pt x="33" y="48"/>
                    </a:lnTo>
                    <a:lnTo>
                      <a:pt x="31" y="41"/>
                    </a:lnTo>
                    <a:lnTo>
                      <a:pt x="19" y="35"/>
                    </a:lnTo>
                    <a:lnTo>
                      <a:pt x="0" y="32"/>
                    </a:lnTo>
                    <a:lnTo>
                      <a:pt x="9" y="25"/>
                    </a:lnTo>
                    <a:lnTo>
                      <a:pt x="17" y="5"/>
                    </a:lnTo>
                    <a:lnTo>
                      <a:pt x="30" y="0"/>
                    </a:lnTo>
                    <a:lnTo>
                      <a:pt x="50"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5" name="Freeform 243">
                <a:extLst>
                  <a:ext uri="{FF2B5EF4-FFF2-40B4-BE49-F238E27FC236}">
                    <a16:creationId xmlns:a16="http://schemas.microsoft.com/office/drawing/2014/main" id="{1880B0A8-8EDF-4E27-8ABC-272E12A39EE9}"/>
                  </a:ext>
                </a:extLst>
              </p:cNvPr>
              <p:cNvSpPr>
                <a:spLocks/>
              </p:cNvSpPr>
              <p:nvPr/>
            </p:nvSpPr>
            <p:spPr bwMode="auto">
              <a:xfrm>
                <a:off x="3925" y="1879"/>
                <a:ext cx="359" cy="276"/>
              </a:xfrm>
              <a:custGeom>
                <a:avLst/>
                <a:gdLst>
                  <a:gd name="T0" fmla="*/ 83 w 359"/>
                  <a:gd name="T1" fmla="*/ 32 h 276"/>
                  <a:gd name="T2" fmla="*/ 85 w 359"/>
                  <a:gd name="T3" fmla="*/ 40 h 276"/>
                  <a:gd name="T4" fmla="*/ 101 w 359"/>
                  <a:gd name="T5" fmla="*/ 45 h 276"/>
                  <a:gd name="T6" fmla="*/ 135 w 359"/>
                  <a:gd name="T7" fmla="*/ 60 h 276"/>
                  <a:gd name="T8" fmla="*/ 167 w 359"/>
                  <a:gd name="T9" fmla="*/ 54 h 276"/>
                  <a:gd name="T10" fmla="*/ 168 w 359"/>
                  <a:gd name="T11" fmla="*/ 45 h 276"/>
                  <a:gd name="T12" fmla="*/ 179 w 359"/>
                  <a:gd name="T13" fmla="*/ 44 h 276"/>
                  <a:gd name="T14" fmla="*/ 207 w 359"/>
                  <a:gd name="T15" fmla="*/ 31 h 276"/>
                  <a:gd name="T16" fmla="*/ 220 w 359"/>
                  <a:gd name="T17" fmla="*/ 32 h 276"/>
                  <a:gd name="T18" fmla="*/ 239 w 359"/>
                  <a:gd name="T19" fmla="*/ 41 h 276"/>
                  <a:gd name="T20" fmla="*/ 290 w 359"/>
                  <a:gd name="T21" fmla="*/ 60 h 276"/>
                  <a:gd name="T22" fmla="*/ 296 w 359"/>
                  <a:gd name="T23" fmla="*/ 80 h 276"/>
                  <a:gd name="T24" fmla="*/ 291 w 359"/>
                  <a:gd name="T25" fmla="*/ 117 h 276"/>
                  <a:gd name="T26" fmla="*/ 304 w 359"/>
                  <a:gd name="T27" fmla="*/ 156 h 276"/>
                  <a:gd name="T28" fmla="*/ 318 w 359"/>
                  <a:gd name="T29" fmla="*/ 157 h 276"/>
                  <a:gd name="T30" fmla="*/ 323 w 359"/>
                  <a:gd name="T31" fmla="*/ 163 h 276"/>
                  <a:gd name="T32" fmla="*/ 320 w 359"/>
                  <a:gd name="T33" fmla="*/ 169 h 276"/>
                  <a:gd name="T34" fmla="*/ 311 w 359"/>
                  <a:gd name="T35" fmla="*/ 187 h 276"/>
                  <a:gd name="T36" fmla="*/ 330 w 359"/>
                  <a:gd name="T37" fmla="*/ 211 h 276"/>
                  <a:gd name="T38" fmla="*/ 348 w 359"/>
                  <a:gd name="T39" fmla="*/ 219 h 276"/>
                  <a:gd name="T40" fmla="*/ 352 w 359"/>
                  <a:gd name="T41" fmla="*/ 236 h 276"/>
                  <a:gd name="T42" fmla="*/ 359 w 359"/>
                  <a:gd name="T43" fmla="*/ 237 h 276"/>
                  <a:gd name="T44" fmla="*/ 359 w 359"/>
                  <a:gd name="T45" fmla="*/ 245 h 276"/>
                  <a:gd name="T46" fmla="*/ 338 w 359"/>
                  <a:gd name="T47" fmla="*/ 252 h 276"/>
                  <a:gd name="T48" fmla="*/ 335 w 359"/>
                  <a:gd name="T49" fmla="*/ 276 h 276"/>
                  <a:gd name="T50" fmla="*/ 261 w 359"/>
                  <a:gd name="T51" fmla="*/ 261 h 276"/>
                  <a:gd name="T52" fmla="*/ 250 w 359"/>
                  <a:gd name="T53" fmla="*/ 240 h 276"/>
                  <a:gd name="T54" fmla="*/ 216 w 359"/>
                  <a:gd name="T55" fmla="*/ 250 h 276"/>
                  <a:gd name="T56" fmla="*/ 189 w 359"/>
                  <a:gd name="T57" fmla="*/ 241 h 276"/>
                  <a:gd name="T58" fmla="*/ 156 w 359"/>
                  <a:gd name="T59" fmla="*/ 221 h 276"/>
                  <a:gd name="T60" fmla="*/ 127 w 359"/>
                  <a:gd name="T61" fmla="*/ 180 h 276"/>
                  <a:gd name="T62" fmla="*/ 100 w 359"/>
                  <a:gd name="T63" fmla="*/ 187 h 276"/>
                  <a:gd name="T64" fmla="*/ 86 w 359"/>
                  <a:gd name="T65" fmla="*/ 163 h 276"/>
                  <a:gd name="T66" fmla="*/ 86 w 359"/>
                  <a:gd name="T67" fmla="*/ 151 h 276"/>
                  <a:gd name="T68" fmla="*/ 75 w 359"/>
                  <a:gd name="T69" fmla="*/ 136 h 276"/>
                  <a:gd name="T70" fmla="*/ 38 w 359"/>
                  <a:gd name="T71" fmla="*/ 109 h 276"/>
                  <a:gd name="T72" fmla="*/ 48 w 359"/>
                  <a:gd name="T73" fmla="*/ 89 h 276"/>
                  <a:gd name="T74" fmla="*/ 49 w 359"/>
                  <a:gd name="T75" fmla="*/ 76 h 276"/>
                  <a:gd name="T76" fmla="*/ 34 w 359"/>
                  <a:gd name="T77" fmla="*/ 71 h 276"/>
                  <a:gd name="T78" fmla="*/ 21 w 359"/>
                  <a:gd name="T79" fmla="*/ 50 h 276"/>
                  <a:gd name="T80" fmla="*/ 12 w 359"/>
                  <a:gd name="T81" fmla="*/ 37 h 276"/>
                  <a:gd name="T82" fmla="*/ 0 w 359"/>
                  <a:gd name="T83" fmla="*/ 9 h 276"/>
                  <a:gd name="T84" fmla="*/ 7 w 359"/>
                  <a:gd name="T85" fmla="*/ 0 h 276"/>
                  <a:gd name="T86" fmla="*/ 11 w 359"/>
                  <a:gd name="T87" fmla="*/ 4 h 276"/>
                  <a:gd name="T88" fmla="*/ 23 w 359"/>
                  <a:gd name="T89" fmla="*/ 16 h 276"/>
                  <a:gd name="T90" fmla="*/ 34 w 359"/>
                  <a:gd name="T91" fmla="*/ 18 h 276"/>
                  <a:gd name="T92" fmla="*/ 41 w 359"/>
                  <a:gd name="T93" fmla="*/ 18 h 276"/>
                  <a:gd name="T94" fmla="*/ 60 w 359"/>
                  <a:gd name="T95" fmla="*/ 2 h 276"/>
                  <a:gd name="T96" fmla="*/ 66 w 359"/>
                  <a:gd name="T97" fmla="*/ 20 h 276"/>
                  <a:gd name="T98" fmla="*/ 77 w 359"/>
                  <a:gd name="T99" fmla="*/ 27 h 276"/>
                  <a:gd name="T100" fmla="*/ 81 w 359"/>
                  <a:gd name="T101" fmla="*/ 25 h 276"/>
                  <a:gd name="T102" fmla="*/ 83 w 359"/>
                  <a:gd name="T103" fmla="*/ 32 h 2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9"/>
                  <a:gd name="T157" fmla="*/ 0 h 276"/>
                  <a:gd name="T158" fmla="*/ 359 w 359"/>
                  <a:gd name="T159" fmla="*/ 276 h 2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9" h="276">
                    <a:moveTo>
                      <a:pt x="83" y="32"/>
                    </a:moveTo>
                    <a:lnTo>
                      <a:pt x="85" y="40"/>
                    </a:lnTo>
                    <a:lnTo>
                      <a:pt x="101" y="45"/>
                    </a:lnTo>
                    <a:lnTo>
                      <a:pt x="135" y="60"/>
                    </a:lnTo>
                    <a:lnTo>
                      <a:pt x="167" y="54"/>
                    </a:lnTo>
                    <a:lnTo>
                      <a:pt x="168" y="45"/>
                    </a:lnTo>
                    <a:lnTo>
                      <a:pt x="179" y="44"/>
                    </a:lnTo>
                    <a:lnTo>
                      <a:pt x="207" y="31"/>
                    </a:lnTo>
                    <a:lnTo>
                      <a:pt x="220" y="32"/>
                    </a:lnTo>
                    <a:lnTo>
                      <a:pt x="239" y="41"/>
                    </a:lnTo>
                    <a:lnTo>
                      <a:pt x="290" y="60"/>
                    </a:lnTo>
                    <a:lnTo>
                      <a:pt x="296" y="80"/>
                    </a:lnTo>
                    <a:lnTo>
                      <a:pt x="291" y="117"/>
                    </a:lnTo>
                    <a:lnTo>
                      <a:pt x="304" y="156"/>
                    </a:lnTo>
                    <a:lnTo>
                      <a:pt x="318" y="157"/>
                    </a:lnTo>
                    <a:lnTo>
                      <a:pt x="323" y="163"/>
                    </a:lnTo>
                    <a:lnTo>
                      <a:pt x="320" y="169"/>
                    </a:lnTo>
                    <a:lnTo>
                      <a:pt x="311" y="187"/>
                    </a:lnTo>
                    <a:lnTo>
                      <a:pt x="330" y="211"/>
                    </a:lnTo>
                    <a:lnTo>
                      <a:pt x="348" y="219"/>
                    </a:lnTo>
                    <a:lnTo>
                      <a:pt x="352" y="236"/>
                    </a:lnTo>
                    <a:lnTo>
                      <a:pt x="359" y="237"/>
                    </a:lnTo>
                    <a:lnTo>
                      <a:pt x="359" y="245"/>
                    </a:lnTo>
                    <a:lnTo>
                      <a:pt x="338" y="252"/>
                    </a:lnTo>
                    <a:lnTo>
                      <a:pt x="335" y="276"/>
                    </a:lnTo>
                    <a:lnTo>
                      <a:pt x="261" y="261"/>
                    </a:lnTo>
                    <a:lnTo>
                      <a:pt x="250" y="240"/>
                    </a:lnTo>
                    <a:lnTo>
                      <a:pt x="216" y="250"/>
                    </a:lnTo>
                    <a:lnTo>
                      <a:pt x="189" y="241"/>
                    </a:lnTo>
                    <a:lnTo>
                      <a:pt x="156" y="221"/>
                    </a:lnTo>
                    <a:lnTo>
                      <a:pt x="127" y="180"/>
                    </a:lnTo>
                    <a:lnTo>
                      <a:pt x="100" y="187"/>
                    </a:lnTo>
                    <a:lnTo>
                      <a:pt x="86" y="163"/>
                    </a:lnTo>
                    <a:lnTo>
                      <a:pt x="86" y="151"/>
                    </a:lnTo>
                    <a:lnTo>
                      <a:pt x="75" y="136"/>
                    </a:lnTo>
                    <a:lnTo>
                      <a:pt x="38" y="109"/>
                    </a:lnTo>
                    <a:lnTo>
                      <a:pt x="48" y="89"/>
                    </a:lnTo>
                    <a:lnTo>
                      <a:pt x="49" y="76"/>
                    </a:lnTo>
                    <a:lnTo>
                      <a:pt x="34" y="71"/>
                    </a:lnTo>
                    <a:lnTo>
                      <a:pt x="21" y="50"/>
                    </a:lnTo>
                    <a:lnTo>
                      <a:pt x="12" y="37"/>
                    </a:lnTo>
                    <a:lnTo>
                      <a:pt x="0" y="9"/>
                    </a:lnTo>
                    <a:lnTo>
                      <a:pt x="7" y="0"/>
                    </a:lnTo>
                    <a:lnTo>
                      <a:pt x="11" y="4"/>
                    </a:lnTo>
                    <a:lnTo>
                      <a:pt x="23" y="16"/>
                    </a:lnTo>
                    <a:lnTo>
                      <a:pt x="34" y="18"/>
                    </a:lnTo>
                    <a:lnTo>
                      <a:pt x="41" y="18"/>
                    </a:lnTo>
                    <a:lnTo>
                      <a:pt x="60" y="2"/>
                    </a:lnTo>
                    <a:lnTo>
                      <a:pt x="66" y="20"/>
                    </a:lnTo>
                    <a:lnTo>
                      <a:pt x="77" y="27"/>
                    </a:lnTo>
                    <a:lnTo>
                      <a:pt x="81" y="25"/>
                    </a:lnTo>
                    <a:lnTo>
                      <a:pt x="83" y="3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6" name="Freeform 244">
                <a:extLst>
                  <a:ext uri="{FF2B5EF4-FFF2-40B4-BE49-F238E27FC236}">
                    <a16:creationId xmlns:a16="http://schemas.microsoft.com/office/drawing/2014/main" id="{2D217165-9423-47D5-ADAA-480CC83A890B}"/>
                  </a:ext>
                </a:extLst>
              </p:cNvPr>
              <p:cNvSpPr>
                <a:spLocks/>
              </p:cNvSpPr>
              <p:nvPr/>
            </p:nvSpPr>
            <p:spPr bwMode="auto">
              <a:xfrm>
                <a:off x="3592" y="2775"/>
                <a:ext cx="202" cy="184"/>
              </a:xfrm>
              <a:custGeom>
                <a:avLst/>
                <a:gdLst>
                  <a:gd name="T0" fmla="*/ 52 w 202"/>
                  <a:gd name="T1" fmla="*/ 59 h 184"/>
                  <a:gd name="T2" fmla="*/ 89 w 202"/>
                  <a:gd name="T3" fmla="*/ 68 h 184"/>
                  <a:gd name="T4" fmla="*/ 114 w 202"/>
                  <a:gd name="T5" fmla="*/ 80 h 184"/>
                  <a:gd name="T6" fmla="*/ 137 w 202"/>
                  <a:gd name="T7" fmla="*/ 98 h 184"/>
                  <a:gd name="T8" fmla="*/ 137 w 202"/>
                  <a:gd name="T9" fmla="*/ 75 h 184"/>
                  <a:gd name="T10" fmla="*/ 124 w 202"/>
                  <a:gd name="T11" fmla="*/ 78 h 184"/>
                  <a:gd name="T12" fmla="*/ 113 w 202"/>
                  <a:gd name="T13" fmla="*/ 62 h 184"/>
                  <a:gd name="T14" fmla="*/ 115 w 202"/>
                  <a:gd name="T15" fmla="*/ 19 h 184"/>
                  <a:gd name="T16" fmla="*/ 124 w 202"/>
                  <a:gd name="T17" fmla="*/ 5 h 184"/>
                  <a:gd name="T18" fmla="*/ 156 w 202"/>
                  <a:gd name="T19" fmla="*/ 0 h 184"/>
                  <a:gd name="T20" fmla="*/ 162 w 202"/>
                  <a:gd name="T21" fmla="*/ 8 h 184"/>
                  <a:gd name="T22" fmla="*/ 193 w 202"/>
                  <a:gd name="T23" fmla="*/ 22 h 184"/>
                  <a:gd name="T24" fmla="*/ 202 w 202"/>
                  <a:gd name="T25" fmla="*/ 77 h 184"/>
                  <a:gd name="T26" fmla="*/ 192 w 202"/>
                  <a:gd name="T27" fmla="*/ 84 h 184"/>
                  <a:gd name="T28" fmla="*/ 189 w 202"/>
                  <a:gd name="T29" fmla="*/ 100 h 184"/>
                  <a:gd name="T30" fmla="*/ 196 w 202"/>
                  <a:gd name="T31" fmla="*/ 108 h 184"/>
                  <a:gd name="T32" fmla="*/ 144 w 202"/>
                  <a:gd name="T33" fmla="*/ 126 h 184"/>
                  <a:gd name="T34" fmla="*/ 147 w 202"/>
                  <a:gd name="T35" fmla="*/ 134 h 184"/>
                  <a:gd name="T36" fmla="*/ 147 w 202"/>
                  <a:gd name="T37" fmla="*/ 138 h 184"/>
                  <a:gd name="T38" fmla="*/ 121 w 202"/>
                  <a:gd name="T39" fmla="*/ 144 h 184"/>
                  <a:gd name="T40" fmla="*/ 92 w 202"/>
                  <a:gd name="T41" fmla="*/ 174 h 184"/>
                  <a:gd name="T42" fmla="*/ 85 w 202"/>
                  <a:gd name="T43" fmla="*/ 184 h 184"/>
                  <a:gd name="T44" fmla="*/ 55 w 202"/>
                  <a:gd name="T45" fmla="*/ 179 h 184"/>
                  <a:gd name="T46" fmla="*/ 52 w 202"/>
                  <a:gd name="T47" fmla="*/ 174 h 184"/>
                  <a:gd name="T48" fmla="*/ 41 w 202"/>
                  <a:gd name="T49" fmla="*/ 173 h 184"/>
                  <a:gd name="T50" fmla="*/ 31 w 202"/>
                  <a:gd name="T51" fmla="*/ 174 h 184"/>
                  <a:gd name="T52" fmla="*/ 22 w 202"/>
                  <a:gd name="T53" fmla="*/ 175 h 184"/>
                  <a:gd name="T54" fmla="*/ 0 w 202"/>
                  <a:gd name="T55" fmla="*/ 152 h 184"/>
                  <a:gd name="T56" fmla="*/ 2 w 202"/>
                  <a:gd name="T57" fmla="*/ 90 h 184"/>
                  <a:gd name="T58" fmla="*/ 36 w 202"/>
                  <a:gd name="T59" fmla="*/ 90 h 184"/>
                  <a:gd name="T60" fmla="*/ 37 w 202"/>
                  <a:gd name="T61" fmla="*/ 50 h 184"/>
                  <a:gd name="T62" fmla="*/ 52 w 202"/>
                  <a:gd name="T63" fmla="*/ 59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84"/>
                  <a:gd name="T98" fmla="*/ 202 w 202"/>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84">
                    <a:moveTo>
                      <a:pt x="52" y="59"/>
                    </a:moveTo>
                    <a:lnTo>
                      <a:pt x="89" y="68"/>
                    </a:lnTo>
                    <a:lnTo>
                      <a:pt x="114" y="80"/>
                    </a:lnTo>
                    <a:lnTo>
                      <a:pt x="137" y="98"/>
                    </a:lnTo>
                    <a:lnTo>
                      <a:pt x="137" y="75"/>
                    </a:lnTo>
                    <a:lnTo>
                      <a:pt x="124" y="78"/>
                    </a:lnTo>
                    <a:lnTo>
                      <a:pt x="113" y="62"/>
                    </a:lnTo>
                    <a:lnTo>
                      <a:pt x="115" y="19"/>
                    </a:lnTo>
                    <a:lnTo>
                      <a:pt x="124" y="5"/>
                    </a:lnTo>
                    <a:lnTo>
                      <a:pt x="156" y="0"/>
                    </a:lnTo>
                    <a:lnTo>
                      <a:pt x="162" y="8"/>
                    </a:lnTo>
                    <a:lnTo>
                      <a:pt x="193" y="22"/>
                    </a:lnTo>
                    <a:lnTo>
                      <a:pt x="202" y="77"/>
                    </a:lnTo>
                    <a:lnTo>
                      <a:pt x="192" y="84"/>
                    </a:lnTo>
                    <a:lnTo>
                      <a:pt x="189" y="100"/>
                    </a:lnTo>
                    <a:lnTo>
                      <a:pt x="196" y="108"/>
                    </a:lnTo>
                    <a:lnTo>
                      <a:pt x="144" y="126"/>
                    </a:lnTo>
                    <a:lnTo>
                      <a:pt x="147" y="134"/>
                    </a:lnTo>
                    <a:lnTo>
                      <a:pt x="147" y="138"/>
                    </a:lnTo>
                    <a:lnTo>
                      <a:pt x="121" y="144"/>
                    </a:lnTo>
                    <a:lnTo>
                      <a:pt x="92" y="174"/>
                    </a:lnTo>
                    <a:lnTo>
                      <a:pt x="85" y="184"/>
                    </a:lnTo>
                    <a:lnTo>
                      <a:pt x="55" y="179"/>
                    </a:lnTo>
                    <a:lnTo>
                      <a:pt x="52" y="174"/>
                    </a:lnTo>
                    <a:lnTo>
                      <a:pt x="41" y="173"/>
                    </a:lnTo>
                    <a:lnTo>
                      <a:pt x="31" y="174"/>
                    </a:lnTo>
                    <a:lnTo>
                      <a:pt x="22" y="175"/>
                    </a:lnTo>
                    <a:lnTo>
                      <a:pt x="0" y="152"/>
                    </a:lnTo>
                    <a:lnTo>
                      <a:pt x="2" y="90"/>
                    </a:lnTo>
                    <a:lnTo>
                      <a:pt x="36" y="90"/>
                    </a:lnTo>
                    <a:lnTo>
                      <a:pt x="37" y="50"/>
                    </a:lnTo>
                    <a:lnTo>
                      <a:pt x="52" y="5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7" name="Freeform 245">
                <a:extLst>
                  <a:ext uri="{FF2B5EF4-FFF2-40B4-BE49-F238E27FC236}">
                    <a16:creationId xmlns:a16="http://schemas.microsoft.com/office/drawing/2014/main" id="{550DA694-5771-4D23-974B-666F330D26B0}"/>
                  </a:ext>
                </a:extLst>
              </p:cNvPr>
              <p:cNvSpPr>
                <a:spLocks/>
              </p:cNvSpPr>
              <p:nvPr/>
            </p:nvSpPr>
            <p:spPr bwMode="auto">
              <a:xfrm>
                <a:off x="3525" y="1724"/>
                <a:ext cx="154" cy="84"/>
              </a:xfrm>
              <a:custGeom>
                <a:avLst/>
                <a:gdLst>
                  <a:gd name="T0" fmla="*/ 50 w 154"/>
                  <a:gd name="T1" fmla="*/ 5 h 84"/>
                  <a:gd name="T2" fmla="*/ 73 w 154"/>
                  <a:gd name="T3" fmla="*/ 10 h 84"/>
                  <a:gd name="T4" fmla="*/ 95 w 154"/>
                  <a:gd name="T5" fmla="*/ 0 h 84"/>
                  <a:gd name="T6" fmla="*/ 107 w 154"/>
                  <a:gd name="T7" fmla="*/ 10 h 84"/>
                  <a:gd name="T8" fmla="*/ 126 w 154"/>
                  <a:gd name="T9" fmla="*/ 32 h 84"/>
                  <a:gd name="T10" fmla="*/ 126 w 154"/>
                  <a:gd name="T11" fmla="*/ 52 h 84"/>
                  <a:gd name="T12" fmla="*/ 136 w 154"/>
                  <a:gd name="T13" fmla="*/ 55 h 84"/>
                  <a:gd name="T14" fmla="*/ 154 w 154"/>
                  <a:gd name="T15" fmla="*/ 54 h 84"/>
                  <a:gd name="T16" fmla="*/ 139 w 154"/>
                  <a:gd name="T17" fmla="*/ 83 h 84"/>
                  <a:gd name="T18" fmla="*/ 132 w 154"/>
                  <a:gd name="T19" fmla="*/ 84 h 84"/>
                  <a:gd name="T20" fmla="*/ 115 w 154"/>
                  <a:gd name="T21" fmla="*/ 76 h 84"/>
                  <a:gd name="T22" fmla="*/ 93 w 154"/>
                  <a:gd name="T23" fmla="*/ 84 h 84"/>
                  <a:gd name="T24" fmla="*/ 51 w 154"/>
                  <a:gd name="T25" fmla="*/ 81 h 84"/>
                  <a:gd name="T26" fmla="*/ 46 w 154"/>
                  <a:gd name="T27" fmla="*/ 72 h 84"/>
                  <a:gd name="T28" fmla="*/ 43 w 154"/>
                  <a:gd name="T29" fmla="*/ 67 h 84"/>
                  <a:gd name="T30" fmla="*/ 26 w 154"/>
                  <a:gd name="T31" fmla="*/ 66 h 84"/>
                  <a:gd name="T32" fmla="*/ 24 w 154"/>
                  <a:gd name="T33" fmla="*/ 55 h 84"/>
                  <a:gd name="T34" fmla="*/ 0 w 154"/>
                  <a:gd name="T35" fmla="*/ 39 h 84"/>
                  <a:gd name="T36" fmla="*/ 17 w 154"/>
                  <a:gd name="T37" fmla="*/ 35 h 84"/>
                  <a:gd name="T38" fmla="*/ 30 w 154"/>
                  <a:gd name="T39" fmla="*/ 9 h 84"/>
                  <a:gd name="T40" fmla="*/ 41 w 154"/>
                  <a:gd name="T41" fmla="*/ 6 h 84"/>
                  <a:gd name="T42" fmla="*/ 50 w 154"/>
                  <a:gd name="T43" fmla="*/ 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84"/>
                  <a:gd name="T68" fmla="*/ 154 w 154"/>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84">
                    <a:moveTo>
                      <a:pt x="50" y="5"/>
                    </a:moveTo>
                    <a:lnTo>
                      <a:pt x="73" y="10"/>
                    </a:lnTo>
                    <a:lnTo>
                      <a:pt x="95" y="0"/>
                    </a:lnTo>
                    <a:lnTo>
                      <a:pt x="107" y="10"/>
                    </a:lnTo>
                    <a:lnTo>
                      <a:pt x="126" y="32"/>
                    </a:lnTo>
                    <a:lnTo>
                      <a:pt x="126" y="52"/>
                    </a:lnTo>
                    <a:lnTo>
                      <a:pt x="136" y="55"/>
                    </a:lnTo>
                    <a:lnTo>
                      <a:pt x="154" y="54"/>
                    </a:lnTo>
                    <a:lnTo>
                      <a:pt x="139" y="83"/>
                    </a:lnTo>
                    <a:lnTo>
                      <a:pt x="132" y="84"/>
                    </a:lnTo>
                    <a:lnTo>
                      <a:pt x="115" y="76"/>
                    </a:lnTo>
                    <a:lnTo>
                      <a:pt x="93" y="84"/>
                    </a:lnTo>
                    <a:lnTo>
                      <a:pt x="51" y="81"/>
                    </a:lnTo>
                    <a:lnTo>
                      <a:pt x="46" y="72"/>
                    </a:lnTo>
                    <a:lnTo>
                      <a:pt x="43" y="67"/>
                    </a:lnTo>
                    <a:lnTo>
                      <a:pt x="26" y="66"/>
                    </a:lnTo>
                    <a:lnTo>
                      <a:pt x="24" y="55"/>
                    </a:lnTo>
                    <a:lnTo>
                      <a:pt x="0" y="39"/>
                    </a:lnTo>
                    <a:lnTo>
                      <a:pt x="17" y="35"/>
                    </a:lnTo>
                    <a:lnTo>
                      <a:pt x="30" y="9"/>
                    </a:lnTo>
                    <a:lnTo>
                      <a:pt x="41" y="6"/>
                    </a:lnTo>
                    <a:lnTo>
                      <a:pt x="50" y="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8" name="Freeform 246">
                <a:extLst>
                  <a:ext uri="{FF2B5EF4-FFF2-40B4-BE49-F238E27FC236}">
                    <a16:creationId xmlns:a16="http://schemas.microsoft.com/office/drawing/2014/main" id="{C59D646D-4CB0-4301-A2A1-B4968B065B50}"/>
                  </a:ext>
                </a:extLst>
              </p:cNvPr>
              <p:cNvSpPr>
                <a:spLocks/>
              </p:cNvSpPr>
              <p:nvPr/>
            </p:nvSpPr>
            <p:spPr bwMode="auto">
              <a:xfrm>
                <a:off x="2897" y="1407"/>
                <a:ext cx="132" cy="55"/>
              </a:xfrm>
              <a:custGeom>
                <a:avLst/>
                <a:gdLst>
                  <a:gd name="T0" fmla="*/ 15 w 132"/>
                  <a:gd name="T1" fmla="*/ 4 h 55"/>
                  <a:gd name="T2" fmla="*/ 30 w 132"/>
                  <a:gd name="T3" fmla="*/ 1 h 55"/>
                  <a:gd name="T4" fmla="*/ 44 w 132"/>
                  <a:gd name="T5" fmla="*/ 10 h 55"/>
                  <a:gd name="T6" fmla="*/ 110 w 132"/>
                  <a:gd name="T7" fmla="*/ 0 h 55"/>
                  <a:gd name="T8" fmla="*/ 132 w 132"/>
                  <a:gd name="T9" fmla="*/ 19 h 55"/>
                  <a:gd name="T10" fmla="*/ 132 w 132"/>
                  <a:gd name="T11" fmla="*/ 29 h 55"/>
                  <a:gd name="T12" fmla="*/ 60 w 132"/>
                  <a:gd name="T13" fmla="*/ 55 h 55"/>
                  <a:gd name="T14" fmla="*/ 8 w 132"/>
                  <a:gd name="T15" fmla="*/ 41 h 55"/>
                  <a:gd name="T16" fmla="*/ 23 w 132"/>
                  <a:gd name="T17" fmla="*/ 20 h 55"/>
                  <a:gd name="T18" fmla="*/ 0 w 132"/>
                  <a:gd name="T19" fmla="*/ 6 h 55"/>
                  <a:gd name="T20" fmla="*/ 15 w 132"/>
                  <a:gd name="T21" fmla="*/ 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5"/>
                  <a:gd name="T35" fmla="*/ 132 w 1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5">
                    <a:moveTo>
                      <a:pt x="15" y="4"/>
                    </a:moveTo>
                    <a:lnTo>
                      <a:pt x="30" y="1"/>
                    </a:lnTo>
                    <a:lnTo>
                      <a:pt x="44" y="10"/>
                    </a:lnTo>
                    <a:lnTo>
                      <a:pt x="110" y="0"/>
                    </a:lnTo>
                    <a:lnTo>
                      <a:pt x="132" y="19"/>
                    </a:lnTo>
                    <a:lnTo>
                      <a:pt x="132" y="29"/>
                    </a:lnTo>
                    <a:lnTo>
                      <a:pt x="60" y="55"/>
                    </a:lnTo>
                    <a:lnTo>
                      <a:pt x="8" y="41"/>
                    </a:lnTo>
                    <a:lnTo>
                      <a:pt x="23" y="20"/>
                    </a:lnTo>
                    <a:lnTo>
                      <a:pt x="0" y="6"/>
                    </a:lnTo>
                    <a:lnTo>
                      <a:pt x="15"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59" name="Freeform 263">
                <a:extLst>
                  <a:ext uri="{FF2B5EF4-FFF2-40B4-BE49-F238E27FC236}">
                    <a16:creationId xmlns:a16="http://schemas.microsoft.com/office/drawing/2014/main" id="{D207FBF3-9BDF-4EE0-A593-5CC4814458A9}"/>
                  </a:ext>
                </a:extLst>
              </p:cNvPr>
              <p:cNvSpPr>
                <a:spLocks/>
              </p:cNvSpPr>
              <p:nvPr/>
            </p:nvSpPr>
            <p:spPr bwMode="auto">
              <a:xfrm>
                <a:off x="3473" y="1351"/>
                <a:ext cx="167" cy="171"/>
              </a:xfrm>
              <a:custGeom>
                <a:avLst/>
                <a:gdLst>
                  <a:gd name="T0" fmla="*/ 106 w 167"/>
                  <a:gd name="T1" fmla="*/ 21 h 171"/>
                  <a:gd name="T2" fmla="*/ 107 w 167"/>
                  <a:gd name="T3" fmla="*/ 30 h 171"/>
                  <a:gd name="T4" fmla="*/ 126 w 167"/>
                  <a:gd name="T5" fmla="*/ 39 h 171"/>
                  <a:gd name="T6" fmla="*/ 118 w 167"/>
                  <a:gd name="T7" fmla="*/ 51 h 171"/>
                  <a:gd name="T8" fmla="*/ 137 w 167"/>
                  <a:gd name="T9" fmla="*/ 70 h 171"/>
                  <a:gd name="T10" fmla="*/ 130 w 167"/>
                  <a:gd name="T11" fmla="*/ 82 h 171"/>
                  <a:gd name="T12" fmla="*/ 148 w 167"/>
                  <a:gd name="T13" fmla="*/ 96 h 171"/>
                  <a:gd name="T14" fmla="*/ 144 w 167"/>
                  <a:gd name="T15" fmla="*/ 104 h 171"/>
                  <a:gd name="T16" fmla="*/ 167 w 167"/>
                  <a:gd name="T17" fmla="*/ 116 h 171"/>
                  <a:gd name="T18" fmla="*/ 144 w 167"/>
                  <a:gd name="T19" fmla="*/ 143 h 171"/>
                  <a:gd name="T20" fmla="*/ 126 w 167"/>
                  <a:gd name="T21" fmla="*/ 156 h 171"/>
                  <a:gd name="T22" fmla="*/ 85 w 167"/>
                  <a:gd name="T23" fmla="*/ 165 h 171"/>
                  <a:gd name="T24" fmla="*/ 58 w 167"/>
                  <a:gd name="T25" fmla="*/ 171 h 171"/>
                  <a:gd name="T26" fmla="*/ 35 w 167"/>
                  <a:gd name="T27" fmla="*/ 156 h 171"/>
                  <a:gd name="T28" fmla="*/ 36 w 167"/>
                  <a:gd name="T29" fmla="*/ 141 h 171"/>
                  <a:gd name="T30" fmla="*/ 25 w 167"/>
                  <a:gd name="T31" fmla="*/ 122 h 171"/>
                  <a:gd name="T32" fmla="*/ 30 w 167"/>
                  <a:gd name="T33" fmla="*/ 113 h 171"/>
                  <a:gd name="T34" fmla="*/ 66 w 167"/>
                  <a:gd name="T35" fmla="*/ 85 h 171"/>
                  <a:gd name="T36" fmla="*/ 77 w 167"/>
                  <a:gd name="T37" fmla="*/ 85 h 171"/>
                  <a:gd name="T38" fmla="*/ 74 w 167"/>
                  <a:gd name="T39" fmla="*/ 75 h 171"/>
                  <a:gd name="T40" fmla="*/ 58 w 167"/>
                  <a:gd name="T41" fmla="*/ 69 h 171"/>
                  <a:gd name="T42" fmla="*/ 51 w 167"/>
                  <a:gd name="T43" fmla="*/ 62 h 171"/>
                  <a:gd name="T44" fmla="*/ 51 w 167"/>
                  <a:gd name="T45" fmla="*/ 56 h 171"/>
                  <a:gd name="T46" fmla="*/ 52 w 167"/>
                  <a:gd name="T47" fmla="*/ 53 h 171"/>
                  <a:gd name="T48" fmla="*/ 46 w 167"/>
                  <a:gd name="T49" fmla="*/ 47 h 171"/>
                  <a:gd name="T50" fmla="*/ 47 w 167"/>
                  <a:gd name="T51" fmla="*/ 43 h 171"/>
                  <a:gd name="T52" fmla="*/ 41 w 167"/>
                  <a:gd name="T53" fmla="*/ 42 h 171"/>
                  <a:gd name="T54" fmla="*/ 43 w 167"/>
                  <a:gd name="T55" fmla="*/ 34 h 171"/>
                  <a:gd name="T56" fmla="*/ 30 w 167"/>
                  <a:gd name="T57" fmla="*/ 26 h 171"/>
                  <a:gd name="T58" fmla="*/ 22 w 167"/>
                  <a:gd name="T59" fmla="*/ 25 h 171"/>
                  <a:gd name="T60" fmla="*/ 0 w 167"/>
                  <a:gd name="T61" fmla="*/ 16 h 171"/>
                  <a:gd name="T62" fmla="*/ 7 w 167"/>
                  <a:gd name="T63" fmla="*/ 16 h 171"/>
                  <a:gd name="T64" fmla="*/ 10 w 167"/>
                  <a:gd name="T65" fmla="*/ 12 h 171"/>
                  <a:gd name="T66" fmla="*/ 21 w 167"/>
                  <a:gd name="T67" fmla="*/ 18 h 171"/>
                  <a:gd name="T68" fmla="*/ 26 w 167"/>
                  <a:gd name="T69" fmla="*/ 22 h 171"/>
                  <a:gd name="T70" fmla="*/ 58 w 167"/>
                  <a:gd name="T71" fmla="*/ 25 h 171"/>
                  <a:gd name="T72" fmla="*/ 66 w 167"/>
                  <a:gd name="T73" fmla="*/ 17 h 171"/>
                  <a:gd name="T74" fmla="*/ 67 w 167"/>
                  <a:gd name="T75" fmla="*/ 6 h 171"/>
                  <a:gd name="T76" fmla="*/ 89 w 167"/>
                  <a:gd name="T77" fmla="*/ 0 h 171"/>
                  <a:gd name="T78" fmla="*/ 98 w 167"/>
                  <a:gd name="T79" fmla="*/ 6 h 171"/>
                  <a:gd name="T80" fmla="*/ 108 w 167"/>
                  <a:gd name="T81" fmla="*/ 8 h 171"/>
                  <a:gd name="T82" fmla="*/ 107 w 167"/>
                  <a:gd name="T83" fmla="*/ 17 h 171"/>
                  <a:gd name="T84" fmla="*/ 106 w 167"/>
                  <a:gd name="T85" fmla="*/ 21 h 1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
                  <a:gd name="T130" fmla="*/ 0 h 171"/>
                  <a:gd name="T131" fmla="*/ 167 w 167"/>
                  <a:gd name="T132" fmla="*/ 171 h 1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 h="171">
                    <a:moveTo>
                      <a:pt x="106" y="21"/>
                    </a:moveTo>
                    <a:lnTo>
                      <a:pt x="107" y="30"/>
                    </a:lnTo>
                    <a:lnTo>
                      <a:pt x="126" y="39"/>
                    </a:lnTo>
                    <a:lnTo>
                      <a:pt x="118" y="51"/>
                    </a:lnTo>
                    <a:lnTo>
                      <a:pt x="137" y="70"/>
                    </a:lnTo>
                    <a:lnTo>
                      <a:pt x="130" y="82"/>
                    </a:lnTo>
                    <a:lnTo>
                      <a:pt x="148" y="96"/>
                    </a:lnTo>
                    <a:lnTo>
                      <a:pt x="144" y="104"/>
                    </a:lnTo>
                    <a:lnTo>
                      <a:pt x="167" y="116"/>
                    </a:lnTo>
                    <a:lnTo>
                      <a:pt x="144" y="143"/>
                    </a:lnTo>
                    <a:lnTo>
                      <a:pt x="126" y="156"/>
                    </a:lnTo>
                    <a:lnTo>
                      <a:pt x="85" y="165"/>
                    </a:lnTo>
                    <a:lnTo>
                      <a:pt x="58" y="171"/>
                    </a:lnTo>
                    <a:lnTo>
                      <a:pt x="35" y="156"/>
                    </a:lnTo>
                    <a:lnTo>
                      <a:pt x="36" y="141"/>
                    </a:lnTo>
                    <a:lnTo>
                      <a:pt x="25" y="122"/>
                    </a:lnTo>
                    <a:lnTo>
                      <a:pt x="30" y="113"/>
                    </a:lnTo>
                    <a:lnTo>
                      <a:pt x="66" y="85"/>
                    </a:lnTo>
                    <a:lnTo>
                      <a:pt x="77" y="85"/>
                    </a:lnTo>
                    <a:lnTo>
                      <a:pt x="74" y="75"/>
                    </a:lnTo>
                    <a:lnTo>
                      <a:pt x="58" y="69"/>
                    </a:lnTo>
                    <a:lnTo>
                      <a:pt x="51" y="62"/>
                    </a:lnTo>
                    <a:lnTo>
                      <a:pt x="51" y="56"/>
                    </a:lnTo>
                    <a:lnTo>
                      <a:pt x="52" y="53"/>
                    </a:lnTo>
                    <a:lnTo>
                      <a:pt x="46" y="47"/>
                    </a:lnTo>
                    <a:lnTo>
                      <a:pt x="47" y="43"/>
                    </a:lnTo>
                    <a:lnTo>
                      <a:pt x="41" y="42"/>
                    </a:lnTo>
                    <a:lnTo>
                      <a:pt x="43" y="34"/>
                    </a:lnTo>
                    <a:lnTo>
                      <a:pt x="30" y="26"/>
                    </a:lnTo>
                    <a:lnTo>
                      <a:pt x="22" y="25"/>
                    </a:lnTo>
                    <a:lnTo>
                      <a:pt x="0" y="16"/>
                    </a:lnTo>
                    <a:lnTo>
                      <a:pt x="7" y="16"/>
                    </a:lnTo>
                    <a:lnTo>
                      <a:pt x="10" y="12"/>
                    </a:lnTo>
                    <a:lnTo>
                      <a:pt x="21" y="18"/>
                    </a:lnTo>
                    <a:lnTo>
                      <a:pt x="26" y="22"/>
                    </a:lnTo>
                    <a:lnTo>
                      <a:pt x="58" y="25"/>
                    </a:lnTo>
                    <a:lnTo>
                      <a:pt x="66" y="17"/>
                    </a:lnTo>
                    <a:lnTo>
                      <a:pt x="67" y="6"/>
                    </a:lnTo>
                    <a:lnTo>
                      <a:pt x="89" y="0"/>
                    </a:lnTo>
                    <a:lnTo>
                      <a:pt x="98" y="6"/>
                    </a:lnTo>
                    <a:lnTo>
                      <a:pt x="108" y="8"/>
                    </a:lnTo>
                    <a:lnTo>
                      <a:pt x="107" y="17"/>
                    </a:lnTo>
                    <a:lnTo>
                      <a:pt x="106" y="2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0" name="Freeform 264">
                <a:extLst>
                  <a:ext uri="{FF2B5EF4-FFF2-40B4-BE49-F238E27FC236}">
                    <a16:creationId xmlns:a16="http://schemas.microsoft.com/office/drawing/2014/main" id="{1CC68E5A-C6EB-403B-8A4F-5350F9596077}"/>
                  </a:ext>
                </a:extLst>
              </p:cNvPr>
              <p:cNvSpPr>
                <a:spLocks/>
              </p:cNvSpPr>
              <p:nvPr/>
            </p:nvSpPr>
            <p:spPr bwMode="auto">
              <a:xfrm>
                <a:off x="3371" y="1367"/>
                <a:ext cx="160" cy="232"/>
              </a:xfrm>
              <a:custGeom>
                <a:avLst/>
                <a:gdLst>
                  <a:gd name="T0" fmla="*/ 145 w 160"/>
                  <a:gd name="T1" fmla="*/ 22 h 232"/>
                  <a:gd name="T2" fmla="*/ 143 w 160"/>
                  <a:gd name="T3" fmla="*/ 26 h 232"/>
                  <a:gd name="T4" fmla="*/ 149 w 160"/>
                  <a:gd name="T5" fmla="*/ 27 h 232"/>
                  <a:gd name="T6" fmla="*/ 148 w 160"/>
                  <a:gd name="T7" fmla="*/ 31 h 232"/>
                  <a:gd name="T8" fmla="*/ 154 w 160"/>
                  <a:gd name="T9" fmla="*/ 37 h 232"/>
                  <a:gd name="T10" fmla="*/ 153 w 160"/>
                  <a:gd name="T11" fmla="*/ 40 h 232"/>
                  <a:gd name="T12" fmla="*/ 153 w 160"/>
                  <a:gd name="T13" fmla="*/ 46 h 232"/>
                  <a:gd name="T14" fmla="*/ 160 w 160"/>
                  <a:gd name="T15" fmla="*/ 53 h 232"/>
                  <a:gd name="T16" fmla="*/ 135 w 160"/>
                  <a:gd name="T17" fmla="*/ 54 h 232"/>
                  <a:gd name="T18" fmla="*/ 127 w 160"/>
                  <a:gd name="T19" fmla="*/ 64 h 232"/>
                  <a:gd name="T20" fmla="*/ 130 w 160"/>
                  <a:gd name="T21" fmla="*/ 75 h 232"/>
                  <a:gd name="T22" fmla="*/ 123 w 160"/>
                  <a:gd name="T23" fmla="*/ 84 h 232"/>
                  <a:gd name="T24" fmla="*/ 105 w 160"/>
                  <a:gd name="T25" fmla="*/ 90 h 232"/>
                  <a:gd name="T26" fmla="*/ 80 w 160"/>
                  <a:gd name="T27" fmla="*/ 108 h 232"/>
                  <a:gd name="T28" fmla="*/ 80 w 160"/>
                  <a:gd name="T29" fmla="*/ 138 h 232"/>
                  <a:gd name="T30" fmla="*/ 100 w 160"/>
                  <a:gd name="T31" fmla="*/ 143 h 232"/>
                  <a:gd name="T32" fmla="*/ 109 w 160"/>
                  <a:gd name="T33" fmla="*/ 153 h 232"/>
                  <a:gd name="T34" fmla="*/ 80 w 160"/>
                  <a:gd name="T35" fmla="*/ 174 h 232"/>
                  <a:gd name="T36" fmla="*/ 83 w 160"/>
                  <a:gd name="T37" fmla="*/ 204 h 232"/>
                  <a:gd name="T38" fmla="*/ 74 w 160"/>
                  <a:gd name="T39" fmla="*/ 216 h 232"/>
                  <a:gd name="T40" fmla="*/ 50 w 160"/>
                  <a:gd name="T41" fmla="*/ 220 h 232"/>
                  <a:gd name="T42" fmla="*/ 48 w 160"/>
                  <a:gd name="T43" fmla="*/ 229 h 232"/>
                  <a:gd name="T44" fmla="*/ 35 w 160"/>
                  <a:gd name="T45" fmla="*/ 232 h 232"/>
                  <a:gd name="T46" fmla="*/ 23 w 160"/>
                  <a:gd name="T47" fmla="*/ 215 h 232"/>
                  <a:gd name="T48" fmla="*/ 27 w 160"/>
                  <a:gd name="T49" fmla="*/ 210 h 232"/>
                  <a:gd name="T50" fmla="*/ 0 w 160"/>
                  <a:gd name="T51" fmla="*/ 178 h 232"/>
                  <a:gd name="T52" fmla="*/ 1 w 160"/>
                  <a:gd name="T53" fmla="*/ 165 h 232"/>
                  <a:gd name="T54" fmla="*/ 15 w 160"/>
                  <a:gd name="T55" fmla="*/ 148 h 232"/>
                  <a:gd name="T56" fmla="*/ 17 w 160"/>
                  <a:gd name="T57" fmla="*/ 126 h 232"/>
                  <a:gd name="T58" fmla="*/ 5 w 160"/>
                  <a:gd name="T59" fmla="*/ 103 h 232"/>
                  <a:gd name="T60" fmla="*/ 9 w 160"/>
                  <a:gd name="T61" fmla="*/ 84 h 232"/>
                  <a:gd name="T62" fmla="*/ 15 w 160"/>
                  <a:gd name="T63" fmla="*/ 81 h 232"/>
                  <a:gd name="T64" fmla="*/ 30 w 160"/>
                  <a:gd name="T65" fmla="*/ 80 h 232"/>
                  <a:gd name="T66" fmla="*/ 39 w 160"/>
                  <a:gd name="T67" fmla="*/ 45 h 232"/>
                  <a:gd name="T68" fmla="*/ 54 w 160"/>
                  <a:gd name="T69" fmla="*/ 32 h 232"/>
                  <a:gd name="T70" fmla="*/ 52 w 160"/>
                  <a:gd name="T71" fmla="*/ 27 h 232"/>
                  <a:gd name="T72" fmla="*/ 63 w 160"/>
                  <a:gd name="T73" fmla="*/ 15 h 232"/>
                  <a:gd name="T74" fmla="*/ 72 w 160"/>
                  <a:gd name="T75" fmla="*/ 17 h 232"/>
                  <a:gd name="T76" fmla="*/ 74 w 160"/>
                  <a:gd name="T77" fmla="*/ 9 h 232"/>
                  <a:gd name="T78" fmla="*/ 96 w 160"/>
                  <a:gd name="T79" fmla="*/ 11 h 232"/>
                  <a:gd name="T80" fmla="*/ 101 w 160"/>
                  <a:gd name="T81" fmla="*/ 5 h 232"/>
                  <a:gd name="T82" fmla="*/ 98 w 160"/>
                  <a:gd name="T83" fmla="*/ 0 h 232"/>
                  <a:gd name="T84" fmla="*/ 102 w 160"/>
                  <a:gd name="T85" fmla="*/ 0 h 232"/>
                  <a:gd name="T86" fmla="*/ 124 w 160"/>
                  <a:gd name="T87" fmla="*/ 9 h 232"/>
                  <a:gd name="T88" fmla="*/ 132 w 160"/>
                  <a:gd name="T89" fmla="*/ 10 h 232"/>
                  <a:gd name="T90" fmla="*/ 145 w 160"/>
                  <a:gd name="T91" fmla="*/ 18 h 232"/>
                  <a:gd name="T92" fmla="*/ 145 w 160"/>
                  <a:gd name="T93" fmla="*/ 22 h 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
                  <a:gd name="T142" fmla="*/ 0 h 232"/>
                  <a:gd name="T143" fmla="*/ 160 w 160"/>
                  <a:gd name="T144" fmla="*/ 232 h 2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 h="232">
                    <a:moveTo>
                      <a:pt x="145" y="22"/>
                    </a:moveTo>
                    <a:lnTo>
                      <a:pt x="143" y="26"/>
                    </a:lnTo>
                    <a:lnTo>
                      <a:pt x="149" y="27"/>
                    </a:lnTo>
                    <a:lnTo>
                      <a:pt x="148" y="31"/>
                    </a:lnTo>
                    <a:lnTo>
                      <a:pt x="154" y="37"/>
                    </a:lnTo>
                    <a:lnTo>
                      <a:pt x="153" y="40"/>
                    </a:lnTo>
                    <a:lnTo>
                      <a:pt x="153" y="46"/>
                    </a:lnTo>
                    <a:lnTo>
                      <a:pt x="160" y="53"/>
                    </a:lnTo>
                    <a:lnTo>
                      <a:pt x="135" y="54"/>
                    </a:lnTo>
                    <a:lnTo>
                      <a:pt x="127" y="64"/>
                    </a:lnTo>
                    <a:lnTo>
                      <a:pt x="130" y="75"/>
                    </a:lnTo>
                    <a:lnTo>
                      <a:pt x="123" y="84"/>
                    </a:lnTo>
                    <a:lnTo>
                      <a:pt x="105" y="90"/>
                    </a:lnTo>
                    <a:lnTo>
                      <a:pt x="80" y="108"/>
                    </a:lnTo>
                    <a:lnTo>
                      <a:pt x="80" y="138"/>
                    </a:lnTo>
                    <a:lnTo>
                      <a:pt x="100" y="143"/>
                    </a:lnTo>
                    <a:lnTo>
                      <a:pt x="109" y="153"/>
                    </a:lnTo>
                    <a:lnTo>
                      <a:pt x="80" y="174"/>
                    </a:lnTo>
                    <a:lnTo>
                      <a:pt x="83" y="204"/>
                    </a:lnTo>
                    <a:lnTo>
                      <a:pt x="74" y="216"/>
                    </a:lnTo>
                    <a:lnTo>
                      <a:pt x="50" y="220"/>
                    </a:lnTo>
                    <a:lnTo>
                      <a:pt x="48" y="229"/>
                    </a:lnTo>
                    <a:lnTo>
                      <a:pt x="35" y="232"/>
                    </a:lnTo>
                    <a:lnTo>
                      <a:pt x="23" y="215"/>
                    </a:lnTo>
                    <a:lnTo>
                      <a:pt x="27" y="210"/>
                    </a:lnTo>
                    <a:lnTo>
                      <a:pt x="0" y="178"/>
                    </a:lnTo>
                    <a:lnTo>
                      <a:pt x="1" y="165"/>
                    </a:lnTo>
                    <a:lnTo>
                      <a:pt x="15" y="148"/>
                    </a:lnTo>
                    <a:lnTo>
                      <a:pt x="17" y="126"/>
                    </a:lnTo>
                    <a:lnTo>
                      <a:pt x="5" y="103"/>
                    </a:lnTo>
                    <a:lnTo>
                      <a:pt x="9" y="84"/>
                    </a:lnTo>
                    <a:lnTo>
                      <a:pt x="15" y="81"/>
                    </a:lnTo>
                    <a:lnTo>
                      <a:pt x="30" y="80"/>
                    </a:lnTo>
                    <a:lnTo>
                      <a:pt x="39" y="45"/>
                    </a:lnTo>
                    <a:lnTo>
                      <a:pt x="54" y="32"/>
                    </a:lnTo>
                    <a:lnTo>
                      <a:pt x="52" y="27"/>
                    </a:lnTo>
                    <a:lnTo>
                      <a:pt x="63" y="15"/>
                    </a:lnTo>
                    <a:lnTo>
                      <a:pt x="72" y="17"/>
                    </a:lnTo>
                    <a:lnTo>
                      <a:pt x="74" y="9"/>
                    </a:lnTo>
                    <a:lnTo>
                      <a:pt x="96" y="11"/>
                    </a:lnTo>
                    <a:lnTo>
                      <a:pt x="101" y="5"/>
                    </a:lnTo>
                    <a:lnTo>
                      <a:pt x="98" y="0"/>
                    </a:lnTo>
                    <a:lnTo>
                      <a:pt x="102" y="0"/>
                    </a:lnTo>
                    <a:lnTo>
                      <a:pt x="124" y="9"/>
                    </a:lnTo>
                    <a:lnTo>
                      <a:pt x="132" y="10"/>
                    </a:lnTo>
                    <a:lnTo>
                      <a:pt x="145" y="18"/>
                    </a:lnTo>
                    <a:lnTo>
                      <a:pt x="145" y="2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1" name="Freeform 265">
                <a:extLst>
                  <a:ext uri="{FF2B5EF4-FFF2-40B4-BE49-F238E27FC236}">
                    <a16:creationId xmlns:a16="http://schemas.microsoft.com/office/drawing/2014/main" id="{6FF8E39A-BF35-4B2E-9DA4-FEB07D0A0FA8}"/>
                  </a:ext>
                </a:extLst>
              </p:cNvPr>
              <p:cNvSpPr>
                <a:spLocks/>
              </p:cNvSpPr>
              <p:nvPr/>
            </p:nvSpPr>
            <p:spPr bwMode="auto">
              <a:xfrm>
                <a:off x="3423" y="1605"/>
                <a:ext cx="154" cy="104"/>
              </a:xfrm>
              <a:custGeom>
                <a:avLst/>
                <a:gdLst>
                  <a:gd name="T0" fmla="*/ 131 w 154"/>
                  <a:gd name="T1" fmla="*/ 11 h 104"/>
                  <a:gd name="T2" fmla="*/ 146 w 154"/>
                  <a:gd name="T3" fmla="*/ 38 h 104"/>
                  <a:gd name="T4" fmla="*/ 134 w 154"/>
                  <a:gd name="T5" fmla="*/ 47 h 104"/>
                  <a:gd name="T6" fmla="*/ 142 w 154"/>
                  <a:gd name="T7" fmla="*/ 52 h 104"/>
                  <a:gd name="T8" fmla="*/ 154 w 154"/>
                  <a:gd name="T9" fmla="*/ 78 h 104"/>
                  <a:gd name="T10" fmla="*/ 135 w 154"/>
                  <a:gd name="T11" fmla="*/ 92 h 104"/>
                  <a:gd name="T12" fmla="*/ 134 w 154"/>
                  <a:gd name="T13" fmla="*/ 104 h 104"/>
                  <a:gd name="T14" fmla="*/ 108 w 154"/>
                  <a:gd name="T15" fmla="*/ 97 h 104"/>
                  <a:gd name="T16" fmla="*/ 96 w 154"/>
                  <a:gd name="T17" fmla="*/ 101 h 104"/>
                  <a:gd name="T18" fmla="*/ 75 w 154"/>
                  <a:gd name="T19" fmla="*/ 96 h 104"/>
                  <a:gd name="T20" fmla="*/ 72 w 154"/>
                  <a:gd name="T21" fmla="*/ 89 h 104"/>
                  <a:gd name="T22" fmla="*/ 57 w 154"/>
                  <a:gd name="T23" fmla="*/ 87 h 104"/>
                  <a:gd name="T24" fmla="*/ 27 w 154"/>
                  <a:gd name="T25" fmla="*/ 75 h 104"/>
                  <a:gd name="T26" fmla="*/ 15 w 154"/>
                  <a:gd name="T27" fmla="*/ 71 h 104"/>
                  <a:gd name="T28" fmla="*/ 8 w 154"/>
                  <a:gd name="T29" fmla="*/ 47 h 104"/>
                  <a:gd name="T30" fmla="*/ 0 w 154"/>
                  <a:gd name="T31" fmla="*/ 18 h 104"/>
                  <a:gd name="T32" fmla="*/ 60 w 154"/>
                  <a:gd name="T33" fmla="*/ 0 h 104"/>
                  <a:gd name="T34" fmla="*/ 71 w 154"/>
                  <a:gd name="T35" fmla="*/ 11 h 104"/>
                  <a:gd name="T36" fmla="*/ 85 w 154"/>
                  <a:gd name="T37" fmla="*/ 9 h 104"/>
                  <a:gd name="T38" fmla="*/ 131 w 154"/>
                  <a:gd name="T39" fmla="*/ 11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04"/>
                  <a:gd name="T62" fmla="*/ 154 w 154"/>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04">
                    <a:moveTo>
                      <a:pt x="131" y="11"/>
                    </a:moveTo>
                    <a:lnTo>
                      <a:pt x="146" y="38"/>
                    </a:lnTo>
                    <a:lnTo>
                      <a:pt x="134" y="47"/>
                    </a:lnTo>
                    <a:lnTo>
                      <a:pt x="142" y="52"/>
                    </a:lnTo>
                    <a:lnTo>
                      <a:pt x="154" y="78"/>
                    </a:lnTo>
                    <a:lnTo>
                      <a:pt x="135" y="92"/>
                    </a:lnTo>
                    <a:lnTo>
                      <a:pt x="134" y="104"/>
                    </a:lnTo>
                    <a:lnTo>
                      <a:pt x="108" y="97"/>
                    </a:lnTo>
                    <a:lnTo>
                      <a:pt x="96" y="101"/>
                    </a:lnTo>
                    <a:lnTo>
                      <a:pt x="75" y="96"/>
                    </a:lnTo>
                    <a:lnTo>
                      <a:pt x="72" y="89"/>
                    </a:lnTo>
                    <a:lnTo>
                      <a:pt x="57" y="87"/>
                    </a:lnTo>
                    <a:lnTo>
                      <a:pt x="27" y="75"/>
                    </a:lnTo>
                    <a:lnTo>
                      <a:pt x="15" y="71"/>
                    </a:lnTo>
                    <a:lnTo>
                      <a:pt x="8" y="47"/>
                    </a:lnTo>
                    <a:lnTo>
                      <a:pt x="0" y="18"/>
                    </a:lnTo>
                    <a:lnTo>
                      <a:pt x="60" y="0"/>
                    </a:lnTo>
                    <a:lnTo>
                      <a:pt x="71" y="11"/>
                    </a:lnTo>
                    <a:lnTo>
                      <a:pt x="85" y="9"/>
                    </a:lnTo>
                    <a:lnTo>
                      <a:pt x="131" y="1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2" name="Freeform 266">
                <a:extLst>
                  <a:ext uri="{FF2B5EF4-FFF2-40B4-BE49-F238E27FC236}">
                    <a16:creationId xmlns:a16="http://schemas.microsoft.com/office/drawing/2014/main" id="{F6179D76-C273-4383-B422-2C9A499E6520}"/>
                  </a:ext>
                </a:extLst>
              </p:cNvPr>
              <p:cNvSpPr>
                <a:spLocks/>
              </p:cNvSpPr>
              <p:nvPr/>
            </p:nvSpPr>
            <p:spPr bwMode="auto">
              <a:xfrm>
                <a:off x="3057" y="1599"/>
                <a:ext cx="63" cy="64"/>
              </a:xfrm>
              <a:custGeom>
                <a:avLst/>
                <a:gdLst>
                  <a:gd name="T0" fmla="*/ 45 w 63"/>
                  <a:gd name="T1" fmla="*/ 12 h 64"/>
                  <a:gd name="T2" fmla="*/ 50 w 63"/>
                  <a:gd name="T3" fmla="*/ 22 h 64"/>
                  <a:gd name="T4" fmla="*/ 63 w 63"/>
                  <a:gd name="T5" fmla="*/ 22 h 64"/>
                  <a:gd name="T6" fmla="*/ 58 w 63"/>
                  <a:gd name="T7" fmla="*/ 48 h 64"/>
                  <a:gd name="T8" fmla="*/ 29 w 63"/>
                  <a:gd name="T9" fmla="*/ 59 h 64"/>
                  <a:gd name="T10" fmla="*/ 0 w 63"/>
                  <a:gd name="T11" fmla="*/ 64 h 64"/>
                  <a:gd name="T12" fmla="*/ 7 w 63"/>
                  <a:gd name="T13" fmla="*/ 49 h 64"/>
                  <a:gd name="T14" fmla="*/ 14 w 63"/>
                  <a:gd name="T15" fmla="*/ 44 h 64"/>
                  <a:gd name="T16" fmla="*/ 13 w 63"/>
                  <a:gd name="T17" fmla="*/ 32 h 64"/>
                  <a:gd name="T18" fmla="*/ 6 w 63"/>
                  <a:gd name="T19" fmla="*/ 27 h 64"/>
                  <a:gd name="T20" fmla="*/ 6 w 63"/>
                  <a:gd name="T21" fmla="*/ 17 h 64"/>
                  <a:gd name="T22" fmla="*/ 13 w 63"/>
                  <a:gd name="T23" fmla="*/ 12 h 64"/>
                  <a:gd name="T24" fmla="*/ 19 w 63"/>
                  <a:gd name="T25" fmla="*/ 12 h 64"/>
                  <a:gd name="T26" fmla="*/ 26 w 63"/>
                  <a:gd name="T27" fmla="*/ 6 h 64"/>
                  <a:gd name="T28" fmla="*/ 41 w 63"/>
                  <a:gd name="T29" fmla="*/ 0 h 64"/>
                  <a:gd name="T30" fmla="*/ 45 w 63"/>
                  <a:gd name="T31" fmla="*/ 1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64"/>
                  <a:gd name="T50" fmla="*/ 63 w 63"/>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64">
                    <a:moveTo>
                      <a:pt x="45" y="12"/>
                    </a:moveTo>
                    <a:lnTo>
                      <a:pt x="50" y="22"/>
                    </a:lnTo>
                    <a:lnTo>
                      <a:pt x="63" y="22"/>
                    </a:lnTo>
                    <a:lnTo>
                      <a:pt x="58" y="48"/>
                    </a:lnTo>
                    <a:lnTo>
                      <a:pt x="29" y="59"/>
                    </a:lnTo>
                    <a:lnTo>
                      <a:pt x="0" y="64"/>
                    </a:lnTo>
                    <a:lnTo>
                      <a:pt x="7" y="49"/>
                    </a:lnTo>
                    <a:lnTo>
                      <a:pt x="14" y="44"/>
                    </a:lnTo>
                    <a:lnTo>
                      <a:pt x="13" y="32"/>
                    </a:lnTo>
                    <a:lnTo>
                      <a:pt x="6" y="27"/>
                    </a:lnTo>
                    <a:lnTo>
                      <a:pt x="6" y="17"/>
                    </a:lnTo>
                    <a:lnTo>
                      <a:pt x="13" y="12"/>
                    </a:lnTo>
                    <a:lnTo>
                      <a:pt x="19" y="12"/>
                    </a:lnTo>
                    <a:lnTo>
                      <a:pt x="26" y="6"/>
                    </a:lnTo>
                    <a:lnTo>
                      <a:pt x="41" y="0"/>
                    </a:lnTo>
                    <a:lnTo>
                      <a:pt x="45" y="1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3" name="Freeform 267">
                <a:extLst>
                  <a:ext uri="{FF2B5EF4-FFF2-40B4-BE49-F238E27FC236}">
                    <a16:creationId xmlns:a16="http://schemas.microsoft.com/office/drawing/2014/main" id="{E1E43C32-7C83-491A-BFFA-F64BFC5EF143}"/>
                  </a:ext>
                </a:extLst>
              </p:cNvPr>
              <p:cNvSpPr>
                <a:spLocks/>
              </p:cNvSpPr>
              <p:nvPr/>
            </p:nvSpPr>
            <p:spPr bwMode="auto">
              <a:xfrm>
                <a:off x="3245" y="1663"/>
                <a:ext cx="64" cy="38"/>
              </a:xfrm>
              <a:custGeom>
                <a:avLst/>
                <a:gdLst>
                  <a:gd name="T0" fmla="*/ 22 w 64"/>
                  <a:gd name="T1" fmla="*/ 0 h 38"/>
                  <a:gd name="T2" fmla="*/ 41 w 64"/>
                  <a:gd name="T3" fmla="*/ 3 h 38"/>
                  <a:gd name="T4" fmla="*/ 53 w 64"/>
                  <a:gd name="T5" fmla="*/ 9 h 38"/>
                  <a:gd name="T6" fmla="*/ 55 w 64"/>
                  <a:gd name="T7" fmla="*/ 16 h 38"/>
                  <a:gd name="T8" fmla="*/ 63 w 64"/>
                  <a:gd name="T9" fmla="*/ 18 h 38"/>
                  <a:gd name="T10" fmla="*/ 64 w 64"/>
                  <a:gd name="T11" fmla="*/ 27 h 38"/>
                  <a:gd name="T12" fmla="*/ 59 w 64"/>
                  <a:gd name="T13" fmla="*/ 26 h 38"/>
                  <a:gd name="T14" fmla="*/ 53 w 64"/>
                  <a:gd name="T15" fmla="*/ 31 h 38"/>
                  <a:gd name="T16" fmla="*/ 60 w 64"/>
                  <a:gd name="T17" fmla="*/ 38 h 38"/>
                  <a:gd name="T18" fmla="*/ 45 w 64"/>
                  <a:gd name="T19" fmla="*/ 38 h 38"/>
                  <a:gd name="T20" fmla="*/ 38 w 64"/>
                  <a:gd name="T21" fmla="*/ 33 h 38"/>
                  <a:gd name="T22" fmla="*/ 8 w 64"/>
                  <a:gd name="T23" fmla="*/ 22 h 38"/>
                  <a:gd name="T24" fmla="*/ 0 w 64"/>
                  <a:gd name="T25" fmla="*/ 11 h 38"/>
                  <a:gd name="T26" fmla="*/ 22 w 64"/>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38"/>
                  <a:gd name="T44" fmla="*/ 64 w 64"/>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38">
                    <a:moveTo>
                      <a:pt x="22" y="0"/>
                    </a:moveTo>
                    <a:lnTo>
                      <a:pt x="41" y="3"/>
                    </a:lnTo>
                    <a:lnTo>
                      <a:pt x="53" y="9"/>
                    </a:lnTo>
                    <a:lnTo>
                      <a:pt x="55" y="16"/>
                    </a:lnTo>
                    <a:lnTo>
                      <a:pt x="63" y="18"/>
                    </a:lnTo>
                    <a:lnTo>
                      <a:pt x="64" y="27"/>
                    </a:lnTo>
                    <a:lnTo>
                      <a:pt x="59" y="26"/>
                    </a:lnTo>
                    <a:lnTo>
                      <a:pt x="53" y="31"/>
                    </a:lnTo>
                    <a:lnTo>
                      <a:pt x="60" y="38"/>
                    </a:lnTo>
                    <a:lnTo>
                      <a:pt x="45" y="38"/>
                    </a:lnTo>
                    <a:lnTo>
                      <a:pt x="38" y="33"/>
                    </a:lnTo>
                    <a:lnTo>
                      <a:pt x="8" y="22"/>
                    </a:lnTo>
                    <a:lnTo>
                      <a:pt x="0" y="11"/>
                    </a:lnTo>
                    <a:lnTo>
                      <a:pt x="22"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4" name="Freeform 268">
                <a:extLst>
                  <a:ext uri="{FF2B5EF4-FFF2-40B4-BE49-F238E27FC236}">
                    <a16:creationId xmlns:a16="http://schemas.microsoft.com/office/drawing/2014/main" id="{A9885561-C8D2-4CFD-B0FB-5B18D3DE3510}"/>
                  </a:ext>
                </a:extLst>
              </p:cNvPr>
              <p:cNvSpPr>
                <a:spLocks/>
              </p:cNvSpPr>
              <p:nvPr/>
            </p:nvSpPr>
            <p:spPr bwMode="auto">
              <a:xfrm>
                <a:off x="3308" y="1734"/>
                <a:ext cx="65" cy="33"/>
              </a:xfrm>
              <a:custGeom>
                <a:avLst/>
                <a:gdLst>
                  <a:gd name="T0" fmla="*/ 20 w 65"/>
                  <a:gd name="T1" fmla="*/ 2 h 33"/>
                  <a:gd name="T2" fmla="*/ 27 w 65"/>
                  <a:gd name="T3" fmla="*/ 0 h 33"/>
                  <a:gd name="T4" fmla="*/ 45 w 65"/>
                  <a:gd name="T5" fmla="*/ 0 h 33"/>
                  <a:gd name="T6" fmla="*/ 53 w 65"/>
                  <a:gd name="T7" fmla="*/ 4 h 33"/>
                  <a:gd name="T8" fmla="*/ 52 w 65"/>
                  <a:gd name="T9" fmla="*/ 12 h 33"/>
                  <a:gd name="T10" fmla="*/ 64 w 65"/>
                  <a:gd name="T11" fmla="*/ 14 h 33"/>
                  <a:gd name="T12" fmla="*/ 65 w 65"/>
                  <a:gd name="T13" fmla="*/ 27 h 33"/>
                  <a:gd name="T14" fmla="*/ 53 w 65"/>
                  <a:gd name="T15" fmla="*/ 26 h 33"/>
                  <a:gd name="T16" fmla="*/ 44 w 65"/>
                  <a:gd name="T17" fmla="*/ 33 h 33"/>
                  <a:gd name="T18" fmla="*/ 35 w 65"/>
                  <a:gd name="T19" fmla="*/ 27 h 33"/>
                  <a:gd name="T20" fmla="*/ 35 w 65"/>
                  <a:gd name="T21" fmla="*/ 33 h 33"/>
                  <a:gd name="T22" fmla="*/ 22 w 65"/>
                  <a:gd name="T23" fmla="*/ 33 h 33"/>
                  <a:gd name="T24" fmla="*/ 7 w 65"/>
                  <a:gd name="T25" fmla="*/ 33 h 33"/>
                  <a:gd name="T26" fmla="*/ 0 w 65"/>
                  <a:gd name="T27" fmla="*/ 27 h 33"/>
                  <a:gd name="T28" fmla="*/ 0 w 65"/>
                  <a:gd name="T29" fmla="*/ 21 h 33"/>
                  <a:gd name="T30" fmla="*/ 7 w 65"/>
                  <a:gd name="T31" fmla="*/ 11 h 33"/>
                  <a:gd name="T32" fmla="*/ 13 w 65"/>
                  <a:gd name="T33" fmla="*/ 5 h 33"/>
                  <a:gd name="T34" fmla="*/ 20 w 65"/>
                  <a:gd name="T35" fmla="*/ 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33"/>
                  <a:gd name="T56" fmla="*/ 65 w 65"/>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33">
                    <a:moveTo>
                      <a:pt x="20" y="2"/>
                    </a:moveTo>
                    <a:lnTo>
                      <a:pt x="27" y="0"/>
                    </a:lnTo>
                    <a:lnTo>
                      <a:pt x="45" y="0"/>
                    </a:lnTo>
                    <a:lnTo>
                      <a:pt x="53" y="4"/>
                    </a:lnTo>
                    <a:lnTo>
                      <a:pt x="52" y="12"/>
                    </a:lnTo>
                    <a:lnTo>
                      <a:pt x="64" y="14"/>
                    </a:lnTo>
                    <a:lnTo>
                      <a:pt x="65" y="27"/>
                    </a:lnTo>
                    <a:lnTo>
                      <a:pt x="53" y="26"/>
                    </a:lnTo>
                    <a:lnTo>
                      <a:pt x="44" y="33"/>
                    </a:lnTo>
                    <a:lnTo>
                      <a:pt x="35" y="27"/>
                    </a:lnTo>
                    <a:lnTo>
                      <a:pt x="35" y="33"/>
                    </a:lnTo>
                    <a:lnTo>
                      <a:pt x="22" y="33"/>
                    </a:lnTo>
                    <a:lnTo>
                      <a:pt x="7" y="33"/>
                    </a:lnTo>
                    <a:lnTo>
                      <a:pt x="0" y="27"/>
                    </a:lnTo>
                    <a:lnTo>
                      <a:pt x="0" y="21"/>
                    </a:lnTo>
                    <a:lnTo>
                      <a:pt x="7" y="11"/>
                    </a:lnTo>
                    <a:lnTo>
                      <a:pt x="13" y="5"/>
                    </a:lnTo>
                    <a:lnTo>
                      <a:pt x="20"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5" name="Freeform 269">
                <a:extLst>
                  <a:ext uri="{FF2B5EF4-FFF2-40B4-BE49-F238E27FC236}">
                    <a16:creationId xmlns:a16="http://schemas.microsoft.com/office/drawing/2014/main" id="{1A47E550-8F50-4FBA-974B-BAC08D67A3A4}"/>
                  </a:ext>
                </a:extLst>
              </p:cNvPr>
              <p:cNvSpPr>
                <a:spLocks/>
              </p:cNvSpPr>
              <p:nvPr/>
            </p:nvSpPr>
            <p:spPr bwMode="auto">
              <a:xfrm>
                <a:off x="3395" y="1674"/>
                <a:ext cx="103" cy="44"/>
              </a:xfrm>
              <a:custGeom>
                <a:avLst/>
                <a:gdLst>
                  <a:gd name="T0" fmla="*/ 89 w 103"/>
                  <a:gd name="T1" fmla="*/ 37 h 44"/>
                  <a:gd name="T2" fmla="*/ 85 w 103"/>
                  <a:gd name="T3" fmla="*/ 38 h 44"/>
                  <a:gd name="T4" fmla="*/ 76 w 103"/>
                  <a:gd name="T5" fmla="*/ 40 h 44"/>
                  <a:gd name="T6" fmla="*/ 48 w 103"/>
                  <a:gd name="T7" fmla="*/ 36 h 44"/>
                  <a:gd name="T8" fmla="*/ 35 w 103"/>
                  <a:gd name="T9" fmla="*/ 44 h 44"/>
                  <a:gd name="T10" fmla="*/ 28 w 103"/>
                  <a:gd name="T11" fmla="*/ 42 h 44"/>
                  <a:gd name="T12" fmla="*/ 19 w 103"/>
                  <a:gd name="T13" fmla="*/ 33 h 44"/>
                  <a:gd name="T14" fmla="*/ 14 w 103"/>
                  <a:gd name="T15" fmla="*/ 33 h 44"/>
                  <a:gd name="T16" fmla="*/ 0 w 103"/>
                  <a:gd name="T17" fmla="*/ 15 h 44"/>
                  <a:gd name="T18" fmla="*/ 11 w 103"/>
                  <a:gd name="T19" fmla="*/ 11 h 44"/>
                  <a:gd name="T20" fmla="*/ 33 w 103"/>
                  <a:gd name="T21" fmla="*/ 0 h 44"/>
                  <a:gd name="T22" fmla="*/ 43 w 103"/>
                  <a:gd name="T23" fmla="*/ 2 h 44"/>
                  <a:gd name="T24" fmla="*/ 55 w 103"/>
                  <a:gd name="T25" fmla="*/ 6 h 44"/>
                  <a:gd name="T26" fmla="*/ 85 w 103"/>
                  <a:gd name="T27" fmla="*/ 18 h 44"/>
                  <a:gd name="T28" fmla="*/ 100 w 103"/>
                  <a:gd name="T29" fmla="*/ 20 h 44"/>
                  <a:gd name="T30" fmla="*/ 103 w 103"/>
                  <a:gd name="T31" fmla="*/ 27 h 44"/>
                  <a:gd name="T32" fmla="*/ 92 w 103"/>
                  <a:gd name="T33" fmla="*/ 36 h 44"/>
                  <a:gd name="T34" fmla="*/ 89 w 103"/>
                  <a:gd name="T35" fmla="*/ 3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4"/>
                  <a:gd name="T56" fmla="*/ 103 w 103"/>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4">
                    <a:moveTo>
                      <a:pt x="89" y="37"/>
                    </a:moveTo>
                    <a:lnTo>
                      <a:pt x="85" y="38"/>
                    </a:lnTo>
                    <a:lnTo>
                      <a:pt x="76" y="40"/>
                    </a:lnTo>
                    <a:lnTo>
                      <a:pt x="48" y="36"/>
                    </a:lnTo>
                    <a:lnTo>
                      <a:pt x="35" y="44"/>
                    </a:lnTo>
                    <a:lnTo>
                      <a:pt x="28" y="42"/>
                    </a:lnTo>
                    <a:lnTo>
                      <a:pt x="19" y="33"/>
                    </a:lnTo>
                    <a:lnTo>
                      <a:pt x="14" y="33"/>
                    </a:lnTo>
                    <a:lnTo>
                      <a:pt x="0" y="15"/>
                    </a:lnTo>
                    <a:lnTo>
                      <a:pt x="11" y="11"/>
                    </a:lnTo>
                    <a:lnTo>
                      <a:pt x="33" y="0"/>
                    </a:lnTo>
                    <a:lnTo>
                      <a:pt x="43" y="2"/>
                    </a:lnTo>
                    <a:lnTo>
                      <a:pt x="55" y="6"/>
                    </a:lnTo>
                    <a:lnTo>
                      <a:pt x="85" y="18"/>
                    </a:lnTo>
                    <a:lnTo>
                      <a:pt x="100" y="20"/>
                    </a:lnTo>
                    <a:lnTo>
                      <a:pt x="103" y="27"/>
                    </a:lnTo>
                    <a:lnTo>
                      <a:pt x="92" y="36"/>
                    </a:lnTo>
                    <a:lnTo>
                      <a:pt x="89" y="3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6" name="Freeform 270">
                <a:extLst>
                  <a:ext uri="{FF2B5EF4-FFF2-40B4-BE49-F238E27FC236}">
                    <a16:creationId xmlns:a16="http://schemas.microsoft.com/office/drawing/2014/main" id="{3EB65779-106D-4CE5-BDAA-D378A1408929}"/>
                  </a:ext>
                </a:extLst>
              </p:cNvPr>
              <p:cNvSpPr>
                <a:spLocks/>
              </p:cNvSpPr>
              <p:nvPr/>
            </p:nvSpPr>
            <p:spPr bwMode="auto">
              <a:xfrm>
                <a:off x="3465" y="1723"/>
                <a:ext cx="101" cy="45"/>
              </a:xfrm>
              <a:custGeom>
                <a:avLst/>
                <a:gdLst>
                  <a:gd name="T0" fmla="*/ 21 w 101"/>
                  <a:gd name="T1" fmla="*/ 7 h 45"/>
                  <a:gd name="T2" fmla="*/ 30 w 101"/>
                  <a:gd name="T3" fmla="*/ 9 h 45"/>
                  <a:gd name="T4" fmla="*/ 59 w 101"/>
                  <a:gd name="T5" fmla="*/ 1 h 45"/>
                  <a:gd name="T6" fmla="*/ 88 w 101"/>
                  <a:gd name="T7" fmla="*/ 0 h 45"/>
                  <a:gd name="T8" fmla="*/ 101 w 101"/>
                  <a:gd name="T9" fmla="*/ 7 h 45"/>
                  <a:gd name="T10" fmla="*/ 90 w 101"/>
                  <a:gd name="T11" fmla="*/ 10 h 45"/>
                  <a:gd name="T12" fmla="*/ 77 w 101"/>
                  <a:gd name="T13" fmla="*/ 36 h 45"/>
                  <a:gd name="T14" fmla="*/ 60 w 101"/>
                  <a:gd name="T15" fmla="*/ 40 h 45"/>
                  <a:gd name="T16" fmla="*/ 41 w 101"/>
                  <a:gd name="T17" fmla="*/ 45 h 45"/>
                  <a:gd name="T18" fmla="*/ 23 w 101"/>
                  <a:gd name="T19" fmla="*/ 45 h 45"/>
                  <a:gd name="T20" fmla="*/ 3 w 101"/>
                  <a:gd name="T21" fmla="*/ 33 h 45"/>
                  <a:gd name="T22" fmla="*/ 0 w 101"/>
                  <a:gd name="T23" fmla="*/ 27 h 45"/>
                  <a:gd name="T24" fmla="*/ 11 w 101"/>
                  <a:gd name="T25" fmla="*/ 6 h 45"/>
                  <a:gd name="T26" fmla="*/ 21 w 101"/>
                  <a:gd name="T27" fmla="*/ 7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45"/>
                  <a:gd name="T44" fmla="*/ 101 w 101"/>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45">
                    <a:moveTo>
                      <a:pt x="21" y="7"/>
                    </a:moveTo>
                    <a:lnTo>
                      <a:pt x="30" y="9"/>
                    </a:lnTo>
                    <a:lnTo>
                      <a:pt x="59" y="1"/>
                    </a:lnTo>
                    <a:lnTo>
                      <a:pt x="88" y="0"/>
                    </a:lnTo>
                    <a:lnTo>
                      <a:pt x="101" y="7"/>
                    </a:lnTo>
                    <a:lnTo>
                      <a:pt x="90" y="10"/>
                    </a:lnTo>
                    <a:lnTo>
                      <a:pt x="77" y="36"/>
                    </a:lnTo>
                    <a:lnTo>
                      <a:pt x="60" y="40"/>
                    </a:lnTo>
                    <a:lnTo>
                      <a:pt x="41" y="45"/>
                    </a:lnTo>
                    <a:lnTo>
                      <a:pt x="23" y="45"/>
                    </a:lnTo>
                    <a:lnTo>
                      <a:pt x="3" y="33"/>
                    </a:lnTo>
                    <a:lnTo>
                      <a:pt x="0" y="27"/>
                    </a:lnTo>
                    <a:lnTo>
                      <a:pt x="11" y="6"/>
                    </a:lnTo>
                    <a:lnTo>
                      <a:pt x="21" y="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7" name="Freeform 271">
                <a:extLst>
                  <a:ext uri="{FF2B5EF4-FFF2-40B4-BE49-F238E27FC236}">
                    <a16:creationId xmlns:a16="http://schemas.microsoft.com/office/drawing/2014/main" id="{23306263-AEFB-461B-8077-46EB81207E59}"/>
                  </a:ext>
                </a:extLst>
              </p:cNvPr>
              <p:cNvSpPr>
                <a:spLocks/>
              </p:cNvSpPr>
              <p:nvPr/>
            </p:nvSpPr>
            <p:spPr bwMode="auto">
              <a:xfrm>
                <a:off x="3520" y="1826"/>
                <a:ext cx="31" cy="58"/>
              </a:xfrm>
              <a:custGeom>
                <a:avLst/>
                <a:gdLst>
                  <a:gd name="T0" fmla="*/ 12 w 31"/>
                  <a:gd name="T1" fmla="*/ 4 h 58"/>
                  <a:gd name="T2" fmla="*/ 19 w 31"/>
                  <a:gd name="T3" fmla="*/ 9 h 58"/>
                  <a:gd name="T4" fmla="*/ 20 w 31"/>
                  <a:gd name="T5" fmla="*/ 27 h 58"/>
                  <a:gd name="T6" fmla="*/ 31 w 31"/>
                  <a:gd name="T7" fmla="*/ 36 h 58"/>
                  <a:gd name="T8" fmla="*/ 27 w 31"/>
                  <a:gd name="T9" fmla="*/ 48 h 58"/>
                  <a:gd name="T10" fmla="*/ 18 w 31"/>
                  <a:gd name="T11" fmla="*/ 58 h 58"/>
                  <a:gd name="T12" fmla="*/ 4 w 31"/>
                  <a:gd name="T13" fmla="*/ 45 h 58"/>
                  <a:gd name="T14" fmla="*/ 1 w 31"/>
                  <a:gd name="T15" fmla="*/ 14 h 58"/>
                  <a:gd name="T16" fmla="*/ 0 w 31"/>
                  <a:gd name="T17" fmla="*/ 8 h 58"/>
                  <a:gd name="T18" fmla="*/ 5 w 31"/>
                  <a:gd name="T19" fmla="*/ 0 h 58"/>
                  <a:gd name="T20" fmla="*/ 12 w 31"/>
                  <a:gd name="T21" fmla="*/ 4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58"/>
                  <a:gd name="T35" fmla="*/ 31 w 31"/>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58">
                    <a:moveTo>
                      <a:pt x="12" y="4"/>
                    </a:moveTo>
                    <a:lnTo>
                      <a:pt x="19" y="9"/>
                    </a:lnTo>
                    <a:lnTo>
                      <a:pt x="20" y="27"/>
                    </a:lnTo>
                    <a:lnTo>
                      <a:pt x="31" y="36"/>
                    </a:lnTo>
                    <a:lnTo>
                      <a:pt x="27" y="48"/>
                    </a:lnTo>
                    <a:lnTo>
                      <a:pt x="18" y="58"/>
                    </a:lnTo>
                    <a:lnTo>
                      <a:pt x="4" y="45"/>
                    </a:lnTo>
                    <a:lnTo>
                      <a:pt x="1" y="14"/>
                    </a:lnTo>
                    <a:lnTo>
                      <a:pt x="0" y="8"/>
                    </a:lnTo>
                    <a:lnTo>
                      <a:pt x="5" y="0"/>
                    </a:lnTo>
                    <a:lnTo>
                      <a:pt x="12"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8" name="Freeform 272">
                <a:extLst>
                  <a:ext uri="{FF2B5EF4-FFF2-40B4-BE49-F238E27FC236}">
                    <a16:creationId xmlns:a16="http://schemas.microsoft.com/office/drawing/2014/main" id="{A727B9DC-42DD-4762-9373-4EE87A12551C}"/>
                  </a:ext>
                </a:extLst>
              </p:cNvPr>
              <p:cNvSpPr>
                <a:spLocks/>
              </p:cNvSpPr>
              <p:nvPr/>
            </p:nvSpPr>
            <p:spPr bwMode="auto">
              <a:xfrm>
                <a:off x="3743" y="1961"/>
                <a:ext cx="36" cy="14"/>
              </a:xfrm>
              <a:custGeom>
                <a:avLst/>
                <a:gdLst>
                  <a:gd name="T0" fmla="*/ 18 w 36"/>
                  <a:gd name="T1" fmla="*/ 3 h 14"/>
                  <a:gd name="T2" fmla="*/ 36 w 36"/>
                  <a:gd name="T3" fmla="*/ 0 h 14"/>
                  <a:gd name="T4" fmla="*/ 25 w 36"/>
                  <a:gd name="T5" fmla="*/ 9 h 14"/>
                  <a:gd name="T6" fmla="*/ 5 w 36"/>
                  <a:gd name="T7" fmla="*/ 14 h 14"/>
                  <a:gd name="T8" fmla="*/ 0 w 36"/>
                  <a:gd name="T9" fmla="*/ 5 h 14"/>
                  <a:gd name="T10" fmla="*/ 18 w 36"/>
                  <a:gd name="T11" fmla="*/ 3 h 14"/>
                  <a:gd name="T12" fmla="*/ 0 60000 65536"/>
                  <a:gd name="T13" fmla="*/ 0 60000 65536"/>
                  <a:gd name="T14" fmla="*/ 0 60000 65536"/>
                  <a:gd name="T15" fmla="*/ 0 60000 65536"/>
                  <a:gd name="T16" fmla="*/ 0 60000 65536"/>
                  <a:gd name="T17" fmla="*/ 0 60000 65536"/>
                  <a:gd name="T18" fmla="*/ 0 w 36"/>
                  <a:gd name="T19" fmla="*/ 0 h 14"/>
                  <a:gd name="T20" fmla="*/ 36 w 3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6" h="14">
                    <a:moveTo>
                      <a:pt x="18" y="3"/>
                    </a:moveTo>
                    <a:lnTo>
                      <a:pt x="36" y="0"/>
                    </a:lnTo>
                    <a:lnTo>
                      <a:pt x="25" y="9"/>
                    </a:lnTo>
                    <a:lnTo>
                      <a:pt x="5" y="14"/>
                    </a:lnTo>
                    <a:lnTo>
                      <a:pt x="0" y="5"/>
                    </a:lnTo>
                    <a:lnTo>
                      <a:pt x="18"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69" name="Freeform 273">
                <a:extLst>
                  <a:ext uri="{FF2B5EF4-FFF2-40B4-BE49-F238E27FC236}">
                    <a16:creationId xmlns:a16="http://schemas.microsoft.com/office/drawing/2014/main" id="{9E924B07-AC9A-469C-B478-00D39F5328FE}"/>
                  </a:ext>
                </a:extLst>
              </p:cNvPr>
              <p:cNvSpPr>
                <a:spLocks/>
              </p:cNvSpPr>
              <p:nvPr/>
            </p:nvSpPr>
            <p:spPr bwMode="auto">
              <a:xfrm>
                <a:off x="3802" y="1929"/>
                <a:ext cx="101" cy="90"/>
              </a:xfrm>
              <a:custGeom>
                <a:avLst/>
                <a:gdLst>
                  <a:gd name="T0" fmla="*/ 1 w 101"/>
                  <a:gd name="T1" fmla="*/ 24 h 90"/>
                  <a:gd name="T2" fmla="*/ 3 w 101"/>
                  <a:gd name="T3" fmla="*/ 26 h 90"/>
                  <a:gd name="T4" fmla="*/ 5 w 101"/>
                  <a:gd name="T5" fmla="*/ 13 h 90"/>
                  <a:gd name="T6" fmla="*/ 11 w 101"/>
                  <a:gd name="T7" fmla="*/ 9 h 90"/>
                  <a:gd name="T8" fmla="*/ 23 w 101"/>
                  <a:gd name="T9" fmla="*/ 9 h 90"/>
                  <a:gd name="T10" fmla="*/ 31 w 101"/>
                  <a:gd name="T11" fmla="*/ 4 h 90"/>
                  <a:gd name="T12" fmla="*/ 49 w 101"/>
                  <a:gd name="T13" fmla="*/ 10 h 90"/>
                  <a:gd name="T14" fmla="*/ 70 w 101"/>
                  <a:gd name="T15" fmla="*/ 5 h 90"/>
                  <a:gd name="T16" fmla="*/ 76 w 101"/>
                  <a:gd name="T17" fmla="*/ 0 h 90"/>
                  <a:gd name="T18" fmla="*/ 96 w 101"/>
                  <a:gd name="T19" fmla="*/ 1 h 90"/>
                  <a:gd name="T20" fmla="*/ 101 w 101"/>
                  <a:gd name="T21" fmla="*/ 0 h 90"/>
                  <a:gd name="T22" fmla="*/ 96 w 101"/>
                  <a:gd name="T23" fmla="*/ 9 h 90"/>
                  <a:gd name="T24" fmla="*/ 87 w 101"/>
                  <a:gd name="T25" fmla="*/ 10 h 90"/>
                  <a:gd name="T26" fmla="*/ 90 w 101"/>
                  <a:gd name="T27" fmla="*/ 46 h 90"/>
                  <a:gd name="T28" fmla="*/ 66 w 101"/>
                  <a:gd name="T29" fmla="*/ 64 h 90"/>
                  <a:gd name="T30" fmla="*/ 53 w 101"/>
                  <a:gd name="T31" fmla="*/ 70 h 90"/>
                  <a:gd name="T32" fmla="*/ 24 w 101"/>
                  <a:gd name="T33" fmla="*/ 90 h 90"/>
                  <a:gd name="T34" fmla="*/ 11 w 101"/>
                  <a:gd name="T35" fmla="*/ 86 h 90"/>
                  <a:gd name="T36" fmla="*/ 7 w 101"/>
                  <a:gd name="T37" fmla="*/ 83 h 90"/>
                  <a:gd name="T38" fmla="*/ 3 w 101"/>
                  <a:gd name="T39" fmla="*/ 84 h 90"/>
                  <a:gd name="T40" fmla="*/ 3 w 101"/>
                  <a:gd name="T41" fmla="*/ 80 h 90"/>
                  <a:gd name="T42" fmla="*/ 3 w 101"/>
                  <a:gd name="T43" fmla="*/ 71 h 90"/>
                  <a:gd name="T44" fmla="*/ 16 w 101"/>
                  <a:gd name="T45" fmla="*/ 55 h 90"/>
                  <a:gd name="T46" fmla="*/ 15 w 101"/>
                  <a:gd name="T47" fmla="*/ 49 h 90"/>
                  <a:gd name="T48" fmla="*/ 4 w 101"/>
                  <a:gd name="T49" fmla="*/ 46 h 90"/>
                  <a:gd name="T50" fmla="*/ 0 w 101"/>
                  <a:gd name="T51" fmla="*/ 24 h 90"/>
                  <a:gd name="T52" fmla="*/ 1 w 101"/>
                  <a:gd name="T53" fmla="*/ 24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90"/>
                  <a:gd name="T83" fmla="*/ 101 w 10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90">
                    <a:moveTo>
                      <a:pt x="1" y="24"/>
                    </a:moveTo>
                    <a:lnTo>
                      <a:pt x="3" y="26"/>
                    </a:lnTo>
                    <a:lnTo>
                      <a:pt x="5" y="13"/>
                    </a:lnTo>
                    <a:lnTo>
                      <a:pt x="11" y="9"/>
                    </a:lnTo>
                    <a:lnTo>
                      <a:pt x="23" y="9"/>
                    </a:lnTo>
                    <a:lnTo>
                      <a:pt x="31" y="4"/>
                    </a:lnTo>
                    <a:lnTo>
                      <a:pt x="49" y="10"/>
                    </a:lnTo>
                    <a:lnTo>
                      <a:pt x="70" y="5"/>
                    </a:lnTo>
                    <a:lnTo>
                      <a:pt x="76" y="0"/>
                    </a:lnTo>
                    <a:lnTo>
                      <a:pt x="96" y="1"/>
                    </a:lnTo>
                    <a:lnTo>
                      <a:pt x="101" y="0"/>
                    </a:lnTo>
                    <a:lnTo>
                      <a:pt x="96" y="9"/>
                    </a:lnTo>
                    <a:lnTo>
                      <a:pt x="87" y="10"/>
                    </a:lnTo>
                    <a:lnTo>
                      <a:pt x="90" y="46"/>
                    </a:lnTo>
                    <a:lnTo>
                      <a:pt x="66" y="64"/>
                    </a:lnTo>
                    <a:lnTo>
                      <a:pt x="53" y="70"/>
                    </a:lnTo>
                    <a:lnTo>
                      <a:pt x="24" y="90"/>
                    </a:lnTo>
                    <a:lnTo>
                      <a:pt x="11" y="86"/>
                    </a:lnTo>
                    <a:lnTo>
                      <a:pt x="7" y="83"/>
                    </a:lnTo>
                    <a:lnTo>
                      <a:pt x="3" y="84"/>
                    </a:lnTo>
                    <a:lnTo>
                      <a:pt x="3" y="80"/>
                    </a:lnTo>
                    <a:lnTo>
                      <a:pt x="3" y="71"/>
                    </a:lnTo>
                    <a:lnTo>
                      <a:pt x="16" y="55"/>
                    </a:lnTo>
                    <a:lnTo>
                      <a:pt x="15" y="49"/>
                    </a:lnTo>
                    <a:lnTo>
                      <a:pt x="4" y="46"/>
                    </a:lnTo>
                    <a:lnTo>
                      <a:pt x="0" y="24"/>
                    </a:lnTo>
                    <a:lnTo>
                      <a:pt x="1" y="2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0" name="Freeform 274">
                <a:extLst>
                  <a:ext uri="{FF2B5EF4-FFF2-40B4-BE49-F238E27FC236}">
                    <a16:creationId xmlns:a16="http://schemas.microsoft.com/office/drawing/2014/main" id="{5E495279-81E6-4A2D-9233-8568F8E18059}"/>
                  </a:ext>
                </a:extLst>
              </p:cNvPr>
              <p:cNvSpPr>
                <a:spLocks/>
              </p:cNvSpPr>
              <p:nvPr/>
            </p:nvSpPr>
            <p:spPr bwMode="auto">
              <a:xfrm>
                <a:off x="3795" y="1975"/>
                <a:ext cx="23" cy="30"/>
              </a:xfrm>
              <a:custGeom>
                <a:avLst/>
                <a:gdLst>
                  <a:gd name="T0" fmla="*/ 7 w 23"/>
                  <a:gd name="T1" fmla="*/ 11 h 30"/>
                  <a:gd name="T2" fmla="*/ 7 w 23"/>
                  <a:gd name="T3" fmla="*/ 7 h 30"/>
                  <a:gd name="T4" fmla="*/ 11 w 23"/>
                  <a:gd name="T5" fmla="*/ 0 h 30"/>
                  <a:gd name="T6" fmla="*/ 22 w 23"/>
                  <a:gd name="T7" fmla="*/ 3 h 30"/>
                  <a:gd name="T8" fmla="*/ 23 w 23"/>
                  <a:gd name="T9" fmla="*/ 9 h 30"/>
                  <a:gd name="T10" fmla="*/ 10 w 23"/>
                  <a:gd name="T11" fmla="*/ 25 h 30"/>
                  <a:gd name="T12" fmla="*/ 7 w 23"/>
                  <a:gd name="T13" fmla="*/ 30 h 30"/>
                  <a:gd name="T14" fmla="*/ 0 w 23"/>
                  <a:gd name="T15" fmla="*/ 30 h 30"/>
                  <a:gd name="T16" fmla="*/ 5 w 23"/>
                  <a:gd name="T17" fmla="*/ 15 h 30"/>
                  <a:gd name="T18" fmla="*/ 7 w 23"/>
                  <a:gd name="T19" fmla="*/ 13 h 30"/>
                  <a:gd name="T20" fmla="*/ 7 w 23"/>
                  <a:gd name="T21" fmla="*/ 1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0"/>
                  <a:gd name="T35" fmla="*/ 23 w 23"/>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0">
                    <a:moveTo>
                      <a:pt x="7" y="11"/>
                    </a:moveTo>
                    <a:lnTo>
                      <a:pt x="7" y="7"/>
                    </a:lnTo>
                    <a:lnTo>
                      <a:pt x="11" y="0"/>
                    </a:lnTo>
                    <a:lnTo>
                      <a:pt x="22" y="3"/>
                    </a:lnTo>
                    <a:lnTo>
                      <a:pt x="23" y="9"/>
                    </a:lnTo>
                    <a:lnTo>
                      <a:pt x="10" y="25"/>
                    </a:lnTo>
                    <a:lnTo>
                      <a:pt x="7" y="30"/>
                    </a:lnTo>
                    <a:lnTo>
                      <a:pt x="0" y="30"/>
                    </a:lnTo>
                    <a:lnTo>
                      <a:pt x="5" y="15"/>
                    </a:lnTo>
                    <a:lnTo>
                      <a:pt x="7" y="13"/>
                    </a:lnTo>
                    <a:lnTo>
                      <a:pt x="7" y="1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1" name="Freeform 275">
                <a:extLst>
                  <a:ext uri="{FF2B5EF4-FFF2-40B4-BE49-F238E27FC236}">
                    <a16:creationId xmlns:a16="http://schemas.microsoft.com/office/drawing/2014/main" id="{0B9D6090-F205-4361-A861-A1D1801C650B}"/>
                  </a:ext>
                </a:extLst>
              </p:cNvPr>
              <p:cNvSpPr>
                <a:spLocks/>
              </p:cNvSpPr>
              <p:nvPr/>
            </p:nvSpPr>
            <p:spPr bwMode="auto">
              <a:xfrm>
                <a:off x="3372" y="2005"/>
                <a:ext cx="270" cy="253"/>
              </a:xfrm>
              <a:custGeom>
                <a:avLst/>
                <a:gdLst>
                  <a:gd name="T0" fmla="*/ 32 w 270"/>
                  <a:gd name="T1" fmla="*/ 0 h 253"/>
                  <a:gd name="T2" fmla="*/ 92 w 270"/>
                  <a:gd name="T3" fmla="*/ 13 h 253"/>
                  <a:gd name="T4" fmla="*/ 159 w 270"/>
                  <a:gd name="T5" fmla="*/ 53 h 253"/>
                  <a:gd name="T6" fmla="*/ 171 w 270"/>
                  <a:gd name="T7" fmla="*/ 49 h 253"/>
                  <a:gd name="T8" fmla="*/ 178 w 270"/>
                  <a:gd name="T9" fmla="*/ 35 h 253"/>
                  <a:gd name="T10" fmla="*/ 173 w 270"/>
                  <a:gd name="T11" fmla="*/ 18 h 253"/>
                  <a:gd name="T12" fmla="*/ 201 w 270"/>
                  <a:gd name="T13" fmla="*/ 1 h 253"/>
                  <a:gd name="T14" fmla="*/ 223 w 270"/>
                  <a:gd name="T15" fmla="*/ 8 h 253"/>
                  <a:gd name="T16" fmla="*/ 227 w 270"/>
                  <a:gd name="T17" fmla="*/ 16 h 253"/>
                  <a:gd name="T18" fmla="*/ 260 w 270"/>
                  <a:gd name="T19" fmla="*/ 26 h 253"/>
                  <a:gd name="T20" fmla="*/ 268 w 270"/>
                  <a:gd name="T21" fmla="*/ 206 h 253"/>
                  <a:gd name="T22" fmla="*/ 270 w 270"/>
                  <a:gd name="T23" fmla="*/ 244 h 253"/>
                  <a:gd name="T24" fmla="*/ 252 w 270"/>
                  <a:gd name="T25" fmla="*/ 244 h 253"/>
                  <a:gd name="T26" fmla="*/ 253 w 270"/>
                  <a:gd name="T27" fmla="*/ 253 h 253"/>
                  <a:gd name="T28" fmla="*/ 174 w 270"/>
                  <a:gd name="T29" fmla="*/ 210 h 253"/>
                  <a:gd name="T30" fmla="*/ 114 w 270"/>
                  <a:gd name="T31" fmla="*/ 179 h 253"/>
                  <a:gd name="T32" fmla="*/ 97 w 270"/>
                  <a:gd name="T33" fmla="*/ 188 h 253"/>
                  <a:gd name="T34" fmla="*/ 84 w 270"/>
                  <a:gd name="T35" fmla="*/ 195 h 253"/>
                  <a:gd name="T36" fmla="*/ 71 w 270"/>
                  <a:gd name="T37" fmla="*/ 184 h 253"/>
                  <a:gd name="T38" fmla="*/ 45 w 270"/>
                  <a:gd name="T39" fmla="*/ 178 h 253"/>
                  <a:gd name="T40" fmla="*/ 12 w 270"/>
                  <a:gd name="T41" fmla="*/ 153 h 253"/>
                  <a:gd name="T42" fmla="*/ 0 w 270"/>
                  <a:gd name="T43" fmla="*/ 126 h 253"/>
                  <a:gd name="T44" fmla="*/ 8 w 270"/>
                  <a:gd name="T45" fmla="*/ 121 h 253"/>
                  <a:gd name="T46" fmla="*/ 0 w 270"/>
                  <a:gd name="T47" fmla="*/ 53 h 253"/>
                  <a:gd name="T48" fmla="*/ 12 w 270"/>
                  <a:gd name="T49" fmla="*/ 27 h 253"/>
                  <a:gd name="T50" fmla="*/ 33 w 270"/>
                  <a:gd name="T51" fmla="*/ 12 h 253"/>
                  <a:gd name="T52" fmla="*/ 32 w 270"/>
                  <a:gd name="T53" fmla="*/ 0 h 2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53"/>
                  <a:gd name="T83" fmla="*/ 270 w 270"/>
                  <a:gd name="T84" fmla="*/ 253 h 2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53">
                    <a:moveTo>
                      <a:pt x="32" y="0"/>
                    </a:moveTo>
                    <a:lnTo>
                      <a:pt x="92" y="13"/>
                    </a:lnTo>
                    <a:lnTo>
                      <a:pt x="159" y="53"/>
                    </a:lnTo>
                    <a:lnTo>
                      <a:pt x="171" y="49"/>
                    </a:lnTo>
                    <a:lnTo>
                      <a:pt x="178" y="35"/>
                    </a:lnTo>
                    <a:lnTo>
                      <a:pt x="173" y="18"/>
                    </a:lnTo>
                    <a:lnTo>
                      <a:pt x="201" y="1"/>
                    </a:lnTo>
                    <a:lnTo>
                      <a:pt x="223" y="8"/>
                    </a:lnTo>
                    <a:lnTo>
                      <a:pt x="227" y="16"/>
                    </a:lnTo>
                    <a:lnTo>
                      <a:pt x="260" y="26"/>
                    </a:lnTo>
                    <a:lnTo>
                      <a:pt x="268" y="206"/>
                    </a:lnTo>
                    <a:lnTo>
                      <a:pt x="270" y="244"/>
                    </a:lnTo>
                    <a:lnTo>
                      <a:pt x="252" y="244"/>
                    </a:lnTo>
                    <a:lnTo>
                      <a:pt x="253" y="253"/>
                    </a:lnTo>
                    <a:lnTo>
                      <a:pt x="174" y="210"/>
                    </a:lnTo>
                    <a:lnTo>
                      <a:pt x="114" y="179"/>
                    </a:lnTo>
                    <a:lnTo>
                      <a:pt x="97" y="188"/>
                    </a:lnTo>
                    <a:lnTo>
                      <a:pt x="84" y="195"/>
                    </a:lnTo>
                    <a:lnTo>
                      <a:pt x="71" y="184"/>
                    </a:lnTo>
                    <a:lnTo>
                      <a:pt x="45" y="178"/>
                    </a:lnTo>
                    <a:lnTo>
                      <a:pt x="12" y="153"/>
                    </a:lnTo>
                    <a:lnTo>
                      <a:pt x="0" y="126"/>
                    </a:lnTo>
                    <a:lnTo>
                      <a:pt x="8" y="121"/>
                    </a:lnTo>
                    <a:lnTo>
                      <a:pt x="0" y="53"/>
                    </a:lnTo>
                    <a:lnTo>
                      <a:pt x="12" y="27"/>
                    </a:lnTo>
                    <a:lnTo>
                      <a:pt x="33" y="12"/>
                    </a:lnTo>
                    <a:lnTo>
                      <a:pt x="32"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2" name="Freeform 276">
                <a:extLst>
                  <a:ext uri="{FF2B5EF4-FFF2-40B4-BE49-F238E27FC236}">
                    <a16:creationId xmlns:a16="http://schemas.microsoft.com/office/drawing/2014/main" id="{D27DF977-D7B3-4269-A457-8F5273FEA3D6}"/>
                  </a:ext>
                </a:extLst>
              </p:cNvPr>
              <p:cNvSpPr>
                <a:spLocks/>
              </p:cNvSpPr>
              <p:nvPr/>
            </p:nvSpPr>
            <p:spPr bwMode="auto">
              <a:xfrm>
                <a:off x="3338" y="1925"/>
                <a:ext cx="67" cy="133"/>
              </a:xfrm>
              <a:custGeom>
                <a:avLst/>
                <a:gdLst>
                  <a:gd name="T0" fmla="*/ 15 w 67"/>
                  <a:gd name="T1" fmla="*/ 7 h 133"/>
                  <a:gd name="T2" fmla="*/ 38 w 67"/>
                  <a:gd name="T3" fmla="*/ 0 h 133"/>
                  <a:gd name="T4" fmla="*/ 55 w 67"/>
                  <a:gd name="T5" fmla="*/ 7 h 133"/>
                  <a:gd name="T6" fmla="*/ 57 w 67"/>
                  <a:gd name="T7" fmla="*/ 40 h 133"/>
                  <a:gd name="T8" fmla="*/ 41 w 67"/>
                  <a:gd name="T9" fmla="*/ 58 h 133"/>
                  <a:gd name="T10" fmla="*/ 44 w 67"/>
                  <a:gd name="T11" fmla="*/ 67 h 133"/>
                  <a:gd name="T12" fmla="*/ 66 w 67"/>
                  <a:gd name="T13" fmla="*/ 80 h 133"/>
                  <a:gd name="T14" fmla="*/ 67 w 67"/>
                  <a:gd name="T15" fmla="*/ 92 h 133"/>
                  <a:gd name="T16" fmla="*/ 46 w 67"/>
                  <a:gd name="T17" fmla="*/ 107 h 133"/>
                  <a:gd name="T18" fmla="*/ 34 w 67"/>
                  <a:gd name="T19" fmla="*/ 133 h 133"/>
                  <a:gd name="T20" fmla="*/ 24 w 67"/>
                  <a:gd name="T21" fmla="*/ 98 h 133"/>
                  <a:gd name="T22" fmla="*/ 14 w 67"/>
                  <a:gd name="T23" fmla="*/ 89 h 133"/>
                  <a:gd name="T24" fmla="*/ 3 w 67"/>
                  <a:gd name="T25" fmla="*/ 76 h 133"/>
                  <a:gd name="T26" fmla="*/ 0 w 67"/>
                  <a:gd name="T27" fmla="*/ 57 h 133"/>
                  <a:gd name="T28" fmla="*/ 11 w 67"/>
                  <a:gd name="T29" fmla="*/ 50 h 133"/>
                  <a:gd name="T30" fmla="*/ 15 w 67"/>
                  <a:gd name="T31" fmla="*/ 7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33"/>
                  <a:gd name="T50" fmla="*/ 67 w 67"/>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33">
                    <a:moveTo>
                      <a:pt x="15" y="7"/>
                    </a:moveTo>
                    <a:lnTo>
                      <a:pt x="38" y="0"/>
                    </a:lnTo>
                    <a:lnTo>
                      <a:pt x="55" y="7"/>
                    </a:lnTo>
                    <a:lnTo>
                      <a:pt x="57" y="40"/>
                    </a:lnTo>
                    <a:lnTo>
                      <a:pt x="41" y="58"/>
                    </a:lnTo>
                    <a:lnTo>
                      <a:pt x="44" y="67"/>
                    </a:lnTo>
                    <a:lnTo>
                      <a:pt x="66" y="80"/>
                    </a:lnTo>
                    <a:lnTo>
                      <a:pt x="67" y="92"/>
                    </a:lnTo>
                    <a:lnTo>
                      <a:pt x="46" y="107"/>
                    </a:lnTo>
                    <a:lnTo>
                      <a:pt x="34" y="133"/>
                    </a:lnTo>
                    <a:lnTo>
                      <a:pt x="24" y="98"/>
                    </a:lnTo>
                    <a:lnTo>
                      <a:pt x="14" y="89"/>
                    </a:lnTo>
                    <a:lnTo>
                      <a:pt x="3" y="76"/>
                    </a:lnTo>
                    <a:lnTo>
                      <a:pt x="0" y="57"/>
                    </a:lnTo>
                    <a:lnTo>
                      <a:pt x="11" y="50"/>
                    </a:lnTo>
                    <a:lnTo>
                      <a:pt x="15" y="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3" name="Freeform 277">
                <a:extLst>
                  <a:ext uri="{FF2B5EF4-FFF2-40B4-BE49-F238E27FC236}">
                    <a16:creationId xmlns:a16="http://schemas.microsoft.com/office/drawing/2014/main" id="{EA94D766-E95F-4D28-8A75-279C99902594}"/>
                  </a:ext>
                </a:extLst>
              </p:cNvPr>
              <p:cNvSpPr>
                <a:spLocks/>
              </p:cNvSpPr>
              <p:nvPr/>
            </p:nvSpPr>
            <p:spPr bwMode="auto">
              <a:xfrm>
                <a:off x="3066" y="1932"/>
                <a:ext cx="351" cy="336"/>
              </a:xfrm>
              <a:custGeom>
                <a:avLst/>
                <a:gdLst>
                  <a:gd name="T0" fmla="*/ 142 w 351"/>
                  <a:gd name="T1" fmla="*/ 20 h 336"/>
                  <a:gd name="T2" fmla="*/ 173 w 351"/>
                  <a:gd name="T3" fmla="*/ 6 h 336"/>
                  <a:gd name="T4" fmla="*/ 287 w 351"/>
                  <a:gd name="T5" fmla="*/ 0 h 336"/>
                  <a:gd name="T6" fmla="*/ 283 w 351"/>
                  <a:gd name="T7" fmla="*/ 43 h 336"/>
                  <a:gd name="T8" fmla="*/ 272 w 351"/>
                  <a:gd name="T9" fmla="*/ 50 h 336"/>
                  <a:gd name="T10" fmla="*/ 275 w 351"/>
                  <a:gd name="T11" fmla="*/ 69 h 336"/>
                  <a:gd name="T12" fmla="*/ 286 w 351"/>
                  <a:gd name="T13" fmla="*/ 82 h 336"/>
                  <a:gd name="T14" fmla="*/ 296 w 351"/>
                  <a:gd name="T15" fmla="*/ 91 h 336"/>
                  <a:gd name="T16" fmla="*/ 306 w 351"/>
                  <a:gd name="T17" fmla="*/ 126 h 336"/>
                  <a:gd name="T18" fmla="*/ 314 w 351"/>
                  <a:gd name="T19" fmla="*/ 194 h 336"/>
                  <a:gd name="T20" fmla="*/ 306 w 351"/>
                  <a:gd name="T21" fmla="*/ 199 h 336"/>
                  <a:gd name="T22" fmla="*/ 318 w 351"/>
                  <a:gd name="T23" fmla="*/ 226 h 336"/>
                  <a:gd name="T24" fmla="*/ 351 w 351"/>
                  <a:gd name="T25" fmla="*/ 251 h 336"/>
                  <a:gd name="T26" fmla="*/ 275 w 351"/>
                  <a:gd name="T27" fmla="*/ 300 h 336"/>
                  <a:gd name="T28" fmla="*/ 261 w 351"/>
                  <a:gd name="T29" fmla="*/ 313 h 336"/>
                  <a:gd name="T30" fmla="*/ 246 w 351"/>
                  <a:gd name="T31" fmla="*/ 327 h 336"/>
                  <a:gd name="T32" fmla="*/ 220 w 351"/>
                  <a:gd name="T33" fmla="*/ 334 h 336"/>
                  <a:gd name="T34" fmla="*/ 202 w 351"/>
                  <a:gd name="T35" fmla="*/ 336 h 336"/>
                  <a:gd name="T36" fmla="*/ 166 w 351"/>
                  <a:gd name="T37" fmla="*/ 296 h 336"/>
                  <a:gd name="T38" fmla="*/ 62 w 351"/>
                  <a:gd name="T39" fmla="*/ 223 h 336"/>
                  <a:gd name="T40" fmla="*/ 0 w 351"/>
                  <a:gd name="T41" fmla="*/ 181 h 336"/>
                  <a:gd name="T42" fmla="*/ 0 w 351"/>
                  <a:gd name="T43" fmla="*/ 174 h 336"/>
                  <a:gd name="T44" fmla="*/ 1 w 351"/>
                  <a:gd name="T45" fmla="*/ 153 h 336"/>
                  <a:gd name="T46" fmla="*/ 82 w 351"/>
                  <a:gd name="T47" fmla="*/ 112 h 336"/>
                  <a:gd name="T48" fmla="*/ 87 w 351"/>
                  <a:gd name="T49" fmla="*/ 107 h 336"/>
                  <a:gd name="T50" fmla="*/ 97 w 351"/>
                  <a:gd name="T51" fmla="*/ 92 h 336"/>
                  <a:gd name="T52" fmla="*/ 127 w 351"/>
                  <a:gd name="T53" fmla="*/ 91 h 336"/>
                  <a:gd name="T54" fmla="*/ 109 w 351"/>
                  <a:gd name="T55" fmla="*/ 36 h 336"/>
                  <a:gd name="T56" fmla="*/ 142 w 351"/>
                  <a:gd name="T57" fmla="*/ 20 h 3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1"/>
                  <a:gd name="T88" fmla="*/ 0 h 336"/>
                  <a:gd name="T89" fmla="*/ 351 w 351"/>
                  <a:gd name="T90" fmla="*/ 336 h 3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1" h="336">
                    <a:moveTo>
                      <a:pt x="142" y="20"/>
                    </a:moveTo>
                    <a:lnTo>
                      <a:pt x="173" y="6"/>
                    </a:lnTo>
                    <a:lnTo>
                      <a:pt x="287" y="0"/>
                    </a:lnTo>
                    <a:lnTo>
                      <a:pt x="283" y="43"/>
                    </a:lnTo>
                    <a:lnTo>
                      <a:pt x="272" y="50"/>
                    </a:lnTo>
                    <a:lnTo>
                      <a:pt x="275" y="69"/>
                    </a:lnTo>
                    <a:lnTo>
                      <a:pt x="286" y="82"/>
                    </a:lnTo>
                    <a:lnTo>
                      <a:pt x="296" y="91"/>
                    </a:lnTo>
                    <a:lnTo>
                      <a:pt x="306" y="126"/>
                    </a:lnTo>
                    <a:lnTo>
                      <a:pt x="314" y="194"/>
                    </a:lnTo>
                    <a:lnTo>
                      <a:pt x="306" y="199"/>
                    </a:lnTo>
                    <a:lnTo>
                      <a:pt x="318" y="226"/>
                    </a:lnTo>
                    <a:lnTo>
                      <a:pt x="351" y="251"/>
                    </a:lnTo>
                    <a:lnTo>
                      <a:pt x="275" y="300"/>
                    </a:lnTo>
                    <a:lnTo>
                      <a:pt x="261" y="313"/>
                    </a:lnTo>
                    <a:lnTo>
                      <a:pt x="246" y="327"/>
                    </a:lnTo>
                    <a:lnTo>
                      <a:pt x="220" y="334"/>
                    </a:lnTo>
                    <a:lnTo>
                      <a:pt x="202" y="336"/>
                    </a:lnTo>
                    <a:lnTo>
                      <a:pt x="166" y="296"/>
                    </a:lnTo>
                    <a:lnTo>
                      <a:pt x="62" y="223"/>
                    </a:lnTo>
                    <a:lnTo>
                      <a:pt x="0" y="181"/>
                    </a:lnTo>
                    <a:lnTo>
                      <a:pt x="0" y="174"/>
                    </a:lnTo>
                    <a:lnTo>
                      <a:pt x="1" y="153"/>
                    </a:lnTo>
                    <a:lnTo>
                      <a:pt x="82" y="112"/>
                    </a:lnTo>
                    <a:lnTo>
                      <a:pt x="87" y="107"/>
                    </a:lnTo>
                    <a:lnTo>
                      <a:pt x="97" y="92"/>
                    </a:lnTo>
                    <a:lnTo>
                      <a:pt x="127" y="91"/>
                    </a:lnTo>
                    <a:lnTo>
                      <a:pt x="109" y="36"/>
                    </a:lnTo>
                    <a:lnTo>
                      <a:pt x="142" y="2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4" name="Freeform 278">
                <a:extLst>
                  <a:ext uri="{FF2B5EF4-FFF2-40B4-BE49-F238E27FC236}">
                    <a16:creationId xmlns:a16="http://schemas.microsoft.com/office/drawing/2014/main" id="{EE303F86-5360-4571-9725-25E1F2ACAE79}"/>
                  </a:ext>
                </a:extLst>
              </p:cNvPr>
              <p:cNvSpPr>
                <a:spLocks/>
              </p:cNvSpPr>
              <p:nvPr/>
            </p:nvSpPr>
            <p:spPr bwMode="auto">
              <a:xfrm>
                <a:off x="2990" y="1953"/>
                <a:ext cx="203" cy="153"/>
              </a:xfrm>
              <a:custGeom>
                <a:avLst/>
                <a:gdLst>
                  <a:gd name="T0" fmla="*/ 185 w 203"/>
                  <a:gd name="T1" fmla="*/ 15 h 153"/>
                  <a:gd name="T2" fmla="*/ 203 w 203"/>
                  <a:gd name="T3" fmla="*/ 70 h 153"/>
                  <a:gd name="T4" fmla="*/ 173 w 203"/>
                  <a:gd name="T5" fmla="*/ 71 h 153"/>
                  <a:gd name="T6" fmla="*/ 163 w 203"/>
                  <a:gd name="T7" fmla="*/ 86 h 153"/>
                  <a:gd name="T8" fmla="*/ 158 w 203"/>
                  <a:gd name="T9" fmla="*/ 91 h 153"/>
                  <a:gd name="T10" fmla="*/ 77 w 203"/>
                  <a:gd name="T11" fmla="*/ 132 h 153"/>
                  <a:gd name="T12" fmla="*/ 76 w 203"/>
                  <a:gd name="T13" fmla="*/ 153 h 153"/>
                  <a:gd name="T14" fmla="*/ 0 w 203"/>
                  <a:gd name="T15" fmla="*/ 153 h 153"/>
                  <a:gd name="T16" fmla="*/ 29 w 203"/>
                  <a:gd name="T17" fmla="*/ 140 h 153"/>
                  <a:gd name="T18" fmla="*/ 58 w 203"/>
                  <a:gd name="T19" fmla="*/ 111 h 153"/>
                  <a:gd name="T20" fmla="*/ 56 w 203"/>
                  <a:gd name="T21" fmla="*/ 87 h 153"/>
                  <a:gd name="T22" fmla="*/ 67 w 203"/>
                  <a:gd name="T23" fmla="*/ 61 h 153"/>
                  <a:gd name="T24" fmla="*/ 128 w 203"/>
                  <a:gd name="T25" fmla="*/ 0 h 153"/>
                  <a:gd name="T26" fmla="*/ 159 w 203"/>
                  <a:gd name="T27" fmla="*/ 12 h 153"/>
                  <a:gd name="T28" fmla="*/ 185 w 203"/>
                  <a:gd name="T29" fmla="*/ 15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153"/>
                  <a:gd name="T47" fmla="*/ 203 w 203"/>
                  <a:gd name="T48" fmla="*/ 153 h 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153">
                    <a:moveTo>
                      <a:pt x="185" y="15"/>
                    </a:moveTo>
                    <a:lnTo>
                      <a:pt x="203" y="70"/>
                    </a:lnTo>
                    <a:lnTo>
                      <a:pt x="173" y="71"/>
                    </a:lnTo>
                    <a:lnTo>
                      <a:pt x="163" y="86"/>
                    </a:lnTo>
                    <a:lnTo>
                      <a:pt x="158" y="91"/>
                    </a:lnTo>
                    <a:lnTo>
                      <a:pt x="77" y="132"/>
                    </a:lnTo>
                    <a:lnTo>
                      <a:pt x="76" y="153"/>
                    </a:lnTo>
                    <a:lnTo>
                      <a:pt x="0" y="153"/>
                    </a:lnTo>
                    <a:lnTo>
                      <a:pt x="29" y="140"/>
                    </a:lnTo>
                    <a:lnTo>
                      <a:pt x="58" y="111"/>
                    </a:lnTo>
                    <a:lnTo>
                      <a:pt x="56" y="87"/>
                    </a:lnTo>
                    <a:lnTo>
                      <a:pt x="67" y="61"/>
                    </a:lnTo>
                    <a:lnTo>
                      <a:pt x="128" y="0"/>
                    </a:lnTo>
                    <a:lnTo>
                      <a:pt x="159" y="12"/>
                    </a:lnTo>
                    <a:lnTo>
                      <a:pt x="185" y="1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5" name="Freeform 279">
                <a:extLst>
                  <a:ext uri="{FF2B5EF4-FFF2-40B4-BE49-F238E27FC236}">
                    <a16:creationId xmlns:a16="http://schemas.microsoft.com/office/drawing/2014/main" id="{505F0A9E-3090-4F57-9ADB-F43BA009980C}"/>
                  </a:ext>
                </a:extLst>
              </p:cNvPr>
              <p:cNvSpPr>
                <a:spLocks/>
              </p:cNvSpPr>
              <p:nvPr/>
            </p:nvSpPr>
            <p:spPr bwMode="auto">
              <a:xfrm>
                <a:off x="3360" y="2378"/>
                <a:ext cx="135" cy="212"/>
              </a:xfrm>
              <a:custGeom>
                <a:avLst/>
                <a:gdLst>
                  <a:gd name="T0" fmla="*/ 108 w 135"/>
                  <a:gd name="T1" fmla="*/ 9 h 212"/>
                  <a:gd name="T2" fmla="*/ 113 w 135"/>
                  <a:gd name="T3" fmla="*/ 19 h 212"/>
                  <a:gd name="T4" fmla="*/ 113 w 135"/>
                  <a:gd name="T5" fmla="*/ 42 h 212"/>
                  <a:gd name="T6" fmla="*/ 119 w 135"/>
                  <a:gd name="T7" fmla="*/ 51 h 212"/>
                  <a:gd name="T8" fmla="*/ 126 w 135"/>
                  <a:gd name="T9" fmla="*/ 58 h 212"/>
                  <a:gd name="T10" fmla="*/ 120 w 135"/>
                  <a:gd name="T11" fmla="*/ 59 h 212"/>
                  <a:gd name="T12" fmla="*/ 100 w 135"/>
                  <a:gd name="T13" fmla="*/ 58 h 212"/>
                  <a:gd name="T14" fmla="*/ 96 w 135"/>
                  <a:gd name="T15" fmla="*/ 63 h 212"/>
                  <a:gd name="T16" fmla="*/ 116 w 135"/>
                  <a:gd name="T17" fmla="*/ 85 h 212"/>
                  <a:gd name="T18" fmla="*/ 123 w 135"/>
                  <a:gd name="T19" fmla="*/ 103 h 212"/>
                  <a:gd name="T20" fmla="*/ 105 w 135"/>
                  <a:gd name="T21" fmla="*/ 130 h 212"/>
                  <a:gd name="T22" fmla="*/ 116 w 135"/>
                  <a:gd name="T23" fmla="*/ 162 h 212"/>
                  <a:gd name="T24" fmla="*/ 134 w 135"/>
                  <a:gd name="T25" fmla="*/ 189 h 212"/>
                  <a:gd name="T26" fmla="*/ 135 w 135"/>
                  <a:gd name="T27" fmla="*/ 202 h 212"/>
                  <a:gd name="T28" fmla="*/ 134 w 135"/>
                  <a:gd name="T29" fmla="*/ 212 h 212"/>
                  <a:gd name="T30" fmla="*/ 109 w 135"/>
                  <a:gd name="T31" fmla="*/ 203 h 212"/>
                  <a:gd name="T32" fmla="*/ 85 w 135"/>
                  <a:gd name="T33" fmla="*/ 203 h 212"/>
                  <a:gd name="T34" fmla="*/ 85 w 135"/>
                  <a:gd name="T35" fmla="*/ 201 h 212"/>
                  <a:gd name="T36" fmla="*/ 50 w 135"/>
                  <a:gd name="T37" fmla="*/ 201 h 212"/>
                  <a:gd name="T38" fmla="*/ 50 w 135"/>
                  <a:gd name="T39" fmla="*/ 203 h 212"/>
                  <a:gd name="T40" fmla="*/ 23 w 135"/>
                  <a:gd name="T41" fmla="*/ 201 h 212"/>
                  <a:gd name="T42" fmla="*/ 26 w 135"/>
                  <a:gd name="T43" fmla="*/ 184 h 212"/>
                  <a:gd name="T44" fmla="*/ 0 w 135"/>
                  <a:gd name="T45" fmla="*/ 158 h 212"/>
                  <a:gd name="T46" fmla="*/ 27 w 135"/>
                  <a:gd name="T47" fmla="*/ 114 h 212"/>
                  <a:gd name="T48" fmla="*/ 49 w 135"/>
                  <a:gd name="T49" fmla="*/ 125 h 212"/>
                  <a:gd name="T50" fmla="*/ 67 w 135"/>
                  <a:gd name="T51" fmla="*/ 86 h 212"/>
                  <a:gd name="T52" fmla="*/ 78 w 135"/>
                  <a:gd name="T53" fmla="*/ 73 h 212"/>
                  <a:gd name="T54" fmla="*/ 91 w 135"/>
                  <a:gd name="T55" fmla="*/ 37 h 212"/>
                  <a:gd name="T56" fmla="*/ 107 w 135"/>
                  <a:gd name="T57" fmla="*/ 22 h 212"/>
                  <a:gd name="T58" fmla="*/ 97 w 135"/>
                  <a:gd name="T59" fmla="*/ 0 h 212"/>
                  <a:gd name="T60" fmla="*/ 102 w 135"/>
                  <a:gd name="T61" fmla="*/ 0 h 212"/>
                  <a:gd name="T62" fmla="*/ 108 w 135"/>
                  <a:gd name="T63" fmla="*/ 9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212"/>
                  <a:gd name="T98" fmla="*/ 135 w 135"/>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212">
                    <a:moveTo>
                      <a:pt x="108" y="9"/>
                    </a:moveTo>
                    <a:lnTo>
                      <a:pt x="113" y="19"/>
                    </a:lnTo>
                    <a:lnTo>
                      <a:pt x="113" y="42"/>
                    </a:lnTo>
                    <a:lnTo>
                      <a:pt x="119" y="51"/>
                    </a:lnTo>
                    <a:lnTo>
                      <a:pt x="126" y="58"/>
                    </a:lnTo>
                    <a:lnTo>
                      <a:pt x="120" y="59"/>
                    </a:lnTo>
                    <a:lnTo>
                      <a:pt x="100" y="58"/>
                    </a:lnTo>
                    <a:lnTo>
                      <a:pt x="96" y="63"/>
                    </a:lnTo>
                    <a:lnTo>
                      <a:pt x="116" y="85"/>
                    </a:lnTo>
                    <a:lnTo>
                      <a:pt x="123" y="103"/>
                    </a:lnTo>
                    <a:lnTo>
                      <a:pt x="105" y="130"/>
                    </a:lnTo>
                    <a:lnTo>
                      <a:pt x="116" y="162"/>
                    </a:lnTo>
                    <a:lnTo>
                      <a:pt x="134" y="189"/>
                    </a:lnTo>
                    <a:lnTo>
                      <a:pt x="135" y="202"/>
                    </a:lnTo>
                    <a:lnTo>
                      <a:pt x="134" y="212"/>
                    </a:lnTo>
                    <a:lnTo>
                      <a:pt x="109" y="203"/>
                    </a:lnTo>
                    <a:lnTo>
                      <a:pt x="85" y="203"/>
                    </a:lnTo>
                    <a:lnTo>
                      <a:pt x="85" y="201"/>
                    </a:lnTo>
                    <a:lnTo>
                      <a:pt x="50" y="201"/>
                    </a:lnTo>
                    <a:lnTo>
                      <a:pt x="50" y="203"/>
                    </a:lnTo>
                    <a:lnTo>
                      <a:pt x="23" y="201"/>
                    </a:lnTo>
                    <a:lnTo>
                      <a:pt x="26" y="184"/>
                    </a:lnTo>
                    <a:lnTo>
                      <a:pt x="0" y="158"/>
                    </a:lnTo>
                    <a:lnTo>
                      <a:pt x="27" y="114"/>
                    </a:lnTo>
                    <a:lnTo>
                      <a:pt x="49" y="125"/>
                    </a:lnTo>
                    <a:lnTo>
                      <a:pt x="67" y="86"/>
                    </a:lnTo>
                    <a:lnTo>
                      <a:pt x="78" y="73"/>
                    </a:lnTo>
                    <a:lnTo>
                      <a:pt x="91" y="37"/>
                    </a:lnTo>
                    <a:lnTo>
                      <a:pt x="107" y="22"/>
                    </a:lnTo>
                    <a:lnTo>
                      <a:pt x="97" y="0"/>
                    </a:lnTo>
                    <a:lnTo>
                      <a:pt x="102" y="0"/>
                    </a:lnTo>
                    <a:lnTo>
                      <a:pt x="108" y="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6" name="Freeform 280">
                <a:extLst>
                  <a:ext uri="{FF2B5EF4-FFF2-40B4-BE49-F238E27FC236}">
                    <a16:creationId xmlns:a16="http://schemas.microsoft.com/office/drawing/2014/main" id="{25EDA27D-75E6-4015-9574-545941087FAD}"/>
                  </a:ext>
                </a:extLst>
              </p:cNvPr>
              <p:cNvSpPr>
                <a:spLocks/>
              </p:cNvSpPr>
              <p:nvPr/>
            </p:nvSpPr>
            <p:spPr bwMode="auto">
              <a:xfrm>
                <a:off x="3720" y="2665"/>
                <a:ext cx="31" cy="40"/>
              </a:xfrm>
              <a:custGeom>
                <a:avLst/>
                <a:gdLst>
                  <a:gd name="T0" fmla="*/ 22 w 31"/>
                  <a:gd name="T1" fmla="*/ 2 h 40"/>
                  <a:gd name="T2" fmla="*/ 27 w 31"/>
                  <a:gd name="T3" fmla="*/ 2 h 40"/>
                  <a:gd name="T4" fmla="*/ 31 w 31"/>
                  <a:gd name="T5" fmla="*/ 18 h 40"/>
                  <a:gd name="T6" fmla="*/ 7 w 31"/>
                  <a:gd name="T7" fmla="*/ 40 h 40"/>
                  <a:gd name="T8" fmla="*/ 4 w 31"/>
                  <a:gd name="T9" fmla="*/ 30 h 40"/>
                  <a:gd name="T10" fmla="*/ 0 w 31"/>
                  <a:gd name="T11" fmla="*/ 8 h 40"/>
                  <a:gd name="T12" fmla="*/ 11 w 31"/>
                  <a:gd name="T13" fmla="*/ 9 h 40"/>
                  <a:gd name="T14" fmla="*/ 16 w 31"/>
                  <a:gd name="T15" fmla="*/ 0 h 40"/>
                  <a:gd name="T16" fmla="*/ 22 w 31"/>
                  <a:gd name="T17" fmla="*/ 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0"/>
                  <a:gd name="T29" fmla="*/ 31 w 3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0">
                    <a:moveTo>
                      <a:pt x="22" y="2"/>
                    </a:moveTo>
                    <a:lnTo>
                      <a:pt x="27" y="2"/>
                    </a:lnTo>
                    <a:lnTo>
                      <a:pt x="31" y="18"/>
                    </a:lnTo>
                    <a:lnTo>
                      <a:pt x="7" y="40"/>
                    </a:lnTo>
                    <a:lnTo>
                      <a:pt x="4" y="30"/>
                    </a:lnTo>
                    <a:lnTo>
                      <a:pt x="0" y="8"/>
                    </a:lnTo>
                    <a:lnTo>
                      <a:pt x="11" y="9"/>
                    </a:lnTo>
                    <a:lnTo>
                      <a:pt x="16" y="0"/>
                    </a:lnTo>
                    <a:lnTo>
                      <a:pt x="22"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7" name="Freeform 281">
                <a:extLst>
                  <a:ext uri="{FF2B5EF4-FFF2-40B4-BE49-F238E27FC236}">
                    <a16:creationId xmlns:a16="http://schemas.microsoft.com/office/drawing/2014/main" id="{A758660C-5C60-4F9E-9304-F2F47DD90307}"/>
                  </a:ext>
                </a:extLst>
              </p:cNvPr>
              <p:cNvSpPr>
                <a:spLocks/>
              </p:cNvSpPr>
              <p:nvPr/>
            </p:nvSpPr>
            <p:spPr bwMode="auto">
              <a:xfrm>
                <a:off x="3725" y="2639"/>
                <a:ext cx="190" cy="202"/>
              </a:xfrm>
              <a:custGeom>
                <a:avLst/>
                <a:gdLst>
                  <a:gd name="T0" fmla="*/ 173 w 190"/>
                  <a:gd name="T1" fmla="*/ 70 h 202"/>
                  <a:gd name="T2" fmla="*/ 164 w 190"/>
                  <a:gd name="T3" fmla="*/ 100 h 202"/>
                  <a:gd name="T4" fmla="*/ 177 w 190"/>
                  <a:gd name="T5" fmla="*/ 114 h 202"/>
                  <a:gd name="T6" fmla="*/ 173 w 190"/>
                  <a:gd name="T7" fmla="*/ 138 h 202"/>
                  <a:gd name="T8" fmla="*/ 179 w 190"/>
                  <a:gd name="T9" fmla="*/ 168 h 202"/>
                  <a:gd name="T10" fmla="*/ 190 w 190"/>
                  <a:gd name="T11" fmla="*/ 178 h 202"/>
                  <a:gd name="T12" fmla="*/ 156 w 190"/>
                  <a:gd name="T13" fmla="*/ 195 h 202"/>
                  <a:gd name="T14" fmla="*/ 137 w 190"/>
                  <a:gd name="T15" fmla="*/ 202 h 202"/>
                  <a:gd name="T16" fmla="*/ 96 w 190"/>
                  <a:gd name="T17" fmla="*/ 198 h 202"/>
                  <a:gd name="T18" fmla="*/ 80 w 190"/>
                  <a:gd name="T19" fmla="*/ 160 h 202"/>
                  <a:gd name="T20" fmla="*/ 60 w 190"/>
                  <a:gd name="T21" fmla="*/ 158 h 202"/>
                  <a:gd name="T22" fmla="*/ 29 w 190"/>
                  <a:gd name="T23" fmla="*/ 144 h 202"/>
                  <a:gd name="T24" fmla="*/ 23 w 190"/>
                  <a:gd name="T25" fmla="*/ 136 h 202"/>
                  <a:gd name="T26" fmla="*/ 12 w 190"/>
                  <a:gd name="T27" fmla="*/ 113 h 202"/>
                  <a:gd name="T28" fmla="*/ 0 w 190"/>
                  <a:gd name="T29" fmla="*/ 93 h 202"/>
                  <a:gd name="T30" fmla="*/ 2 w 190"/>
                  <a:gd name="T31" fmla="*/ 66 h 202"/>
                  <a:gd name="T32" fmla="*/ 26 w 190"/>
                  <a:gd name="T33" fmla="*/ 44 h 202"/>
                  <a:gd name="T34" fmla="*/ 22 w 190"/>
                  <a:gd name="T35" fmla="*/ 28 h 202"/>
                  <a:gd name="T36" fmla="*/ 26 w 190"/>
                  <a:gd name="T37" fmla="*/ 26 h 202"/>
                  <a:gd name="T38" fmla="*/ 26 w 190"/>
                  <a:gd name="T39" fmla="*/ 13 h 202"/>
                  <a:gd name="T40" fmla="*/ 19 w 190"/>
                  <a:gd name="T41" fmla="*/ 3 h 202"/>
                  <a:gd name="T42" fmla="*/ 26 w 190"/>
                  <a:gd name="T43" fmla="*/ 2 h 202"/>
                  <a:gd name="T44" fmla="*/ 81 w 190"/>
                  <a:gd name="T45" fmla="*/ 0 h 202"/>
                  <a:gd name="T46" fmla="*/ 147 w 190"/>
                  <a:gd name="T47" fmla="*/ 40 h 202"/>
                  <a:gd name="T48" fmla="*/ 173 w 190"/>
                  <a:gd name="T49" fmla="*/ 70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
                  <a:gd name="T76" fmla="*/ 0 h 202"/>
                  <a:gd name="T77" fmla="*/ 190 w 190"/>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 h="202">
                    <a:moveTo>
                      <a:pt x="173" y="70"/>
                    </a:moveTo>
                    <a:lnTo>
                      <a:pt x="164" y="100"/>
                    </a:lnTo>
                    <a:lnTo>
                      <a:pt x="177" y="114"/>
                    </a:lnTo>
                    <a:lnTo>
                      <a:pt x="173" y="138"/>
                    </a:lnTo>
                    <a:lnTo>
                      <a:pt x="179" y="168"/>
                    </a:lnTo>
                    <a:lnTo>
                      <a:pt x="190" y="178"/>
                    </a:lnTo>
                    <a:lnTo>
                      <a:pt x="156" y="195"/>
                    </a:lnTo>
                    <a:lnTo>
                      <a:pt x="137" y="202"/>
                    </a:lnTo>
                    <a:lnTo>
                      <a:pt x="96" y="198"/>
                    </a:lnTo>
                    <a:lnTo>
                      <a:pt x="80" y="160"/>
                    </a:lnTo>
                    <a:lnTo>
                      <a:pt x="60" y="158"/>
                    </a:lnTo>
                    <a:lnTo>
                      <a:pt x="29" y="144"/>
                    </a:lnTo>
                    <a:lnTo>
                      <a:pt x="23" y="136"/>
                    </a:lnTo>
                    <a:lnTo>
                      <a:pt x="12" y="113"/>
                    </a:lnTo>
                    <a:lnTo>
                      <a:pt x="0" y="93"/>
                    </a:lnTo>
                    <a:lnTo>
                      <a:pt x="2" y="66"/>
                    </a:lnTo>
                    <a:lnTo>
                      <a:pt x="26" y="44"/>
                    </a:lnTo>
                    <a:lnTo>
                      <a:pt x="22" y="28"/>
                    </a:lnTo>
                    <a:lnTo>
                      <a:pt x="26" y="26"/>
                    </a:lnTo>
                    <a:lnTo>
                      <a:pt x="26" y="13"/>
                    </a:lnTo>
                    <a:lnTo>
                      <a:pt x="19" y="3"/>
                    </a:lnTo>
                    <a:lnTo>
                      <a:pt x="26" y="2"/>
                    </a:lnTo>
                    <a:lnTo>
                      <a:pt x="81" y="0"/>
                    </a:lnTo>
                    <a:lnTo>
                      <a:pt x="147" y="40"/>
                    </a:lnTo>
                    <a:lnTo>
                      <a:pt x="173" y="7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8" name="Freeform 282">
                <a:extLst>
                  <a:ext uri="{FF2B5EF4-FFF2-40B4-BE49-F238E27FC236}">
                    <a16:creationId xmlns:a16="http://schemas.microsoft.com/office/drawing/2014/main" id="{B8D71546-8890-45BE-9B56-B0CB6EB853C5}"/>
                  </a:ext>
                </a:extLst>
              </p:cNvPr>
              <p:cNvSpPr>
                <a:spLocks/>
              </p:cNvSpPr>
              <p:nvPr/>
            </p:nvSpPr>
            <p:spPr bwMode="auto">
              <a:xfrm>
                <a:off x="3156" y="2415"/>
                <a:ext cx="76" cy="114"/>
              </a:xfrm>
              <a:custGeom>
                <a:avLst/>
                <a:gdLst>
                  <a:gd name="T0" fmla="*/ 3 w 76"/>
                  <a:gd name="T1" fmla="*/ 98 h 114"/>
                  <a:gd name="T2" fmla="*/ 0 w 76"/>
                  <a:gd name="T3" fmla="*/ 83 h 114"/>
                  <a:gd name="T4" fmla="*/ 9 w 76"/>
                  <a:gd name="T5" fmla="*/ 52 h 114"/>
                  <a:gd name="T6" fmla="*/ 9 w 76"/>
                  <a:gd name="T7" fmla="*/ 30 h 114"/>
                  <a:gd name="T8" fmla="*/ 8 w 76"/>
                  <a:gd name="T9" fmla="*/ 1 h 114"/>
                  <a:gd name="T10" fmla="*/ 57 w 76"/>
                  <a:gd name="T11" fmla="*/ 0 h 114"/>
                  <a:gd name="T12" fmla="*/ 55 w 76"/>
                  <a:gd name="T13" fmla="*/ 8 h 114"/>
                  <a:gd name="T14" fmla="*/ 67 w 76"/>
                  <a:gd name="T15" fmla="*/ 53 h 114"/>
                  <a:gd name="T16" fmla="*/ 64 w 76"/>
                  <a:gd name="T17" fmla="*/ 79 h 114"/>
                  <a:gd name="T18" fmla="*/ 76 w 76"/>
                  <a:gd name="T19" fmla="*/ 93 h 114"/>
                  <a:gd name="T20" fmla="*/ 72 w 76"/>
                  <a:gd name="T21" fmla="*/ 99 h 114"/>
                  <a:gd name="T22" fmla="*/ 5 w 76"/>
                  <a:gd name="T23" fmla="*/ 114 h 114"/>
                  <a:gd name="T24" fmla="*/ 3 w 76"/>
                  <a:gd name="T25" fmla="*/ 98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14"/>
                  <a:gd name="T41" fmla="*/ 76 w 76"/>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14">
                    <a:moveTo>
                      <a:pt x="3" y="98"/>
                    </a:moveTo>
                    <a:lnTo>
                      <a:pt x="0" y="83"/>
                    </a:lnTo>
                    <a:lnTo>
                      <a:pt x="9" y="52"/>
                    </a:lnTo>
                    <a:lnTo>
                      <a:pt x="9" y="30"/>
                    </a:lnTo>
                    <a:lnTo>
                      <a:pt x="8" y="1"/>
                    </a:lnTo>
                    <a:lnTo>
                      <a:pt x="57" y="0"/>
                    </a:lnTo>
                    <a:lnTo>
                      <a:pt x="55" y="8"/>
                    </a:lnTo>
                    <a:lnTo>
                      <a:pt x="67" y="53"/>
                    </a:lnTo>
                    <a:lnTo>
                      <a:pt x="64" y="79"/>
                    </a:lnTo>
                    <a:lnTo>
                      <a:pt x="76" y="93"/>
                    </a:lnTo>
                    <a:lnTo>
                      <a:pt x="72" y="99"/>
                    </a:lnTo>
                    <a:lnTo>
                      <a:pt x="5" y="114"/>
                    </a:lnTo>
                    <a:lnTo>
                      <a:pt x="3" y="9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79" name="Freeform 283">
                <a:extLst>
                  <a:ext uri="{FF2B5EF4-FFF2-40B4-BE49-F238E27FC236}">
                    <a16:creationId xmlns:a16="http://schemas.microsoft.com/office/drawing/2014/main" id="{87A89C47-9C09-4170-84E7-BC427E09D06B}"/>
                  </a:ext>
                </a:extLst>
              </p:cNvPr>
              <p:cNvSpPr>
                <a:spLocks/>
              </p:cNvSpPr>
              <p:nvPr/>
            </p:nvSpPr>
            <p:spPr bwMode="auto">
              <a:xfrm>
                <a:off x="3781" y="2797"/>
                <a:ext cx="67" cy="145"/>
              </a:xfrm>
              <a:custGeom>
                <a:avLst/>
                <a:gdLst>
                  <a:gd name="T0" fmla="*/ 24 w 67"/>
                  <a:gd name="T1" fmla="*/ 2 h 145"/>
                  <a:gd name="T2" fmla="*/ 40 w 67"/>
                  <a:gd name="T3" fmla="*/ 40 h 145"/>
                  <a:gd name="T4" fmla="*/ 29 w 67"/>
                  <a:gd name="T5" fmla="*/ 72 h 145"/>
                  <a:gd name="T6" fmla="*/ 52 w 67"/>
                  <a:gd name="T7" fmla="*/ 99 h 145"/>
                  <a:gd name="T8" fmla="*/ 67 w 67"/>
                  <a:gd name="T9" fmla="*/ 102 h 145"/>
                  <a:gd name="T10" fmla="*/ 37 w 67"/>
                  <a:gd name="T11" fmla="*/ 145 h 145"/>
                  <a:gd name="T12" fmla="*/ 22 w 67"/>
                  <a:gd name="T13" fmla="*/ 122 h 145"/>
                  <a:gd name="T14" fmla="*/ 29 w 67"/>
                  <a:gd name="T15" fmla="*/ 109 h 145"/>
                  <a:gd name="T16" fmla="*/ 26 w 67"/>
                  <a:gd name="T17" fmla="*/ 94 h 145"/>
                  <a:gd name="T18" fmla="*/ 14 w 67"/>
                  <a:gd name="T19" fmla="*/ 96 h 145"/>
                  <a:gd name="T20" fmla="*/ 7 w 67"/>
                  <a:gd name="T21" fmla="*/ 86 h 145"/>
                  <a:gd name="T22" fmla="*/ 0 w 67"/>
                  <a:gd name="T23" fmla="*/ 78 h 145"/>
                  <a:gd name="T24" fmla="*/ 3 w 67"/>
                  <a:gd name="T25" fmla="*/ 62 h 145"/>
                  <a:gd name="T26" fmla="*/ 13 w 67"/>
                  <a:gd name="T27" fmla="*/ 55 h 145"/>
                  <a:gd name="T28" fmla="*/ 4 w 67"/>
                  <a:gd name="T29" fmla="*/ 0 h 145"/>
                  <a:gd name="T30" fmla="*/ 24 w 67"/>
                  <a:gd name="T31" fmla="*/ 2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5"/>
                  <a:gd name="T50" fmla="*/ 67 w 67"/>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5">
                    <a:moveTo>
                      <a:pt x="24" y="2"/>
                    </a:moveTo>
                    <a:lnTo>
                      <a:pt x="40" y="40"/>
                    </a:lnTo>
                    <a:lnTo>
                      <a:pt x="29" y="72"/>
                    </a:lnTo>
                    <a:lnTo>
                      <a:pt x="52" y="99"/>
                    </a:lnTo>
                    <a:lnTo>
                      <a:pt x="67" y="102"/>
                    </a:lnTo>
                    <a:lnTo>
                      <a:pt x="37" y="145"/>
                    </a:lnTo>
                    <a:lnTo>
                      <a:pt x="22" y="122"/>
                    </a:lnTo>
                    <a:lnTo>
                      <a:pt x="29" y="109"/>
                    </a:lnTo>
                    <a:lnTo>
                      <a:pt x="26" y="94"/>
                    </a:lnTo>
                    <a:lnTo>
                      <a:pt x="14" y="96"/>
                    </a:lnTo>
                    <a:lnTo>
                      <a:pt x="7" y="86"/>
                    </a:lnTo>
                    <a:lnTo>
                      <a:pt x="0" y="78"/>
                    </a:lnTo>
                    <a:lnTo>
                      <a:pt x="3" y="62"/>
                    </a:lnTo>
                    <a:lnTo>
                      <a:pt x="13" y="55"/>
                    </a:lnTo>
                    <a:lnTo>
                      <a:pt x="4" y="0"/>
                    </a:lnTo>
                    <a:lnTo>
                      <a:pt x="24"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0" name="Freeform 284">
                <a:extLst>
                  <a:ext uri="{FF2B5EF4-FFF2-40B4-BE49-F238E27FC236}">
                    <a16:creationId xmlns:a16="http://schemas.microsoft.com/office/drawing/2014/main" id="{511CFBED-723D-4148-82A8-B01BF697693D}"/>
                  </a:ext>
                </a:extLst>
              </p:cNvPr>
              <p:cNvSpPr>
                <a:spLocks/>
              </p:cNvSpPr>
              <p:nvPr/>
            </p:nvSpPr>
            <p:spPr bwMode="auto">
              <a:xfrm>
                <a:off x="2920" y="2106"/>
                <a:ext cx="146" cy="120"/>
              </a:xfrm>
              <a:custGeom>
                <a:avLst/>
                <a:gdLst>
                  <a:gd name="T0" fmla="*/ 70 w 146"/>
                  <a:gd name="T1" fmla="*/ 0 h 120"/>
                  <a:gd name="T2" fmla="*/ 146 w 146"/>
                  <a:gd name="T3" fmla="*/ 0 h 120"/>
                  <a:gd name="T4" fmla="*/ 146 w 146"/>
                  <a:gd name="T5" fmla="*/ 7 h 120"/>
                  <a:gd name="T6" fmla="*/ 146 w 146"/>
                  <a:gd name="T7" fmla="*/ 9 h 120"/>
                  <a:gd name="T8" fmla="*/ 146 w 146"/>
                  <a:gd name="T9" fmla="*/ 31 h 120"/>
                  <a:gd name="T10" fmla="*/ 88 w 146"/>
                  <a:gd name="T11" fmla="*/ 31 h 120"/>
                  <a:gd name="T12" fmla="*/ 87 w 146"/>
                  <a:gd name="T13" fmla="*/ 78 h 120"/>
                  <a:gd name="T14" fmla="*/ 69 w 146"/>
                  <a:gd name="T15" fmla="*/ 85 h 120"/>
                  <a:gd name="T16" fmla="*/ 70 w 146"/>
                  <a:gd name="T17" fmla="*/ 117 h 120"/>
                  <a:gd name="T18" fmla="*/ 0 w 146"/>
                  <a:gd name="T19" fmla="*/ 120 h 120"/>
                  <a:gd name="T20" fmla="*/ 21 w 146"/>
                  <a:gd name="T21" fmla="*/ 71 h 120"/>
                  <a:gd name="T22" fmla="*/ 47 w 146"/>
                  <a:gd name="T23" fmla="*/ 27 h 120"/>
                  <a:gd name="T24" fmla="*/ 70 w 146"/>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120"/>
                  <a:gd name="T41" fmla="*/ 146 w 146"/>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120">
                    <a:moveTo>
                      <a:pt x="70" y="0"/>
                    </a:moveTo>
                    <a:lnTo>
                      <a:pt x="146" y="0"/>
                    </a:lnTo>
                    <a:lnTo>
                      <a:pt x="146" y="7"/>
                    </a:lnTo>
                    <a:lnTo>
                      <a:pt x="146" y="9"/>
                    </a:lnTo>
                    <a:lnTo>
                      <a:pt x="146" y="31"/>
                    </a:lnTo>
                    <a:lnTo>
                      <a:pt x="88" y="31"/>
                    </a:lnTo>
                    <a:lnTo>
                      <a:pt x="87" y="78"/>
                    </a:lnTo>
                    <a:lnTo>
                      <a:pt x="69" y="85"/>
                    </a:lnTo>
                    <a:lnTo>
                      <a:pt x="70" y="117"/>
                    </a:lnTo>
                    <a:lnTo>
                      <a:pt x="0" y="120"/>
                    </a:lnTo>
                    <a:lnTo>
                      <a:pt x="21" y="71"/>
                    </a:lnTo>
                    <a:lnTo>
                      <a:pt x="47" y="27"/>
                    </a:lnTo>
                    <a:lnTo>
                      <a:pt x="70"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1" name="Freeform 285">
                <a:extLst>
                  <a:ext uri="{FF2B5EF4-FFF2-40B4-BE49-F238E27FC236}">
                    <a16:creationId xmlns:a16="http://schemas.microsoft.com/office/drawing/2014/main" id="{0F198840-C31F-4F10-980C-200B58A8D44F}"/>
                  </a:ext>
                </a:extLst>
              </p:cNvPr>
              <p:cNvSpPr>
                <a:spLocks/>
              </p:cNvSpPr>
              <p:nvPr/>
            </p:nvSpPr>
            <p:spPr bwMode="auto">
              <a:xfrm>
                <a:off x="2920" y="2113"/>
                <a:ext cx="208" cy="234"/>
              </a:xfrm>
              <a:custGeom>
                <a:avLst/>
                <a:gdLst>
                  <a:gd name="T0" fmla="*/ 208 w 208"/>
                  <a:gd name="T1" fmla="*/ 42 h 234"/>
                  <a:gd name="T2" fmla="*/ 180 w 208"/>
                  <a:gd name="T3" fmla="*/ 42 h 234"/>
                  <a:gd name="T4" fmla="*/ 196 w 208"/>
                  <a:gd name="T5" fmla="*/ 220 h 234"/>
                  <a:gd name="T6" fmla="*/ 174 w 208"/>
                  <a:gd name="T7" fmla="*/ 221 h 234"/>
                  <a:gd name="T8" fmla="*/ 130 w 208"/>
                  <a:gd name="T9" fmla="*/ 216 h 234"/>
                  <a:gd name="T10" fmla="*/ 93 w 208"/>
                  <a:gd name="T11" fmla="*/ 217 h 234"/>
                  <a:gd name="T12" fmla="*/ 80 w 208"/>
                  <a:gd name="T13" fmla="*/ 234 h 234"/>
                  <a:gd name="T14" fmla="*/ 44 w 208"/>
                  <a:gd name="T15" fmla="*/ 198 h 234"/>
                  <a:gd name="T16" fmla="*/ 6 w 208"/>
                  <a:gd name="T17" fmla="*/ 208 h 234"/>
                  <a:gd name="T18" fmla="*/ 7 w 208"/>
                  <a:gd name="T19" fmla="*/ 199 h 234"/>
                  <a:gd name="T20" fmla="*/ 15 w 208"/>
                  <a:gd name="T21" fmla="*/ 178 h 234"/>
                  <a:gd name="T22" fmla="*/ 10 w 208"/>
                  <a:gd name="T23" fmla="*/ 141 h 234"/>
                  <a:gd name="T24" fmla="*/ 5 w 208"/>
                  <a:gd name="T25" fmla="*/ 127 h 234"/>
                  <a:gd name="T26" fmla="*/ 0 w 208"/>
                  <a:gd name="T27" fmla="*/ 113 h 234"/>
                  <a:gd name="T28" fmla="*/ 70 w 208"/>
                  <a:gd name="T29" fmla="*/ 110 h 234"/>
                  <a:gd name="T30" fmla="*/ 69 w 208"/>
                  <a:gd name="T31" fmla="*/ 78 h 234"/>
                  <a:gd name="T32" fmla="*/ 87 w 208"/>
                  <a:gd name="T33" fmla="*/ 71 h 234"/>
                  <a:gd name="T34" fmla="*/ 88 w 208"/>
                  <a:gd name="T35" fmla="*/ 24 h 234"/>
                  <a:gd name="T36" fmla="*/ 146 w 208"/>
                  <a:gd name="T37" fmla="*/ 24 h 234"/>
                  <a:gd name="T38" fmla="*/ 146 w 208"/>
                  <a:gd name="T39" fmla="*/ 0 h 234"/>
                  <a:gd name="T40" fmla="*/ 208 w 208"/>
                  <a:gd name="T41" fmla="*/ 42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
                  <a:gd name="T64" fmla="*/ 0 h 234"/>
                  <a:gd name="T65" fmla="*/ 208 w 20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 h="234">
                    <a:moveTo>
                      <a:pt x="208" y="42"/>
                    </a:moveTo>
                    <a:lnTo>
                      <a:pt x="180" y="42"/>
                    </a:lnTo>
                    <a:lnTo>
                      <a:pt x="196" y="220"/>
                    </a:lnTo>
                    <a:lnTo>
                      <a:pt x="174" y="221"/>
                    </a:lnTo>
                    <a:lnTo>
                      <a:pt x="130" y="216"/>
                    </a:lnTo>
                    <a:lnTo>
                      <a:pt x="93" y="217"/>
                    </a:lnTo>
                    <a:lnTo>
                      <a:pt x="80" y="234"/>
                    </a:lnTo>
                    <a:lnTo>
                      <a:pt x="44" y="198"/>
                    </a:lnTo>
                    <a:lnTo>
                      <a:pt x="6" y="208"/>
                    </a:lnTo>
                    <a:lnTo>
                      <a:pt x="7" y="199"/>
                    </a:lnTo>
                    <a:lnTo>
                      <a:pt x="15" y="178"/>
                    </a:lnTo>
                    <a:lnTo>
                      <a:pt x="10" y="141"/>
                    </a:lnTo>
                    <a:lnTo>
                      <a:pt x="5" y="127"/>
                    </a:lnTo>
                    <a:lnTo>
                      <a:pt x="0" y="113"/>
                    </a:lnTo>
                    <a:lnTo>
                      <a:pt x="70" y="110"/>
                    </a:lnTo>
                    <a:lnTo>
                      <a:pt x="69" y="78"/>
                    </a:lnTo>
                    <a:lnTo>
                      <a:pt x="87" y="71"/>
                    </a:lnTo>
                    <a:lnTo>
                      <a:pt x="88" y="24"/>
                    </a:lnTo>
                    <a:lnTo>
                      <a:pt x="146" y="24"/>
                    </a:lnTo>
                    <a:lnTo>
                      <a:pt x="146" y="0"/>
                    </a:lnTo>
                    <a:lnTo>
                      <a:pt x="208" y="4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2" name="Freeform 286">
                <a:extLst>
                  <a:ext uri="{FF2B5EF4-FFF2-40B4-BE49-F238E27FC236}">
                    <a16:creationId xmlns:a16="http://schemas.microsoft.com/office/drawing/2014/main" id="{CF217EDB-D0A0-4FFF-91B0-2ADFEE48B4A6}"/>
                  </a:ext>
                </a:extLst>
              </p:cNvPr>
              <p:cNvSpPr>
                <a:spLocks/>
              </p:cNvSpPr>
              <p:nvPr/>
            </p:nvSpPr>
            <p:spPr bwMode="auto">
              <a:xfrm>
                <a:off x="2909" y="2311"/>
                <a:ext cx="106" cy="81"/>
              </a:xfrm>
              <a:custGeom>
                <a:avLst/>
                <a:gdLst>
                  <a:gd name="T0" fmla="*/ 36 w 106"/>
                  <a:gd name="T1" fmla="*/ 5 h 81"/>
                  <a:gd name="T2" fmla="*/ 55 w 106"/>
                  <a:gd name="T3" fmla="*/ 0 h 81"/>
                  <a:gd name="T4" fmla="*/ 91 w 106"/>
                  <a:gd name="T5" fmla="*/ 36 h 81"/>
                  <a:gd name="T6" fmla="*/ 98 w 106"/>
                  <a:gd name="T7" fmla="*/ 62 h 81"/>
                  <a:gd name="T8" fmla="*/ 106 w 106"/>
                  <a:gd name="T9" fmla="*/ 80 h 81"/>
                  <a:gd name="T10" fmla="*/ 89 w 106"/>
                  <a:gd name="T11" fmla="*/ 81 h 81"/>
                  <a:gd name="T12" fmla="*/ 76 w 106"/>
                  <a:gd name="T13" fmla="*/ 76 h 81"/>
                  <a:gd name="T14" fmla="*/ 65 w 106"/>
                  <a:gd name="T15" fmla="*/ 74 h 81"/>
                  <a:gd name="T16" fmla="*/ 11 w 106"/>
                  <a:gd name="T17" fmla="*/ 81 h 81"/>
                  <a:gd name="T18" fmla="*/ 10 w 106"/>
                  <a:gd name="T19" fmla="*/ 67 h 81"/>
                  <a:gd name="T20" fmla="*/ 57 w 106"/>
                  <a:gd name="T21" fmla="*/ 64 h 81"/>
                  <a:gd name="T22" fmla="*/ 63 w 106"/>
                  <a:gd name="T23" fmla="*/ 60 h 81"/>
                  <a:gd name="T24" fmla="*/ 57 w 106"/>
                  <a:gd name="T25" fmla="*/ 55 h 81"/>
                  <a:gd name="T26" fmla="*/ 42 w 106"/>
                  <a:gd name="T27" fmla="*/ 53 h 81"/>
                  <a:gd name="T28" fmla="*/ 16 w 106"/>
                  <a:gd name="T29" fmla="*/ 58 h 81"/>
                  <a:gd name="T30" fmla="*/ 0 w 106"/>
                  <a:gd name="T31" fmla="*/ 36 h 81"/>
                  <a:gd name="T32" fmla="*/ 17 w 106"/>
                  <a:gd name="T33" fmla="*/ 10 h 81"/>
                  <a:gd name="T34" fmla="*/ 36 w 106"/>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81"/>
                  <a:gd name="T56" fmla="*/ 106 w 106"/>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81">
                    <a:moveTo>
                      <a:pt x="36" y="5"/>
                    </a:moveTo>
                    <a:lnTo>
                      <a:pt x="55" y="0"/>
                    </a:lnTo>
                    <a:lnTo>
                      <a:pt x="91" y="36"/>
                    </a:lnTo>
                    <a:lnTo>
                      <a:pt x="98" y="62"/>
                    </a:lnTo>
                    <a:lnTo>
                      <a:pt x="106" y="80"/>
                    </a:lnTo>
                    <a:lnTo>
                      <a:pt x="89" y="81"/>
                    </a:lnTo>
                    <a:lnTo>
                      <a:pt x="76" y="76"/>
                    </a:lnTo>
                    <a:lnTo>
                      <a:pt x="65" y="74"/>
                    </a:lnTo>
                    <a:lnTo>
                      <a:pt x="11" y="81"/>
                    </a:lnTo>
                    <a:lnTo>
                      <a:pt x="10" y="67"/>
                    </a:lnTo>
                    <a:lnTo>
                      <a:pt x="57" y="64"/>
                    </a:lnTo>
                    <a:lnTo>
                      <a:pt x="63" y="60"/>
                    </a:lnTo>
                    <a:lnTo>
                      <a:pt x="57" y="55"/>
                    </a:lnTo>
                    <a:lnTo>
                      <a:pt x="42" y="53"/>
                    </a:lnTo>
                    <a:lnTo>
                      <a:pt x="16" y="58"/>
                    </a:lnTo>
                    <a:lnTo>
                      <a:pt x="0" y="36"/>
                    </a:lnTo>
                    <a:lnTo>
                      <a:pt x="17" y="10"/>
                    </a:lnTo>
                    <a:lnTo>
                      <a:pt x="36" y="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3" name="Freeform 287">
                <a:extLst>
                  <a:ext uri="{FF2B5EF4-FFF2-40B4-BE49-F238E27FC236}">
                    <a16:creationId xmlns:a16="http://schemas.microsoft.com/office/drawing/2014/main" id="{FDC795B8-C6F5-43B5-8494-A1DA26D69939}"/>
                  </a:ext>
                </a:extLst>
              </p:cNvPr>
              <p:cNvSpPr>
                <a:spLocks/>
              </p:cNvSpPr>
              <p:nvPr/>
            </p:nvSpPr>
            <p:spPr bwMode="auto">
              <a:xfrm>
                <a:off x="2920" y="2385"/>
                <a:ext cx="54" cy="31"/>
              </a:xfrm>
              <a:custGeom>
                <a:avLst/>
                <a:gdLst>
                  <a:gd name="T0" fmla="*/ 28 w 54"/>
                  <a:gd name="T1" fmla="*/ 4 h 31"/>
                  <a:gd name="T2" fmla="*/ 54 w 54"/>
                  <a:gd name="T3" fmla="*/ 0 h 31"/>
                  <a:gd name="T4" fmla="*/ 54 w 54"/>
                  <a:gd name="T5" fmla="*/ 4 h 31"/>
                  <a:gd name="T6" fmla="*/ 54 w 54"/>
                  <a:gd name="T7" fmla="*/ 18 h 31"/>
                  <a:gd name="T8" fmla="*/ 35 w 54"/>
                  <a:gd name="T9" fmla="*/ 31 h 31"/>
                  <a:gd name="T10" fmla="*/ 26 w 54"/>
                  <a:gd name="T11" fmla="*/ 31 h 31"/>
                  <a:gd name="T12" fmla="*/ 6 w 54"/>
                  <a:gd name="T13" fmla="*/ 15 h 31"/>
                  <a:gd name="T14" fmla="*/ 0 w 54"/>
                  <a:gd name="T15" fmla="*/ 7 h 31"/>
                  <a:gd name="T16" fmla="*/ 28 w 54"/>
                  <a:gd name="T17" fmla="*/ 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1"/>
                  <a:gd name="T29" fmla="*/ 54 w 5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1">
                    <a:moveTo>
                      <a:pt x="28" y="4"/>
                    </a:moveTo>
                    <a:lnTo>
                      <a:pt x="54" y="0"/>
                    </a:lnTo>
                    <a:lnTo>
                      <a:pt x="54" y="4"/>
                    </a:lnTo>
                    <a:lnTo>
                      <a:pt x="54" y="18"/>
                    </a:lnTo>
                    <a:lnTo>
                      <a:pt x="35" y="31"/>
                    </a:lnTo>
                    <a:lnTo>
                      <a:pt x="26" y="31"/>
                    </a:lnTo>
                    <a:lnTo>
                      <a:pt x="6" y="15"/>
                    </a:lnTo>
                    <a:lnTo>
                      <a:pt x="0" y="7"/>
                    </a:lnTo>
                    <a:lnTo>
                      <a:pt x="28"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4" name="Freeform 288">
                <a:extLst>
                  <a:ext uri="{FF2B5EF4-FFF2-40B4-BE49-F238E27FC236}">
                    <a16:creationId xmlns:a16="http://schemas.microsoft.com/office/drawing/2014/main" id="{1B3F6618-27A8-44A3-B961-659DC5215FE2}"/>
                  </a:ext>
                </a:extLst>
              </p:cNvPr>
              <p:cNvSpPr>
                <a:spLocks/>
              </p:cNvSpPr>
              <p:nvPr/>
            </p:nvSpPr>
            <p:spPr bwMode="auto">
              <a:xfrm>
                <a:off x="2946" y="2385"/>
                <a:ext cx="129" cy="102"/>
              </a:xfrm>
              <a:custGeom>
                <a:avLst/>
                <a:gdLst>
                  <a:gd name="T0" fmla="*/ 5 w 129"/>
                  <a:gd name="T1" fmla="*/ 31 h 102"/>
                  <a:gd name="T2" fmla="*/ 9 w 129"/>
                  <a:gd name="T3" fmla="*/ 31 h 102"/>
                  <a:gd name="T4" fmla="*/ 28 w 129"/>
                  <a:gd name="T5" fmla="*/ 18 h 102"/>
                  <a:gd name="T6" fmla="*/ 28 w 129"/>
                  <a:gd name="T7" fmla="*/ 4 h 102"/>
                  <a:gd name="T8" fmla="*/ 28 w 129"/>
                  <a:gd name="T9" fmla="*/ 0 h 102"/>
                  <a:gd name="T10" fmla="*/ 39 w 129"/>
                  <a:gd name="T11" fmla="*/ 2 h 102"/>
                  <a:gd name="T12" fmla="*/ 52 w 129"/>
                  <a:gd name="T13" fmla="*/ 7 h 102"/>
                  <a:gd name="T14" fmla="*/ 69 w 129"/>
                  <a:gd name="T15" fmla="*/ 6 h 102"/>
                  <a:gd name="T16" fmla="*/ 107 w 129"/>
                  <a:gd name="T17" fmla="*/ 4 h 102"/>
                  <a:gd name="T18" fmla="*/ 128 w 129"/>
                  <a:gd name="T19" fmla="*/ 47 h 102"/>
                  <a:gd name="T20" fmla="*/ 124 w 129"/>
                  <a:gd name="T21" fmla="*/ 49 h 102"/>
                  <a:gd name="T22" fmla="*/ 129 w 129"/>
                  <a:gd name="T23" fmla="*/ 77 h 102"/>
                  <a:gd name="T24" fmla="*/ 118 w 129"/>
                  <a:gd name="T25" fmla="*/ 96 h 102"/>
                  <a:gd name="T26" fmla="*/ 107 w 129"/>
                  <a:gd name="T27" fmla="*/ 102 h 102"/>
                  <a:gd name="T28" fmla="*/ 104 w 129"/>
                  <a:gd name="T29" fmla="*/ 93 h 102"/>
                  <a:gd name="T30" fmla="*/ 99 w 129"/>
                  <a:gd name="T31" fmla="*/ 79 h 102"/>
                  <a:gd name="T32" fmla="*/ 87 w 129"/>
                  <a:gd name="T33" fmla="*/ 79 h 102"/>
                  <a:gd name="T34" fmla="*/ 72 w 129"/>
                  <a:gd name="T35" fmla="*/ 51 h 102"/>
                  <a:gd name="T36" fmla="*/ 59 w 129"/>
                  <a:gd name="T37" fmla="*/ 51 h 102"/>
                  <a:gd name="T38" fmla="*/ 35 w 129"/>
                  <a:gd name="T39" fmla="*/ 69 h 102"/>
                  <a:gd name="T40" fmla="*/ 0 w 129"/>
                  <a:gd name="T41" fmla="*/ 31 h 102"/>
                  <a:gd name="T42" fmla="*/ 5 w 129"/>
                  <a:gd name="T43" fmla="*/ 31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102"/>
                  <a:gd name="T68" fmla="*/ 129 w 129"/>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102">
                    <a:moveTo>
                      <a:pt x="5" y="31"/>
                    </a:moveTo>
                    <a:lnTo>
                      <a:pt x="9" y="31"/>
                    </a:lnTo>
                    <a:lnTo>
                      <a:pt x="28" y="18"/>
                    </a:lnTo>
                    <a:lnTo>
                      <a:pt x="28" y="4"/>
                    </a:lnTo>
                    <a:lnTo>
                      <a:pt x="28" y="0"/>
                    </a:lnTo>
                    <a:lnTo>
                      <a:pt x="39" y="2"/>
                    </a:lnTo>
                    <a:lnTo>
                      <a:pt x="52" y="7"/>
                    </a:lnTo>
                    <a:lnTo>
                      <a:pt x="69" y="6"/>
                    </a:lnTo>
                    <a:lnTo>
                      <a:pt x="107" y="4"/>
                    </a:lnTo>
                    <a:lnTo>
                      <a:pt x="128" y="47"/>
                    </a:lnTo>
                    <a:lnTo>
                      <a:pt x="124" y="49"/>
                    </a:lnTo>
                    <a:lnTo>
                      <a:pt x="129" y="77"/>
                    </a:lnTo>
                    <a:lnTo>
                      <a:pt x="118" y="96"/>
                    </a:lnTo>
                    <a:lnTo>
                      <a:pt x="107" y="102"/>
                    </a:lnTo>
                    <a:lnTo>
                      <a:pt x="104" y="93"/>
                    </a:lnTo>
                    <a:lnTo>
                      <a:pt x="99" y="79"/>
                    </a:lnTo>
                    <a:lnTo>
                      <a:pt x="87" y="79"/>
                    </a:lnTo>
                    <a:lnTo>
                      <a:pt x="72" y="51"/>
                    </a:lnTo>
                    <a:lnTo>
                      <a:pt x="59" y="51"/>
                    </a:lnTo>
                    <a:lnTo>
                      <a:pt x="35" y="69"/>
                    </a:lnTo>
                    <a:lnTo>
                      <a:pt x="0" y="31"/>
                    </a:lnTo>
                    <a:lnTo>
                      <a:pt x="5" y="3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5" name="Freeform 289">
                <a:extLst>
                  <a:ext uri="{FF2B5EF4-FFF2-40B4-BE49-F238E27FC236}">
                    <a16:creationId xmlns:a16="http://schemas.microsoft.com/office/drawing/2014/main" id="{4C184EFE-77E9-4168-B0CD-B1020CD8C0E8}"/>
                  </a:ext>
                </a:extLst>
              </p:cNvPr>
              <p:cNvSpPr>
                <a:spLocks/>
              </p:cNvSpPr>
              <p:nvPr/>
            </p:nvSpPr>
            <p:spPr bwMode="auto">
              <a:xfrm>
                <a:off x="3011" y="2464"/>
                <a:ext cx="72" cy="76"/>
              </a:xfrm>
              <a:custGeom>
                <a:avLst/>
                <a:gdLst>
                  <a:gd name="T0" fmla="*/ 11 w 72"/>
                  <a:gd name="T1" fmla="*/ 16 h 76"/>
                  <a:gd name="T2" fmla="*/ 22 w 72"/>
                  <a:gd name="T3" fmla="*/ 0 h 76"/>
                  <a:gd name="T4" fmla="*/ 34 w 72"/>
                  <a:gd name="T5" fmla="*/ 0 h 76"/>
                  <a:gd name="T6" fmla="*/ 39 w 72"/>
                  <a:gd name="T7" fmla="*/ 14 h 76"/>
                  <a:gd name="T8" fmla="*/ 42 w 72"/>
                  <a:gd name="T9" fmla="*/ 23 h 76"/>
                  <a:gd name="T10" fmla="*/ 53 w 72"/>
                  <a:gd name="T11" fmla="*/ 17 h 76"/>
                  <a:gd name="T12" fmla="*/ 52 w 72"/>
                  <a:gd name="T13" fmla="*/ 36 h 76"/>
                  <a:gd name="T14" fmla="*/ 72 w 72"/>
                  <a:gd name="T15" fmla="*/ 49 h 76"/>
                  <a:gd name="T16" fmla="*/ 70 w 72"/>
                  <a:gd name="T17" fmla="*/ 76 h 76"/>
                  <a:gd name="T18" fmla="*/ 39 w 72"/>
                  <a:gd name="T19" fmla="*/ 63 h 76"/>
                  <a:gd name="T20" fmla="*/ 19 w 72"/>
                  <a:gd name="T21" fmla="*/ 44 h 76"/>
                  <a:gd name="T22" fmla="*/ 0 w 72"/>
                  <a:gd name="T23" fmla="*/ 31 h 76"/>
                  <a:gd name="T24" fmla="*/ 11 w 72"/>
                  <a:gd name="T25" fmla="*/ 1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6"/>
                  <a:gd name="T41" fmla="*/ 72 w 7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6">
                    <a:moveTo>
                      <a:pt x="11" y="16"/>
                    </a:moveTo>
                    <a:lnTo>
                      <a:pt x="22" y="0"/>
                    </a:lnTo>
                    <a:lnTo>
                      <a:pt x="34" y="0"/>
                    </a:lnTo>
                    <a:lnTo>
                      <a:pt x="39" y="14"/>
                    </a:lnTo>
                    <a:lnTo>
                      <a:pt x="42" y="23"/>
                    </a:lnTo>
                    <a:lnTo>
                      <a:pt x="53" y="17"/>
                    </a:lnTo>
                    <a:lnTo>
                      <a:pt x="52" y="36"/>
                    </a:lnTo>
                    <a:lnTo>
                      <a:pt x="72" y="49"/>
                    </a:lnTo>
                    <a:lnTo>
                      <a:pt x="70" y="76"/>
                    </a:lnTo>
                    <a:lnTo>
                      <a:pt x="39" y="63"/>
                    </a:lnTo>
                    <a:lnTo>
                      <a:pt x="19" y="44"/>
                    </a:lnTo>
                    <a:lnTo>
                      <a:pt x="0" y="31"/>
                    </a:lnTo>
                    <a:lnTo>
                      <a:pt x="11" y="1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6" name="Freeform 290">
                <a:extLst>
                  <a:ext uri="{FF2B5EF4-FFF2-40B4-BE49-F238E27FC236}">
                    <a16:creationId xmlns:a16="http://schemas.microsoft.com/office/drawing/2014/main" id="{55CFF97D-01CF-4DDB-B9E7-5C3D8E6A955D}"/>
                  </a:ext>
                </a:extLst>
              </p:cNvPr>
              <p:cNvSpPr>
                <a:spLocks/>
              </p:cNvSpPr>
              <p:nvPr/>
            </p:nvSpPr>
            <p:spPr bwMode="auto">
              <a:xfrm>
                <a:off x="3000" y="2155"/>
                <a:ext cx="286" cy="277"/>
              </a:xfrm>
              <a:custGeom>
                <a:avLst/>
                <a:gdLst>
                  <a:gd name="T0" fmla="*/ 128 w 286"/>
                  <a:gd name="T1" fmla="*/ 0 h 277"/>
                  <a:gd name="T2" fmla="*/ 232 w 286"/>
                  <a:gd name="T3" fmla="*/ 73 h 277"/>
                  <a:gd name="T4" fmla="*/ 268 w 286"/>
                  <a:gd name="T5" fmla="*/ 113 h 277"/>
                  <a:gd name="T6" fmla="*/ 286 w 286"/>
                  <a:gd name="T7" fmla="*/ 111 h 277"/>
                  <a:gd name="T8" fmla="*/ 282 w 286"/>
                  <a:gd name="T9" fmla="*/ 178 h 277"/>
                  <a:gd name="T10" fmla="*/ 235 w 286"/>
                  <a:gd name="T11" fmla="*/ 181 h 277"/>
                  <a:gd name="T12" fmla="*/ 215 w 286"/>
                  <a:gd name="T13" fmla="*/ 189 h 277"/>
                  <a:gd name="T14" fmla="*/ 201 w 286"/>
                  <a:gd name="T15" fmla="*/ 185 h 277"/>
                  <a:gd name="T16" fmla="*/ 164 w 286"/>
                  <a:gd name="T17" fmla="*/ 201 h 277"/>
                  <a:gd name="T18" fmla="*/ 130 w 286"/>
                  <a:gd name="T19" fmla="*/ 234 h 277"/>
                  <a:gd name="T20" fmla="*/ 116 w 286"/>
                  <a:gd name="T21" fmla="*/ 272 h 277"/>
                  <a:gd name="T22" fmla="*/ 74 w 286"/>
                  <a:gd name="T23" fmla="*/ 277 h 277"/>
                  <a:gd name="T24" fmla="*/ 53 w 286"/>
                  <a:gd name="T25" fmla="*/ 234 h 277"/>
                  <a:gd name="T26" fmla="*/ 15 w 286"/>
                  <a:gd name="T27" fmla="*/ 236 h 277"/>
                  <a:gd name="T28" fmla="*/ 7 w 286"/>
                  <a:gd name="T29" fmla="*/ 218 h 277"/>
                  <a:gd name="T30" fmla="*/ 0 w 286"/>
                  <a:gd name="T31" fmla="*/ 192 h 277"/>
                  <a:gd name="T32" fmla="*/ 13 w 286"/>
                  <a:gd name="T33" fmla="*/ 175 h 277"/>
                  <a:gd name="T34" fmla="*/ 50 w 286"/>
                  <a:gd name="T35" fmla="*/ 174 h 277"/>
                  <a:gd name="T36" fmla="*/ 94 w 286"/>
                  <a:gd name="T37" fmla="*/ 179 h 277"/>
                  <a:gd name="T38" fmla="*/ 116 w 286"/>
                  <a:gd name="T39" fmla="*/ 178 h 277"/>
                  <a:gd name="T40" fmla="*/ 100 w 286"/>
                  <a:gd name="T41" fmla="*/ 0 h 277"/>
                  <a:gd name="T42" fmla="*/ 128 w 286"/>
                  <a:gd name="T43" fmla="*/ 0 h 2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6"/>
                  <a:gd name="T67" fmla="*/ 0 h 277"/>
                  <a:gd name="T68" fmla="*/ 286 w 286"/>
                  <a:gd name="T69" fmla="*/ 277 h 2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6" h="277">
                    <a:moveTo>
                      <a:pt x="128" y="0"/>
                    </a:moveTo>
                    <a:lnTo>
                      <a:pt x="232" y="73"/>
                    </a:lnTo>
                    <a:lnTo>
                      <a:pt x="268" y="113"/>
                    </a:lnTo>
                    <a:lnTo>
                      <a:pt x="286" y="111"/>
                    </a:lnTo>
                    <a:lnTo>
                      <a:pt x="282" y="178"/>
                    </a:lnTo>
                    <a:lnTo>
                      <a:pt x="235" y="181"/>
                    </a:lnTo>
                    <a:lnTo>
                      <a:pt x="215" y="189"/>
                    </a:lnTo>
                    <a:lnTo>
                      <a:pt x="201" y="185"/>
                    </a:lnTo>
                    <a:lnTo>
                      <a:pt x="164" y="201"/>
                    </a:lnTo>
                    <a:lnTo>
                      <a:pt x="130" y="234"/>
                    </a:lnTo>
                    <a:lnTo>
                      <a:pt x="116" y="272"/>
                    </a:lnTo>
                    <a:lnTo>
                      <a:pt x="74" y="277"/>
                    </a:lnTo>
                    <a:lnTo>
                      <a:pt x="53" y="234"/>
                    </a:lnTo>
                    <a:lnTo>
                      <a:pt x="15" y="236"/>
                    </a:lnTo>
                    <a:lnTo>
                      <a:pt x="7" y="218"/>
                    </a:lnTo>
                    <a:lnTo>
                      <a:pt x="0" y="192"/>
                    </a:lnTo>
                    <a:lnTo>
                      <a:pt x="13" y="175"/>
                    </a:lnTo>
                    <a:lnTo>
                      <a:pt x="50" y="174"/>
                    </a:lnTo>
                    <a:lnTo>
                      <a:pt x="94" y="179"/>
                    </a:lnTo>
                    <a:lnTo>
                      <a:pt x="116" y="178"/>
                    </a:lnTo>
                    <a:lnTo>
                      <a:pt x="100" y="0"/>
                    </a:lnTo>
                    <a:lnTo>
                      <a:pt x="128"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7" name="Freeform 291">
                <a:extLst>
                  <a:ext uri="{FF2B5EF4-FFF2-40B4-BE49-F238E27FC236}">
                    <a16:creationId xmlns:a16="http://schemas.microsoft.com/office/drawing/2014/main" id="{F9D97FBD-B0E1-4B54-B8D9-F26C26BF4579}"/>
                  </a:ext>
                </a:extLst>
              </p:cNvPr>
              <p:cNvSpPr>
                <a:spLocks/>
              </p:cNvSpPr>
              <p:nvPr/>
            </p:nvSpPr>
            <p:spPr bwMode="auto">
              <a:xfrm>
                <a:off x="3063" y="2427"/>
                <a:ext cx="102" cy="113"/>
              </a:xfrm>
              <a:custGeom>
                <a:avLst/>
                <a:gdLst>
                  <a:gd name="T0" fmla="*/ 31 w 102"/>
                  <a:gd name="T1" fmla="*/ 2 h 113"/>
                  <a:gd name="T2" fmla="*/ 53 w 102"/>
                  <a:gd name="T3" fmla="*/ 0 h 113"/>
                  <a:gd name="T4" fmla="*/ 70 w 102"/>
                  <a:gd name="T5" fmla="*/ 14 h 113"/>
                  <a:gd name="T6" fmla="*/ 102 w 102"/>
                  <a:gd name="T7" fmla="*/ 18 h 113"/>
                  <a:gd name="T8" fmla="*/ 102 w 102"/>
                  <a:gd name="T9" fmla="*/ 40 h 113"/>
                  <a:gd name="T10" fmla="*/ 93 w 102"/>
                  <a:gd name="T11" fmla="*/ 71 h 113"/>
                  <a:gd name="T12" fmla="*/ 98 w 102"/>
                  <a:gd name="T13" fmla="*/ 102 h 113"/>
                  <a:gd name="T14" fmla="*/ 72 w 102"/>
                  <a:gd name="T15" fmla="*/ 96 h 113"/>
                  <a:gd name="T16" fmla="*/ 18 w 102"/>
                  <a:gd name="T17" fmla="*/ 113 h 113"/>
                  <a:gd name="T18" fmla="*/ 20 w 102"/>
                  <a:gd name="T19" fmla="*/ 86 h 113"/>
                  <a:gd name="T20" fmla="*/ 0 w 102"/>
                  <a:gd name="T21" fmla="*/ 73 h 113"/>
                  <a:gd name="T22" fmla="*/ 1 w 102"/>
                  <a:gd name="T23" fmla="*/ 54 h 113"/>
                  <a:gd name="T24" fmla="*/ 12 w 102"/>
                  <a:gd name="T25" fmla="*/ 35 h 113"/>
                  <a:gd name="T26" fmla="*/ 7 w 102"/>
                  <a:gd name="T27" fmla="*/ 7 h 113"/>
                  <a:gd name="T28" fmla="*/ 11 w 102"/>
                  <a:gd name="T29" fmla="*/ 5 h 113"/>
                  <a:gd name="T30" fmla="*/ 31 w 102"/>
                  <a:gd name="T31" fmla="*/ 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13"/>
                  <a:gd name="T50" fmla="*/ 102 w 102"/>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13">
                    <a:moveTo>
                      <a:pt x="31" y="2"/>
                    </a:moveTo>
                    <a:lnTo>
                      <a:pt x="53" y="0"/>
                    </a:lnTo>
                    <a:lnTo>
                      <a:pt x="70" y="14"/>
                    </a:lnTo>
                    <a:lnTo>
                      <a:pt x="102" y="18"/>
                    </a:lnTo>
                    <a:lnTo>
                      <a:pt x="102" y="40"/>
                    </a:lnTo>
                    <a:lnTo>
                      <a:pt x="93" y="71"/>
                    </a:lnTo>
                    <a:lnTo>
                      <a:pt x="98" y="102"/>
                    </a:lnTo>
                    <a:lnTo>
                      <a:pt x="72" y="96"/>
                    </a:lnTo>
                    <a:lnTo>
                      <a:pt x="18" y="113"/>
                    </a:lnTo>
                    <a:lnTo>
                      <a:pt x="20" y="86"/>
                    </a:lnTo>
                    <a:lnTo>
                      <a:pt x="0" y="73"/>
                    </a:lnTo>
                    <a:lnTo>
                      <a:pt x="1" y="54"/>
                    </a:lnTo>
                    <a:lnTo>
                      <a:pt x="12" y="35"/>
                    </a:lnTo>
                    <a:lnTo>
                      <a:pt x="7" y="7"/>
                    </a:lnTo>
                    <a:lnTo>
                      <a:pt x="11" y="5"/>
                    </a:lnTo>
                    <a:lnTo>
                      <a:pt x="31"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8" name="Freeform 292">
                <a:extLst>
                  <a:ext uri="{FF2B5EF4-FFF2-40B4-BE49-F238E27FC236}">
                    <a16:creationId xmlns:a16="http://schemas.microsoft.com/office/drawing/2014/main" id="{0A71B047-1695-48DC-83A5-EC25CAC104BB}"/>
                  </a:ext>
                </a:extLst>
              </p:cNvPr>
              <p:cNvSpPr>
                <a:spLocks/>
              </p:cNvSpPr>
              <p:nvPr/>
            </p:nvSpPr>
            <p:spPr bwMode="auto">
              <a:xfrm>
                <a:off x="3116" y="2340"/>
                <a:ext cx="137" cy="105"/>
              </a:xfrm>
              <a:custGeom>
                <a:avLst/>
                <a:gdLst>
                  <a:gd name="T0" fmla="*/ 99 w 137"/>
                  <a:gd name="T1" fmla="*/ 4 h 105"/>
                  <a:gd name="T2" fmla="*/ 107 w 137"/>
                  <a:gd name="T3" fmla="*/ 26 h 105"/>
                  <a:gd name="T4" fmla="*/ 112 w 137"/>
                  <a:gd name="T5" fmla="*/ 39 h 105"/>
                  <a:gd name="T6" fmla="*/ 125 w 137"/>
                  <a:gd name="T7" fmla="*/ 47 h 105"/>
                  <a:gd name="T8" fmla="*/ 132 w 137"/>
                  <a:gd name="T9" fmla="*/ 44 h 105"/>
                  <a:gd name="T10" fmla="*/ 137 w 137"/>
                  <a:gd name="T11" fmla="*/ 60 h 105"/>
                  <a:gd name="T12" fmla="*/ 121 w 137"/>
                  <a:gd name="T13" fmla="*/ 69 h 105"/>
                  <a:gd name="T14" fmla="*/ 111 w 137"/>
                  <a:gd name="T15" fmla="*/ 76 h 105"/>
                  <a:gd name="T16" fmla="*/ 97 w 137"/>
                  <a:gd name="T17" fmla="*/ 75 h 105"/>
                  <a:gd name="T18" fmla="*/ 48 w 137"/>
                  <a:gd name="T19" fmla="*/ 76 h 105"/>
                  <a:gd name="T20" fmla="*/ 49 w 137"/>
                  <a:gd name="T21" fmla="*/ 105 h 105"/>
                  <a:gd name="T22" fmla="*/ 17 w 137"/>
                  <a:gd name="T23" fmla="*/ 101 h 105"/>
                  <a:gd name="T24" fmla="*/ 0 w 137"/>
                  <a:gd name="T25" fmla="*/ 87 h 105"/>
                  <a:gd name="T26" fmla="*/ 14 w 137"/>
                  <a:gd name="T27" fmla="*/ 49 h 105"/>
                  <a:gd name="T28" fmla="*/ 48 w 137"/>
                  <a:gd name="T29" fmla="*/ 16 h 105"/>
                  <a:gd name="T30" fmla="*/ 85 w 137"/>
                  <a:gd name="T31" fmla="*/ 0 h 105"/>
                  <a:gd name="T32" fmla="*/ 99 w 137"/>
                  <a:gd name="T33" fmla="*/ 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05"/>
                  <a:gd name="T53" fmla="*/ 137 w 137"/>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05">
                    <a:moveTo>
                      <a:pt x="99" y="4"/>
                    </a:moveTo>
                    <a:lnTo>
                      <a:pt x="107" y="26"/>
                    </a:lnTo>
                    <a:lnTo>
                      <a:pt x="112" y="39"/>
                    </a:lnTo>
                    <a:lnTo>
                      <a:pt x="125" y="47"/>
                    </a:lnTo>
                    <a:lnTo>
                      <a:pt x="132" y="44"/>
                    </a:lnTo>
                    <a:lnTo>
                      <a:pt x="137" y="60"/>
                    </a:lnTo>
                    <a:lnTo>
                      <a:pt x="121" y="69"/>
                    </a:lnTo>
                    <a:lnTo>
                      <a:pt x="111" y="76"/>
                    </a:lnTo>
                    <a:lnTo>
                      <a:pt x="97" y="75"/>
                    </a:lnTo>
                    <a:lnTo>
                      <a:pt x="48" y="76"/>
                    </a:lnTo>
                    <a:lnTo>
                      <a:pt x="49" y="105"/>
                    </a:lnTo>
                    <a:lnTo>
                      <a:pt x="17" y="101"/>
                    </a:lnTo>
                    <a:lnTo>
                      <a:pt x="0" y="87"/>
                    </a:lnTo>
                    <a:lnTo>
                      <a:pt x="14" y="49"/>
                    </a:lnTo>
                    <a:lnTo>
                      <a:pt x="48" y="16"/>
                    </a:lnTo>
                    <a:lnTo>
                      <a:pt x="85" y="0"/>
                    </a:lnTo>
                    <a:lnTo>
                      <a:pt x="99"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9" name="Freeform 293">
                <a:extLst>
                  <a:ext uri="{FF2B5EF4-FFF2-40B4-BE49-F238E27FC236}">
                    <a16:creationId xmlns:a16="http://schemas.microsoft.com/office/drawing/2014/main" id="{4AB5E1B8-7474-4DBA-8267-F49CE745118A}"/>
                  </a:ext>
                </a:extLst>
              </p:cNvPr>
              <p:cNvSpPr>
                <a:spLocks/>
              </p:cNvSpPr>
              <p:nvPr/>
            </p:nvSpPr>
            <p:spPr bwMode="auto">
              <a:xfrm>
                <a:off x="3215" y="2183"/>
                <a:ext cx="271" cy="220"/>
              </a:xfrm>
              <a:custGeom>
                <a:avLst/>
                <a:gdLst>
                  <a:gd name="T0" fmla="*/ 83 w 271"/>
                  <a:gd name="T1" fmla="*/ 79 h 220"/>
                  <a:gd name="T2" fmla="*/ 97 w 271"/>
                  <a:gd name="T3" fmla="*/ 76 h 220"/>
                  <a:gd name="T4" fmla="*/ 112 w 271"/>
                  <a:gd name="T5" fmla="*/ 62 h 220"/>
                  <a:gd name="T6" fmla="*/ 126 w 271"/>
                  <a:gd name="T7" fmla="*/ 49 h 220"/>
                  <a:gd name="T8" fmla="*/ 202 w 271"/>
                  <a:gd name="T9" fmla="*/ 0 h 220"/>
                  <a:gd name="T10" fmla="*/ 228 w 271"/>
                  <a:gd name="T11" fmla="*/ 6 h 220"/>
                  <a:gd name="T12" fmla="*/ 241 w 271"/>
                  <a:gd name="T13" fmla="*/ 17 h 220"/>
                  <a:gd name="T14" fmla="*/ 254 w 271"/>
                  <a:gd name="T15" fmla="*/ 10 h 220"/>
                  <a:gd name="T16" fmla="*/ 271 w 271"/>
                  <a:gd name="T17" fmla="*/ 59 h 220"/>
                  <a:gd name="T18" fmla="*/ 264 w 271"/>
                  <a:gd name="T19" fmla="*/ 107 h 220"/>
                  <a:gd name="T20" fmla="*/ 264 w 271"/>
                  <a:gd name="T21" fmla="*/ 113 h 220"/>
                  <a:gd name="T22" fmla="*/ 264 w 271"/>
                  <a:gd name="T23" fmla="*/ 119 h 220"/>
                  <a:gd name="T24" fmla="*/ 265 w 271"/>
                  <a:gd name="T25" fmla="*/ 124 h 220"/>
                  <a:gd name="T26" fmla="*/ 231 w 271"/>
                  <a:gd name="T27" fmla="*/ 170 h 220"/>
                  <a:gd name="T28" fmla="*/ 234 w 271"/>
                  <a:gd name="T29" fmla="*/ 183 h 220"/>
                  <a:gd name="T30" fmla="*/ 215 w 271"/>
                  <a:gd name="T31" fmla="*/ 195 h 220"/>
                  <a:gd name="T32" fmla="*/ 180 w 271"/>
                  <a:gd name="T33" fmla="*/ 190 h 220"/>
                  <a:gd name="T34" fmla="*/ 164 w 271"/>
                  <a:gd name="T35" fmla="*/ 201 h 220"/>
                  <a:gd name="T36" fmla="*/ 127 w 271"/>
                  <a:gd name="T37" fmla="*/ 193 h 220"/>
                  <a:gd name="T38" fmla="*/ 94 w 271"/>
                  <a:gd name="T39" fmla="*/ 181 h 220"/>
                  <a:gd name="T40" fmla="*/ 74 w 271"/>
                  <a:gd name="T41" fmla="*/ 183 h 220"/>
                  <a:gd name="T42" fmla="*/ 61 w 271"/>
                  <a:gd name="T43" fmla="*/ 205 h 220"/>
                  <a:gd name="T44" fmla="*/ 60 w 271"/>
                  <a:gd name="T45" fmla="*/ 220 h 220"/>
                  <a:gd name="T46" fmla="*/ 46 w 271"/>
                  <a:gd name="T47" fmla="*/ 206 h 220"/>
                  <a:gd name="T48" fmla="*/ 38 w 271"/>
                  <a:gd name="T49" fmla="*/ 217 h 220"/>
                  <a:gd name="T50" fmla="*/ 33 w 271"/>
                  <a:gd name="T51" fmla="*/ 201 h 220"/>
                  <a:gd name="T52" fmla="*/ 26 w 271"/>
                  <a:gd name="T53" fmla="*/ 204 h 220"/>
                  <a:gd name="T54" fmla="*/ 13 w 271"/>
                  <a:gd name="T55" fmla="*/ 196 h 220"/>
                  <a:gd name="T56" fmla="*/ 8 w 271"/>
                  <a:gd name="T57" fmla="*/ 183 h 220"/>
                  <a:gd name="T58" fmla="*/ 0 w 271"/>
                  <a:gd name="T59" fmla="*/ 161 h 220"/>
                  <a:gd name="T60" fmla="*/ 20 w 271"/>
                  <a:gd name="T61" fmla="*/ 153 h 220"/>
                  <a:gd name="T62" fmla="*/ 67 w 271"/>
                  <a:gd name="T63" fmla="*/ 150 h 220"/>
                  <a:gd name="T64" fmla="*/ 71 w 271"/>
                  <a:gd name="T65" fmla="*/ 83 h 220"/>
                  <a:gd name="T66" fmla="*/ 83 w 271"/>
                  <a:gd name="T67" fmla="*/ 79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1"/>
                  <a:gd name="T103" fmla="*/ 0 h 220"/>
                  <a:gd name="T104" fmla="*/ 271 w 271"/>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1" h="220">
                    <a:moveTo>
                      <a:pt x="83" y="79"/>
                    </a:moveTo>
                    <a:lnTo>
                      <a:pt x="97" y="76"/>
                    </a:lnTo>
                    <a:lnTo>
                      <a:pt x="112" y="62"/>
                    </a:lnTo>
                    <a:lnTo>
                      <a:pt x="126" y="49"/>
                    </a:lnTo>
                    <a:lnTo>
                      <a:pt x="202" y="0"/>
                    </a:lnTo>
                    <a:lnTo>
                      <a:pt x="228" y="6"/>
                    </a:lnTo>
                    <a:lnTo>
                      <a:pt x="241" y="17"/>
                    </a:lnTo>
                    <a:lnTo>
                      <a:pt x="254" y="10"/>
                    </a:lnTo>
                    <a:lnTo>
                      <a:pt x="271" y="59"/>
                    </a:lnTo>
                    <a:lnTo>
                      <a:pt x="264" y="107"/>
                    </a:lnTo>
                    <a:lnTo>
                      <a:pt x="264" y="113"/>
                    </a:lnTo>
                    <a:lnTo>
                      <a:pt x="264" y="119"/>
                    </a:lnTo>
                    <a:lnTo>
                      <a:pt x="265" y="124"/>
                    </a:lnTo>
                    <a:lnTo>
                      <a:pt x="231" y="170"/>
                    </a:lnTo>
                    <a:lnTo>
                      <a:pt x="234" y="183"/>
                    </a:lnTo>
                    <a:lnTo>
                      <a:pt x="215" y="195"/>
                    </a:lnTo>
                    <a:lnTo>
                      <a:pt x="180" y="190"/>
                    </a:lnTo>
                    <a:lnTo>
                      <a:pt x="164" y="201"/>
                    </a:lnTo>
                    <a:lnTo>
                      <a:pt x="127" y="193"/>
                    </a:lnTo>
                    <a:lnTo>
                      <a:pt x="94" y="181"/>
                    </a:lnTo>
                    <a:lnTo>
                      <a:pt x="74" y="183"/>
                    </a:lnTo>
                    <a:lnTo>
                      <a:pt x="61" y="205"/>
                    </a:lnTo>
                    <a:lnTo>
                      <a:pt x="60" y="220"/>
                    </a:lnTo>
                    <a:lnTo>
                      <a:pt x="46" y="206"/>
                    </a:lnTo>
                    <a:lnTo>
                      <a:pt x="38" y="217"/>
                    </a:lnTo>
                    <a:lnTo>
                      <a:pt x="33" y="201"/>
                    </a:lnTo>
                    <a:lnTo>
                      <a:pt x="26" y="204"/>
                    </a:lnTo>
                    <a:lnTo>
                      <a:pt x="13" y="196"/>
                    </a:lnTo>
                    <a:lnTo>
                      <a:pt x="8" y="183"/>
                    </a:lnTo>
                    <a:lnTo>
                      <a:pt x="0" y="161"/>
                    </a:lnTo>
                    <a:lnTo>
                      <a:pt x="20" y="153"/>
                    </a:lnTo>
                    <a:lnTo>
                      <a:pt x="67" y="150"/>
                    </a:lnTo>
                    <a:lnTo>
                      <a:pt x="71" y="83"/>
                    </a:lnTo>
                    <a:lnTo>
                      <a:pt x="83" y="79"/>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0" name="Freeform 294">
                <a:extLst>
                  <a:ext uri="{FF2B5EF4-FFF2-40B4-BE49-F238E27FC236}">
                    <a16:creationId xmlns:a16="http://schemas.microsoft.com/office/drawing/2014/main" id="{37661AF8-89BE-4723-8680-2735630902C5}"/>
                  </a:ext>
                </a:extLst>
              </p:cNvPr>
              <p:cNvSpPr>
                <a:spLocks/>
              </p:cNvSpPr>
              <p:nvPr/>
            </p:nvSpPr>
            <p:spPr bwMode="auto">
              <a:xfrm>
                <a:off x="3260" y="2364"/>
                <a:ext cx="207" cy="177"/>
              </a:xfrm>
              <a:custGeom>
                <a:avLst/>
                <a:gdLst>
                  <a:gd name="T0" fmla="*/ 0 w 207"/>
                  <a:gd name="T1" fmla="*/ 114 h 177"/>
                  <a:gd name="T2" fmla="*/ 0 w 207"/>
                  <a:gd name="T3" fmla="*/ 88 h 177"/>
                  <a:gd name="T4" fmla="*/ 16 w 207"/>
                  <a:gd name="T5" fmla="*/ 72 h 177"/>
                  <a:gd name="T6" fmla="*/ 15 w 207"/>
                  <a:gd name="T7" fmla="*/ 39 h 177"/>
                  <a:gd name="T8" fmla="*/ 16 w 207"/>
                  <a:gd name="T9" fmla="*/ 24 h 177"/>
                  <a:gd name="T10" fmla="*/ 29 w 207"/>
                  <a:gd name="T11" fmla="*/ 2 h 177"/>
                  <a:gd name="T12" fmla="*/ 49 w 207"/>
                  <a:gd name="T13" fmla="*/ 0 h 177"/>
                  <a:gd name="T14" fmla="*/ 82 w 207"/>
                  <a:gd name="T15" fmla="*/ 12 h 177"/>
                  <a:gd name="T16" fmla="*/ 119 w 207"/>
                  <a:gd name="T17" fmla="*/ 20 h 177"/>
                  <a:gd name="T18" fmla="*/ 135 w 207"/>
                  <a:gd name="T19" fmla="*/ 9 h 177"/>
                  <a:gd name="T20" fmla="*/ 170 w 207"/>
                  <a:gd name="T21" fmla="*/ 14 h 177"/>
                  <a:gd name="T22" fmla="*/ 189 w 207"/>
                  <a:gd name="T23" fmla="*/ 2 h 177"/>
                  <a:gd name="T24" fmla="*/ 197 w 207"/>
                  <a:gd name="T25" fmla="*/ 14 h 177"/>
                  <a:gd name="T26" fmla="*/ 207 w 207"/>
                  <a:gd name="T27" fmla="*/ 36 h 177"/>
                  <a:gd name="T28" fmla="*/ 191 w 207"/>
                  <a:gd name="T29" fmla="*/ 51 h 177"/>
                  <a:gd name="T30" fmla="*/ 178 w 207"/>
                  <a:gd name="T31" fmla="*/ 87 h 177"/>
                  <a:gd name="T32" fmla="*/ 167 w 207"/>
                  <a:gd name="T33" fmla="*/ 100 h 177"/>
                  <a:gd name="T34" fmla="*/ 149 w 207"/>
                  <a:gd name="T35" fmla="*/ 139 h 177"/>
                  <a:gd name="T36" fmla="*/ 127 w 207"/>
                  <a:gd name="T37" fmla="*/ 128 h 177"/>
                  <a:gd name="T38" fmla="*/ 100 w 207"/>
                  <a:gd name="T39" fmla="*/ 172 h 177"/>
                  <a:gd name="T40" fmla="*/ 56 w 207"/>
                  <a:gd name="T41" fmla="*/ 177 h 177"/>
                  <a:gd name="T42" fmla="*/ 27 w 207"/>
                  <a:gd name="T43" fmla="*/ 136 h 177"/>
                  <a:gd name="T44" fmla="*/ 0 w 207"/>
                  <a:gd name="T45" fmla="*/ 139 h 177"/>
                  <a:gd name="T46" fmla="*/ 0 w 207"/>
                  <a:gd name="T47" fmla="*/ 114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177"/>
                  <a:gd name="T74" fmla="*/ 207 w 207"/>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177">
                    <a:moveTo>
                      <a:pt x="0" y="114"/>
                    </a:moveTo>
                    <a:lnTo>
                      <a:pt x="0" y="88"/>
                    </a:lnTo>
                    <a:lnTo>
                      <a:pt x="16" y="72"/>
                    </a:lnTo>
                    <a:lnTo>
                      <a:pt x="15" y="39"/>
                    </a:lnTo>
                    <a:lnTo>
                      <a:pt x="16" y="24"/>
                    </a:lnTo>
                    <a:lnTo>
                      <a:pt x="29" y="2"/>
                    </a:lnTo>
                    <a:lnTo>
                      <a:pt x="49" y="0"/>
                    </a:lnTo>
                    <a:lnTo>
                      <a:pt x="82" y="12"/>
                    </a:lnTo>
                    <a:lnTo>
                      <a:pt x="119" y="20"/>
                    </a:lnTo>
                    <a:lnTo>
                      <a:pt x="135" y="9"/>
                    </a:lnTo>
                    <a:lnTo>
                      <a:pt x="170" y="14"/>
                    </a:lnTo>
                    <a:lnTo>
                      <a:pt x="189" y="2"/>
                    </a:lnTo>
                    <a:lnTo>
                      <a:pt x="197" y="14"/>
                    </a:lnTo>
                    <a:lnTo>
                      <a:pt x="207" y="36"/>
                    </a:lnTo>
                    <a:lnTo>
                      <a:pt x="191" y="51"/>
                    </a:lnTo>
                    <a:lnTo>
                      <a:pt x="178" y="87"/>
                    </a:lnTo>
                    <a:lnTo>
                      <a:pt x="167" y="100"/>
                    </a:lnTo>
                    <a:lnTo>
                      <a:pt x="149" y="139"/>
                    </a:lnTo>
                    <a:lnTo>
                      <a:pt x="127" y="128"/>
                    </a:lnTo>
                    <a:lnTo>
                      <a:pt x="100" y="172"/>
                    </a:lnTo>
                    <a:lnTo>
                      <a:pt x="56" y="177"/>
                    </a:lnTo>
                    <a:lnTo>
                      <a:pt x="27" y="136"/>
                    </a:lnTo>
                    <a:lnTo>
                      <a:pt x="0" y="139"/>
                    </a:lnTo>
                    <a:lnTo>
                      <a:pt x="0" y="114"/>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1" name="Freeform 295">
                <a:extLst>
                  <a:ext uri="{FF2B5EF4-FFF2-40B4-BE49-F238E27FC236}">
                    <a16:creationId xmlns:a16="http://schemas.microsoft.com/office/drawing/2014/main" id="{73C32444-1954-4868-A1EC-7D2A9393B423}"/>
                  </a:ext>
                </a:extLst>
              </p:cNvPr>
              <p:cNvSpPr>
                <a:spLocks/>
              </p:cNvSpPr>
              <p:nvPr/>
            </p:nvSpPr>
            <p:spPr bwMode="auto">
              <a:xfrm>
                <a:off x="3375" y="2579"/>
                <a:ext cx="35" cy="24"/>
              </a:xfrm>
              <a:custGeom>
                <a:avLst/>
                <a:gdLst>
                  <a:gd name="T0" fmla="*/ 22 w 35"/>
                  <a:gd name="T1" fmla="*/ 1 h 24"/>
                  <a:gd name="T2" fmla="*/ 35 w 35"/>
                  <a:gd name="T3" fmla="*/ 2 h 24"/>
                  <a:gd name="T4" fmla="*/ 35 w 35"/>
                  <a:gd name="T5" fmla="*/ 24 h 24"/>
                  <a:gd name="T6" fmla="*/ 0 w 35"/>
                  <a:gd name="T7" fmla="*/ 24 h 24"/>
                  <a:gd name="T8" fmla="*/ 8 w 35"/>
                  <a:gd name="T9" fmla="*/ 0 h 24"/>
                  <a:gd name="T10" fmla="*/ 22 w 35"/>
                  <a:gd name="T11" fmla="*/ 1 h 24"/>
                  <a:gd name="T12" fmla="*/ 0 60000 65536"/>
                  <a:gd name="T13" fmla="*/ 0 60000 65536"/>
                  <a:gd name="T14" fmla="*/ 0 60000 65536"/>
                  <a:gd name="T15" fmla="*/ 0 60000 65536"/>
                  <a:gd name="T16" fmla="*/ 0 60000 65536"/>
                  <a:gd name="T17" fmla="*/ 0 60000 65536"/>
                  <a:gd name="T18" fmla="*/ 0 w 35"/>
                  <a:gd name="T19" fmla="*/ 0 h 24"/>
                  <a:gd name="T20" fmla="*/ 35 w 3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5" h="24">
                    <a:moveTo>
                      <a:pt x="22" y="1"/>
                    </a:moveTo>
                    <a:lnTo>
                      <a:pt x="35" y="2"/>
                    </a:lnTo>
                    <a:lnTo>
                      <a:pt x="35" y="24"/>
                    </a:lnTo>
                    <a:lnTo>
                      <a:pt x="0" y="24"/>
                    </a:lnTo>
                    <a:lnTo>
                      <a:pt x="8" y="0"/>
                    </a:lnTo>
                    <a:lnTo>
                      <a:pt x="22" y="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2" name="Freeform 296">
                <a:extLst>
                  <a:ext uri="{FF2B5EF4-FFF2-40B4-BE49-F238E27FC236}">
                    <a16:creationId xmlns:a16="http://schemas.microsoft.com/office/drawing/2014/main" id="{DEF3BD9D-21F6-4D9D-9A35-E2BC65E06B8B}"/>
                  </a:ext>
                </a:extLst>
              </p:cNvPr>
              <p:cNvSpPr>
                <a:spLocks/>
              </p:cNvSpPr>
              <p:nvPr/>
            </p:nvSpPr>
            <p:spPr bwMode="auto">
              <a:xfrm>
                <a:off x="3364" y="2579"/>
                <a:ext cx="101" cy="116"/>
              </a:xfrm>
              <a:custGeom>
                <a:avLst/>
                <a:gdLst>
                  <a:gd name="T0" fmla="*/ 11 w 101"/>
                  <a:gd name="T1" fmla="*/ 24 h 116"/>
                  <a:gd name="T2" fmla="*/ 46 w 101"/>
                  <a:gd name="T3" fmla="*/ 24 h 116"/>
                  <a:gd name="T4" fmla="*/ 46 w 101"/>
                  <a:gd name="T5" fmla="*/ 0 h 116"/>
                  <a:gd name="T6" fmla="*/ 81 w 101"/>
                  <a:gd name="T7" fmla="*/ 0 h 116"/>
                  <a:gd name="T8" fmla="*/ 81 w 101"/>
                  <a:gd name="T9" fmla="*/ 2 h 116"/>
                  <a:gd name="T10" fmla="*/ 79 w 101"/>
                  <a:gd name="T11" fmla="*/ 20 h 116"/>
                  <a:gd name="T12" fmla="*/ 97 w 101"/>
                  <a:gd name="T13" fmla="*/ 18 h 116"/>
                  <a:gd name="T14" fmla="*/ 101 w 101"/>
                  <a:gd name="T15" fmla="*/ 26 h 116"/>
                  <a:gd name="T16" fmla="*/ 90 w 101"/>
                  <a:gd name="T17" fmla="*/ 46 h 116"/>
                  <a:gd name="T18" fmla="*/ 100 w 101"/>
                  <a:gd name="T19" fmla="*/ 51 h 116"/>
                  <a:gd name="T20" fmla="*/ 101 w 101"/>
                  <a:gd name="T21" fmla="*/ 72 h 116"/>
                  <a:gd name="T22" fmla="*/ 94 w 101"/>
                  <a:gd name="T23" fmla="*/ 90 h 116"/>
                  <a:gd name="T24" fmla="*/ 90 w 101"/>
                  <a:gd name="T25" fmla="*/ 89 h 116"/>
                  <a:gd name="T26" fmla="*/ 89 w 101"/>
                  <a:gd name="T27" fmla="*/ 82 h 116"/>
                  <a:gd name="T28" fmla="*/ 83 w 101"/>
                  <a:gd name="T29" fmla="*/ 88 h 116"/>
                  <a:gd name="T30" fmla="*/ 75 w 101"/>
                  <a:gd name="T31" fmla="*/ 86 h 116"/>
                  <a:gd name="T32" fmla="*/ 68 w 101"/>
                  <a:gd name="T33" fmla="*/ 77 h 116"/>
                  <a:gd name="T34" fmla="*/ 61 w 101"/>
                  <a:gd name="T35" fmla="*/ 88 h 116"/>
                  <a:gd name="T36" fmla="*/ 50 w 101"/>
                  <a:gd name="T37" fmla="*/ 86 h 116"/>
                  <a:gd name="T38" fmla="*/ 56 w 101"/>
                  <a:gd name="T39" fmla="*/ 112 h 116"/>
                  <a:gd name="T40" fmla="*/ 49 w 101"/>
                  <a:gd name="T41" fmla="*/ 108 h 116"/>
                  <a:gd name="T42" fmla="*/ 42 w 101"/>
                  <a:gd name="T43" fmla="*/ 116 h 116"/>
                  <a:gd name="T44" fmla="*/ 0 w 101"/>
                  <a:gd name="T45" fmla="*/ 57 h 116"/>
                  <a:gd name="T46" fmla="*/ 9 w 101"/>
                  <a:gd name="T47" fmla="*/ 53 h 116"/>
                  <a:gd name="T48" fmla="*/ 11 w 101"/>
                  <a:gd name="T49" fmla="*/ 24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6"/>
                  <a:gd name="T77" fmla="*/ 101 w 101"/>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6">
                    <a:moveTo>
                      <a:pt x="11" y="24"/>
                    </a:moveTo>
                    <a:lnTo>
                      <a:pt x="46" y="24"/>
                    </a:lnTo>
                    <a:lnTo>
                      <a:pt x="46" y="0"/>
                    </a:lnTo>
                    <a:lnTo>
                      <a:pt x="81" y="0"/>
                    </a:lnTo>
                    <a:lnTo>
                      <a:pt x="81" y="2"/>
                    </a:lnTo>
                    <a:lnTo>
                      <a:pt x="79" y="20"/>
                    </a:lnTo>
                    <a:lnTo>
                      <a:pt x="97" y="18"/>
                    </a:lnTo>
                    <a:lnTo>
                      <a:pt x="101" y="26"/>
                    </a:lnTo>
                    <a:lnTo>
                      <a:pt x="90" y="46"/>
                    </a:lnTo>
                    <a:lnTo>
                      <a:pt x="100" y="51"/>
                    </a:lnTo>
                    <a:lnTo>
                      <a:pt x="101" y="72"/>
                    </a:lnTo>
                    <a:lnTo>
                      <a:pt x="94" y="90"/>
                    </a:lnTo>
                    <a:lnTo>
                      <a:pt x="90" y="89"/>
                    </a:lnTo>
                    <a:lnTo>
                      <a:pt x="89" y="82"/>
                    </a:lnTo>
                    <a:lnTo>
                      <a:pt x="83" y="88"/>
                    </a:lnTo>
                    <a:lnTo>
                      <a:pt x="75" y="86"/>
                    </a:lnTo>
                    <a:lnTo>
                      <a:pt x="68" y="77"/>
                    </a:lnTo>
                    <a:lnTo>
                      <a:pt x="61" y="88"/>
                    </a:lnTo>
                    <a:lnTo>
                      <a:pt x="50" y="86"/>
                    </a:lnTo>
                    <a:lnTo>
                      <a:pt x="56" y="112"/>
                    </a:lnTo>
                    <a:lnTo>
                      <a:pt x="49" y="108"/>
                    </a:lnTo>
                    <a:lnTo>
                      <a:pt x="42" y="116"/>
                    </a:lnTo>
                    <a:lnTo>
                      <a:pt x="0" y="57"/>
                    </a:lnTo>
                    <a:lnTo>
                      <a:pt x="9" y="53"/>
                    </a:lnTo>
                    <a:lnTo>
                      <a:pt x="11" y="2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3" name="Freeform 297">
                <a:extLst>
                  <a:ext uri="{FF2B5EF4-FFF2-40B4-BE49-F238E27FC236}">
                    <a16:creationId xmlns:a16="http://schemas.microsoft.com/office/drawing/2014/main" id="{46B04C9B-6765-42A7-96FC-12BDDAFF6031}"/>
                  </a:ext>
                </a:extLst>
              </p:cNvPr>
              <p:cNvSpPr>
                <a:spLocks/>
              </p:cNvSpPr>
              <p:nvPr/>
            </p:nvSpPr>
            <p:spPr bwMode="auto">
              <a:xfrm>
                <a:off x="3446" y="2184"/>
                <a:ext cx="181" cy="297"/>
              </a:xfrm>
              <a:custGeom>
                <a:avLst/>
                <a:gdLst>
                  <a:gd name="T0" fmla="*/ 37 w 181"/>
                  <a:gd name="T1" fmla="*/ 297 h 297"/>
                  <a:gd name="T2" fmla="*/ 30 w 181"/>
                  <a:gd name="T3" fmla="*/ 279 h 297"/>
                  <a:gd name="T4" fmla="*/ 10 w 181"/>
                  <a:gd name="T5" fmla="*/ 257 h 297"/>
                  <a:gd name="T6" fmla="*/ 14 w 181"/>
                  <a:gd name="T7" fmla="*/ 252 h 297"/>
                  <a:gd name="T8" fmla="*/ 34 w 181"/>
                  <a:gd name="T9" fmla="*/ 253 h 297"/>
                  <a:gd name="T10" fmla="*/ 40 w 181"/>
                  <a:gd name="T11" fmla="*/ 252 h 297"/>
                  <a:gd name="T12" fmla="*/ 33 w 181"/>
                  <a:gd name="T13" fmla="*/ 245 h 297"/>
                  <a:gd name="T14" fmla="*/ 27 w 181"/>
                  <a:gd name="T15" fmla="*/ 236 h 297"/>
                  <a:gd name="T16" fmla="*/ 27 w 181"/>
                  <a:gd name="T17" fmla="*/ 213 h 297"/>
                  <a:gd name="T18" fmla="*/ 16 w 181"/>
                  <a:gd name="T19" fmla="*/ 194 h 297"/>
                  <a:gd name="T20" fmla="*/ 11 w 181"/>
                  <a:gd name="T21" fmla="*/ 194 h 297"/>
                  <a:gd name="T22" fmla="*/ 3 w 181"/>
                  <a:gd name="T23" fmla="*/ 182 h 297"/>
                  <a:gd name="T24" fmla="*/ 0 w 181"/>
                  <a:gd name="T25" fmla="*/ 169 h 297"/>
                  <a:gd name="T26" fmla="*/ 34 w 181"/>
                  <a:gd name="T27" fmla="*/ 123 h 297"/>
                  <a:gd name="T28" fmla="*/ 33 w 181"/>
                  <a:gd name="T29" fmla="*/ 118 h 297"/>
                  <a:gd name="T30" fmla="*/ 33 w 181"/>
                  <a:gd name="T31" fmla="*/ 112 h 297"/>
                  <a:gd name="T32" fmla="*/ 33 w 181"/>
                  <a:gd name="T33" fmla="*/ 106 h 297"/>
                  <a:gd name="T34" fmla="*/ 40 w 181"/>
                  <a:gd name="T35" fmla="*/ 58 h 297"/>
                  <a:gd name="T36" fmla="*/ 23 w 181"/>
                  <a:gd name="T37" fmla="*/ 9 h 297"/>
                  <a:gd name="T38" fmla="*/ 40 w 181"/>
                  <a:gd name="T39" fmla="*/ 0 h 297"/>
                  <a:gd name="T40" fmla="*/ 100 w 181"/>
                  <a:gd name="T41" fmla="*/ 31 h 297"/>
                  <a:gd name="T42" fmla="*/ 179 w 181"/>
                  <a:gd name="T43" fmla="*/ 74 h 297"/>
                  <a:gd name="T44" fmla="*/ 181 w 181"/>
                  <a:gd name="T45" fmla="*/ 145 h 297"/>
                  <a:gd name="T46" fmla="*/ 164 w 181"/>
                  <a:gd name="T47" fmla="*/ 145 h 297"/>
                  <a:gd name="T48" fmla="*/ 149 w 181"/>
                  <a:gd name="T49" fmla="*/ 181 h 297"/>
                  <a:gd name="T50" fmla="*/ 151 w 181"/>
                  <a:gd name="T51" fmla="*/ 201 h 297"/>
                  <a:gd name="T52" fmla="*/ 164 w 181"/>
                  <a:gd name="T53" fmla="*/ 234 h 297"/>
                  <a:gd name="T54" fmla="*/ 146 w 181"/>
                  <a:gd name="T55" fmla="*/ 239 h 297"/>
                  <a:gd name="T56" fmla="*/ 123 w 181"/>
                  <a:gd name="T57" fmla="*/ 267 h 297"/>
                  <a:gd name="T58" fmla="*/ 99 w 181"/>
                  <a:gd name="T59" fmla="*/ 270 h 297"/>
                  <a:gd name="T60" fmla="*/ 93 w 181"/>
                  <a:gd name="T61" fmla="*/ 271 h 297"/>
                  <a:gd name="T62" fmla="*/ 99 w 181"/>
                  <a:gd name="T63" fmla="*/ 276 h 297"/>
                  <a:gd name="T64" fmla="*/ 90 w 181"/>
                  <a:gd name="T65" fmla="*/ 288 h 297"/>
                  <a:gd name="T66" fmla="*/ 59 w 181"/>
                  <a:gd name="T67" fmla="*/ 297 h 297"/>
                  <a:gd name="T68" fmla="*/ 53 w 181"/>
                  <a:gd name="T69" fmla="*/ 292 h 297"/>
                  <a:gd name="T70" fmla="*/ 37 w 181"/>
                  <a:gd name="T71" fmla="*/ 297 h 2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297"/>
                  <a:gd name="T110" fmla="*/ 181 w 181"/>
                  <a:gd name="T111" fmla="*/ 297 h 2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297">
                    <a:moveTo>
                      <a:pt x="37" y="297"/>
                    </a:moveTo>
                    <a:lnTo>
                      <a:pt x="30" y="279"/>
                    </a:lnTo>
                    <a:lnTo>
                      <a:pt x="10" y="257"/>
                    </a:lnTo>
                    <a:lnTo>
                      <a:pt x="14" y="252"/>
                    </a:lnTo>
                    <a:lnTo>
                      <a:pt x="34" y="253"/>
                    </a:lnTo>
                    <a:lnTo>
                      <a:pt x="40" y="252"/>
                    </a:lnTo>
                    <a:lnTo>
                      <a:pt x="33" y="245"/>
                    </a:lnTo>
                    <a:lnTo>
                      <a:pt x="27" y="236"/>
                    </a:lnTo>
                    <a:lnTo>
                      <a:pt x="27" y="213"/>
                    </a:lnTo>
                    <a:lnTo>
                      <a:pt x="16" y="194"/>
                    </a:lnTo>
                    <a:lnTo>
                      <a:pt x="11" y="194"/>
                    </a:lnTo>
                    <a:lnTo>
                      <a:pt x="3" y="182"/>
                    </a:lnTo>
                    <a:lnTo>
                      <a:pt x="0" y="169"/>
                    </a:lnTo>
                    <a:lnTo>
                      <a:pt x="34" y="123"/>
                    </a:lnTo>
                    <a:lnTo>
                      <a:pt x="33" y="118"/>
                    </a:lnTo>
                    <a:lnTo>
                      <a:pt x="33" y="112"/>
                    </a:lnTo>
                    <a:lnTo>
                      <a:pt x="33" y="106"/>
                    </a:lnTo>
                    <a:lnTo>
                      <a:pt x="40" y="58"/>
                    </a:lnTo>
                    <a:lnTo>
                      <a:pt x="23" y="9"/>
                    </a:lnTo>
                    <a:lnTo>
                      <a:pt x="40" y="0"/>
                    </a:lnTo>
                    <a:lnTo>
                      <a:pt x="100" y="31"/>
                    </a:lnTo>
                    <a:lnTo>
                      <a:pt x="179" y="74"/>
                    </a:lnTo>
                    <a:lnTo>
                      <a:pt x="181" y="145"/>
                    </a:lnTo>
                    <a:lnTo>
                      <a:pt x="164" y="145"/>
                    </a:lnTo>
                    <a:lnTo>
                      <a:pt x="149" y="181"/>
                    </a:lnTo>
                    <a:lnTo>
                      <a:pt x="151" y="201"/>
                    </a:lnTo>
                    <a:lnTo>
                      <a:pt x="164" y="234"/>
                    </a:lnTo>
                    <a:lnTo>
                      <a:pt x="146" y="239"/>
                    </a:lnTo>
                    <a:lnTo>
                      <a:pt x="123" y="267"/>
                    </a:lnTo>
                    <a:lnTo>
                      <a:pt x="99" y="270"/>
                    </a:lnTo>
                    <a:lnTo>
                      <a:pt x="93" y="271"/>
                    </a:lnTo>
                    <a:lnTo>
                      <a:pt x="99" y="276"/>
                    </a:lnTo>
                    <a:lnTo>
                      <a:pt x="90" y="288"/>
                    </a:lnTo>
                    <a:lnTo>
                      <a:pt x="59" y="297"/>
                    </a:lnTo>
                    <a:lnTo>
                      <a:pt x="53" y="292"/>
                    </a:lnTo>
                    <a:lnTo>
                      <a:pt x="37" y="29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4" name="Freeform 298">
                <a:extLst>
                  <a:ext uri="{FF2B5EF4-FFF2-40B4-BE49-F238E27FC236}">
                    <a16:creationId xmlns:a16="http://schemas.microsoft.com/office/drawing/2014/main" id="{EDFC7D94-06DC-4DF9-B1DA-132886624D2D}"/>
                  </a:ext>
                </a:extLst>
              </p:cNvPr>
              <p:cNvSpPr>
                <a:spLocks/>
              </p:cNvSpPr>
              <p:nvPr/>
            </p:nvSpPr>
            <p:spPr bwMode="auto">
              <a:xfrm>
                <a:off x="3465" y="2418"/>
                <a:ext cx="227" cy="162"/>
              </a:xfrm>
              <a:custGeom>
                <a:avLst/>
                <a:gdLst>
                  <a:gd name="T0" fmla="*/ 29 w 227"/>
                  <a:gd name="T1" fmla="*/ 156 h 162"/>
                  <a:gd name="T2" fmla="*/ 29 w 227"/>
                  <a:gd name="T3" fmla="*/ 149 h 162"/>
                  <a:gd name="T4" fmla="*/ 11 w 227"/>
                  <a:gd name="T5" fmla="*/ 122 h 162"/>
                  <a:gd name="T6" fmla="*/ 0 w 227"/>
                  <a:gd name="T7" fmla="*/ 90 h 162"/>
                  <a:gd name="T8" fmla="*/ 18 w 227"/>
                  <a:gd name="T9" fmla="*/ 63 h 162"/>
                  <a:gd name="T10" fmla="*/ 34 w 227"/>
                  <a:gd name="T11" fmla="*/ 58 h 162"/>
                  <a:gd name="T12" fmla="*/ 40 w 227"/>
                  <a:gd name="T13" fmla="*/ 63 h 162"/>
                  <a:gd name="T14" fmla="*/ 71 w 227"/>
                  <a:gd name="T15" fmla="*/ 54 h 162"/>
                  <a:gd name="T16" fmla="*/ 80 w 227"/>
                  <a:gd name="T17" fmla="*/ 42 h 162"/>
                  <a:gd name="T18" fmla="*/ 74 w 227"/>
                  <a:gd name="T19" fmla="*/ 37 h 162"/>
                  <a:gd name="T20" fmla="*/ 80 w 227"/>
                  <a:gd name="T21" fmla="*/ 36 h 162"/>
                  <a:gd name="T22" fmla="*/ 104 w 227"/>
                  <a:gd name="T23" fmla="*/ 33 h 162"/>
                  <a:gd name="T24" fmla="*/ 127 w 227"/>
                  <a:gd name="T25" fmla="*/ 5 h 162"/>
                  <a:gd name="T26" fmla="*/ 145 w 227"/>
                  <a:gd name="T27" fmla="*/ 0 h 162"/>
                  <a:gd name="T28" fmla="*/ 160 w 227"/>
                  <a:gd name="T29" fmla="*/ 20 h 162"/>
                  <a:gd name="T30" fmla="*/ 158 w 227"/>
                  <a:gd name="T31" fmla="*/ 41 h 162"/>
                  <a:gd name="T32" fmla="*/ 168 w 227"/>
                  <a:gd name="T33" fmla="*/ 45 h 162"/>
                  <a:gd name="T34" fmla="*/ 188 w 227"/>
                  <a:gd name="T35" fmla="*/ 58 h 162"/>
                  <a:gd name="T36" fmla="*/ 186 w 227"/>
                  <a:gd name="T37" fmla="*/ 64 h 162"/>
                  <a:gd name="T38" fmla="*/ 208 w 227"/>
                  <a:gd name="T39" fmla="*/ 80 h 162"/>
                  <a:gd name="T40" fmla="*/ 208 w 227"/>
                  <a:gd name="T41" fmla="*/ 90 h 162"/>
                  <a:gd name="T42" fmla="*/ 223 w 227"/>
                  <a:gd name="T43" fmla="*/ 99 h 162"/>
                  <a:gd name="T44" fmla="*/ 227 w 227"/>
                  <a:gd name="T45" fmla="*/ 111 h 162"/>
                  <a:gd name="T46" fmla="*/ 189 w 227"/>
                  <a:gd name="T47" fmla="*/ 108 h 162"/>
                  <a:gd name="T48" fmla="*/ 162 w 227"/>
                  <a:gd name="T49" fmla="*/ 113 h 162"/>
                  <a:gd name="T50" fmla="*/ 127 w 227"/>
                  <a:gd name="T51" fmla="*/ 123 h 162"/>
                  <a:gd name="T52" fmla="*/ 107 w 227"/>
                  <a:gd name="T53" fmla="*/ 122 h 162"/>
                  <a:gd name="T54" fmla="*/ 88 w 227"/>
                  <a:gd name="T55" fmla="*/ 108 h 162"/>
                  <a:gd name="T56" fmla="*/ 71 w 227"/>
                  <a:gd name="T57" fmla="*/ 122 h 162"/>
                  <a:gd name="T58" fmla="*/ 73 w 227"/>
                  <a:gd name="T59" fmla="*/ 139 h 162"/>
                  <a:gd name="T60" fmla="*/ 52 w 227"/>
                  <a:gd name="T61" fmla="*/ 135 h 162"/>
                  <a:gd name="T62" fmla="*/ 37 w 227"/>
                  <a:gd name="T63" fmla="*/ 138 h 162"/>
                  <a:gd name="T64" fmla="*/ 30 w 227"/>
                  <a:gd name="T65" fmla="*/ 162 h 162"/>
                  <a:gd name="T66" fmla="*/ 29 w 227"/>
                  <a:gd name="T67" fmla="*/ 156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162"/>
                  <a:gd name="T104" fmla="*/ 227 w 227"/>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162">
                    <a:moveTo>
                      <a:pt x="29" y="156"/>
                    </a:moveTo>
                    <a:lnTo>
                      <a:pt x="29" y="149"/>
                    </a:lnTo>
                    <a:lnTo>
                      <a:pt x="11" y="122"/>
                    </a:lnTo>
                    <a:lnTo>
                      <a:pt x="0" y="90"/>
                    </a:lnTo>
                    <a:lnTo>
                      <a:pt x="18" y="63"/>
                    </a:lnTo>
                    <a:lnTo>
                      <a:pt x="34" y="58"/>
                    </a:lnTo>
                    <a:lnTo>
                      <a:pt x="40" y="63"/>
                    </a:lnTo>
                    <a:lnTo>
                      <a:pt x="71" y="54"/>
                    </a:lnTo>
                    <a:lnTo>
                      <a:pt x="80" y="42"/>
                    </a:lnTo>
                    <a:lnTo>
                      <a:pt x="74" y="37"/>
                    </a:lnTo>
                    <a:lnTo>
                      <a:pt x="80" y="36"/>
                    </a:lnTo>
                    <a:lnTo>
                      <a:pt x="104" y="33"/>
                    </a:lnTo>
                    <a:lnTo>
                      <a:pt x="127" y="5"/>
                    </a:lnTo>
                    <a:lnTo>
                      <a:pt x="145" y="0"/>
                    </a:lnTo>
                    <a:lnTo>
                      <a:pt x="160" y="20"/>
                    </a:lnTo>
                    <a:lnTo>
                      <a:pt x="158" y="41"/>
                    </a:lnTo>
                    <a:lnTo>
                      <a:pt x="168" y="45"/>
                    </a:lnTo>
                    <a:lnTo>
                      <a:pt x="188" y="58"/>
                    </a:lnTo>
                    <a:lnTo>
                      <a:pt x="186" y="64"/>
                    </a:lnTo>
                    <a:lnTo>
                      <a:pt x="208" y="80"/>
                    </a:lnTo>
                    <a:lnTo>
                      <a:pt x="208" y="90"/>
                    </a:lnTo>
                    <a:lnTo>
                      <a:pt x="223" y="99"/>
                    </a:lnTo>
                    <a:lnTo>
                      <a:pt x="227" y="111"/>
                    </a:lnTo>
                    <a:lnTo>
                      <a:pt x="189" y="108"/>
                    </a:lnTo>
                    <a:lnTo>
                      <a:pt x="162" y="113"/>
                    </a:lnTo>
                    <a:lnTo>
                      <a:pt x="127" y="123"/>
                    </a:lnTo>
                    <a:lnTo>
                      <a:pt x="107" y="122"/>
                    </a:lnTo>
                    <a:lnTo>
                      <a:pt x="88" y="108"/>
                    </a:lnTo>
                    <a:lnTo>
                      <a:pt x="71" y="122"/>
                    </a:lnTo>
                    <a:lnTo>
                      <a:pt x="73" y="139"/>
                    </a:lnTo>
                    <a:lnTo>
                      <a:pt x="52" y="135"/>
                    </a:lnTo>
                    <a:lnTo>
                      <a:pt x="37" y="138"/>
                    </a:lnTo>
                    <a:lnTo>
                      <a:pt x="30" y="162"/>
                    </a:lnTo>
                    <a:lnTo>
                      <a:pt x="29" y="15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5" name="Freeform 299">
                <a:extLst>
                  <a:ext uri="{FF2B5EF4-FFF2-40B4-BE49-F238E27FC236}">
                    <a16:creationId xmlns:a16="http://schemas.microsoft.com/office/drawing/2014/main" id="{1200791C-105B-4568-BA14-C680C04CB66D}"/>
                  </a:ext>
                </a:extLst>
              </p:cNvPr>
              <p:cNvSpPr>
                <a:spLocks/>
              </p:cNvSpPr>
              <p:nvPr/>
            </p:nvSpPr>
            <p:spPr bwMode="auto">
              <a:xfrm>
                <a:off x="3406" y="2553"/>
                <a:ext cx="132" cy="163"/>
              </a:xfrm>
              <a:custGeom>
                <a:avLst/>
                <a:gdLst>
                  <a:gd name="T0" fmla="*/ 4 w 132"/>
                  <a:gd name="T1" fmla="*/ 138 h 163"/>
                  <a:gd name="T2" fmla="*/ 7 w 132"/>
                  <a:gd name="T3" fmla="*/ 134 h 163"/>
                  <a:gd name="T4" fmla="*/ 14 w 132"/>
                  <a:gd name="T5" fmla="*/ 138 h 163"/>
                  <a:gd name="T6" fmla="*/ 8 w 132"/>
                  <a:gd name="T7" fmla="*/ 112 h 163"/>
                  <a:gd name="T8" fmla="*/ 19 w 132"/>
                  <a:gd name="T9" fmla="*/ 114 h 163"/>
                  <a:gd name="T10" fmla="*/ 26 w 132"/>
                  <a:gd name="T11" fmla="*/ 103 h 163"/>
                  <a:gd name="T12" fmla="*/ 33 w 132"/>
                  <a:gd name="T13" fmla="*/ 112 h 163"/>
                  <a:gd name="T14" fmla="*/ 41 w 132"/>
                  <a:gd name="T15" fmla="*/ 114 h 163"/>
                  <a:gd name="T16" fmla="*/ 47 w 132"/>
                  <a:gd name="T17" fmla="*/ 108 h 163"/>
                  <a:gd name="T18" fmla="*/ 48 w 132"/>
                  <a:gd name="T19" fmla="*/ 115 h 163"/>
                  <a:gd name="T20" fmla="*/ 52 w 132"/>
                  <a:gd name="T21" fmla="*/ 116 h 163"/>
                  <a:gd name="T22" fmla="*/ 59 w 132"/>
                  <a:gd name="T23" fmla="*/ 98 h 163"/>
                  <a:gd name="T24" fmla="*/ 58 w 132"/>
                  <a:gd name="T25" fmla="*/ 77 h 163"/>
                  <a:gd name="T26" fmla="*/ 48 w 132"/>
                  <a:gd name="T27" fmla="*/ 72 h 163"/>
                  <a:gd name="T28" fmla="*/ 59 w 132"/>
                  <a:gd name="T29" fmla="*/ 52 h 163"/>
                  <a:gd name="T30" fmla="*/ 55 w 132"/>
                  <a:gd name="T31" fmla="*/ 44 h 163"/>
                  <a:gd name="T32" fmla="*/ 37 w 132"/>
                  <a:gd name="T33" fmla="*/ 46 h 163"/>
                  <a:gd name="T34" fmla="*/ 39 w 132"/>
                  <a:gd name="T35" fmla="*/ 28 h 163"/>
                  <a:gd name="T36" fmla="*/ 63 w 132"/>
                  <a:gd name="T37" fmla="*/ 28 h 163"/>
                  <a:gd name="T38" fmla="*/ 88 w 132"/>
                  <a:gd name="T39" fmla="*/ 37 h 163"/>
                  <a:gd name="T40" fmla="*/ 89 w 132"/>
                  <a:gd name="T41" fmla="*/ 27 h 163"/>
                  <a:gd name="T42" fmla="*/ 96 w 132"/>
                  <a:gd name="T43" fmla="*/ 3 h 163"/>
                  <a:gd name="T44" fmla="*/ 111 w 132"/>
                  <a:gd name="T45" fmla="*/ 0 h 163"/>
                  <a:gd name="T46" fmla="*/ 132 w 132"/>
                  <a:gd name="T47" fmla="*/ 4 h 163"/>
                  <a:gd name="T48" fmla="*/ 119 w 132"/>
                  <a:gd name="T49" fmla="*/ 50 h 163"/>
                  <a:gd name="T50" fmla="*/ 121 w 132"/>
                  <a:gd name="T51" fmla="*/ 61 h 163"/>
                  <a:gd name="T52" fmla="*/ 115 w 132"/>
                  <a:gd name="T53" fmla="*/ 77 h 163"/>
                  <a:gd name="T54" fmla="*/ 89 w 132"/>
                  <a:gd name="T55" fmla="*/ 110 h 163"/>
                  <a:gd name="T56" fmla="*/ 89 w 132"/>
                  <a:gd name="T57" fmla="*/ 132 h 163"/>
                  <a:gd name="T58" fmla="*/ 89 w 132"/>
                  <a:gd name="T59" fmla="*/ 134 h 163"/>
                  <a:gd name="T60" fmla="*/ 62 w 132"/>
                  <a:gd name="T61" fmla="*/ 161 h 163"/>
                  <a:gd name="T62" fmla="*/ 58 w 132"/>
                  <a:gd name="T63" fmla="*/ 148 h 163"/>
                  <a:gd name="T64" fmla="*/ 34 w 132"/>
                  <a:gd name="T65" fmla="*/ 155 h 163"/>
                  <a:gd name="T66" fmla="*/ 30 w 132"/>
                  <a:gd name="T67" fmla="*/ 150 h 163"/>
                  <a:gd name="T68" fmla="*/ 15 w 132"/>
                  <a:gd name="T69" fmla="*/ 163 h 163"/>
                  <a:gd name="T70" fmla="*/ 0 w 132"/>
                  <a:gd name="T71" fmla="*/ 142 h 163"/>
                  <a:gd name="T72" fmla="*/ 4 w 132"/>
                  <a:gd name="T73" fmla="*/ 138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63"/>
                  <a:gd name="T113" fmla="*/ 132 w 132"/>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63">
                    <a:moveTo>
                      <a:pt x="4" y="138"/>
                    </a:moveTo>
                    <a:lnTo>
                      <a:pt x="7" y="134"/>
                    </a:lnTo>
                    <a:lnTo>
                      <a:pt x="14" y="138"/>
                    </a:lnTo>
                    <a:lnTo>
                      <a:pt x="8" y="112"/>
                    </a:lnTo>
                    <a:lnTo>
                      <a:pt x="19" y="114"/>
                    </a:lnTo>
                    <a:lnTo>
                      <a:pt x="26" y="103"/>
                    </a:lnTo>
                    <a:lnTo>
                      <a:pt x="33" y="112"/>
                    </a:lnTo>
                    <a:lnTo>
                      <a:pt x="41" y="114"/>
                    </a:lnTo>
                    <a:lnTo>
                      <a:pt x="47" y="108"/>
                    </a:lnTo>
                    <a:lnTo>
                      <a:pt x="48" y="115"/>
                    </a:lnTo>
                    <a:lnTo>
                      <a:pt x="52" y="116"/>
                    </a:lnTo>
                    <a:lnTo>
                      <a:pt x="59" y="98"/>
                    </a:lnTo>
                    <a:lnTo>
                      <a:pt x="58" y="77"/>
                    </a:lnTo>
                    <a:lnTo>
                      <a:pt x="48" y="72"/>
                    </a:lnTo>
                    <a:lnTo>
                      <a:pt x="59" y="52"/>
                    </a:lnTo>
                    <a:lnTo>
                      <a:pt x="55" y="44"/>
                    </a:lnTo>
                    <a:lnTo>
                      <a:pt x="37" y="46"/>
                    </a:lnTo>
                    <a:lnTo>
                      <a:pt x="39" y="28"/>
                    </a:lnTo>
                    <a:lnTo>
                      <a:pt x="63" y="28"/>
                    </a:lnTo>
                    <a:lnTo>
                      <a:pt x="88" y="37"/>
                    </a:lnTo>
                    <a:lnTo>
                      <a:pt x="89" y="27"/>
                    </a:lnTo>
                    <a:lnTo>
                      <a:pt x="96" y="3"/>
                    </a:lnTo>
                    <a:lnTo>
                      <a:pt x="111" y="0"/>
                    </a:lnTo>
                    <a:lnTo>
                      <a:pt x="132" y="4"/>
                    </a:lnTo>
                    <a:lnTo>
                      <a:pt x="119" y="50"/>
                    </a:lnTo>
                    <a:lnTo>
                      <a:pt x="121" y="61"/>
                    </a:lnTo>
                    <a:lnTo>
                      <a:pt x="115" y="77"/>
                    </a:lnTo>
                    <a:lnTo>
                      <a:pt x="89" y="110"/>
                    </a:lnTo>
                    <a:lnTo>
                      <a:pt x="89" y="132"/>
                    </a:lnTo>
                    <a:lnTo>
                      <a:pt x="89" y="134"/>
                    </a:lnTo>
                    <a:lnTo>
                      <a:pt x="62" y="161"/>
                    </a:lnTo>
                    <a:lnTo>
                      <a:pt x="58" y="148"/>
                    </a:lnTo>
                    <a:lnTo>
                      <a:pt x="34" y="155"/>
                    </a:lnTo>
                    <a:lnTo>
                      <a:pt x="30" y="150"/>
                    </a:lnTo>
                    <a:lnTo>
                      <a:pt x="15" y="163"/>
                    </a:lnTo>
                    <a:lnTo>
                      <a:pt x="0" y="142"/>
                    </a:lnTo>
                    <a:lnTo>
                      <a:pt x="4" y="13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6" name="Freeform 300">
                <a:extLst>
                  <a:ext uri="{FF2B5EF4-FFF2-40B4-BE49-F238E27FC236}">
                    <a16:creationId xmlns:a16="http://schemas.microsoft.com/office/drawing/2014/main" id="{29DA20F2-54B9-4B55-91AE-37BB6CC78997}"/>
                  </a:ext>
                </a:extLst>
              </p:cNvPr>
              <p:cNvSpPr>
                <a:spLocks/>
              </p:cNvSpPr>
              <p:nvPr/>
            </p:nvSpPr>
            <p:spPr bwMode="auto">
              <a:xfrm>
                <a:off x="3425" y="2526"/>
                <a:ext cx="334" cy="347"/>
              </a:xfrm>
              <a:custGeom>
                <a:avLst/>
                <a:gdLst>
                  <a:gd name="T0" fmla="*/ 0 w 334"/>
                  <a:gd name="T1" fmla="*/ 204 h 347"/>
                  <a:gd name="T2" fmla="*/ 6 w 334"/>
                  <a:gd name="T3" fmla="*/ 202 h 347"/>
                  <a:gd name="T4" fmla="*/ 6 w 334"/>
                  <a:gd name="T5" fmla="*/ 188 h 347"/>
                  <a:gd name="T6" fmla="*/ 15 w 334"/>
                  <a:gd name="T7" fmla="*/ 182 h 347"/>
                  <a:gd name="T8" fmla="*/ 39 w 334"/>
                  <a:gd name="T9" fmla="*/ 175 h 347"/>
                  <a:gd name="T10" fmla="*/ 43 w 334"/>
                  <a:gd name="T11" fmla="*/ 188 h 347"/>
                  <a:gd name="T12" fmla="*/ 70 w 334"/>
                  <a:gd name="T13" fmla="*/ 161 h 347"/>
                  <a:gd name="T14" fmla="*/ 70 w 334"/>
                  <a:gd name="T15" fmla="*/ 159 h 347"/>
                  <a:gd name="T16" fmla="*/ 70 w 334"/>
                  <a:gd name="T17" fmla="*/ 137 h 347"/>
                  <a:gd name="T18" fmla="*/ 96 w 334"/>
                  <a:gd name="T19" fmla="*/ 104 h 347"/>
                  <a:gd name="T20" fmla="*/ 102 w 334"/>
                  <a:gd name="T21" fmla="*/ 88 h 347"/>
                  <a:gd name="T22" fmla="*/ 100 w 334"/>
                  <a:gd name="T23" fmla="*/ 77 h 347"/>
                  <a:gd name="T24" fmla="*/ 113 w 334"/>
                  <a:gd name="T25" fmla="*/ 31 h 347"/>
                  <a:gd name="T26" fmla="*/ 111 w 334"/>
                  <a:gd name="T27" fmla="*/ 14 h 347"/>
                  <a:gd name="T28" fmla="*/ 128 w 334"/>
                  <a:gd name="T29" fmla="*/ 0 h 347"/>
                  <a:gd name="T30" fmla="*/ 147 w 334"/>
                  <a:gd name="T31" fmla="*/ 14 h 347"/>
                  <a:gd name="T32" fmla="*/ 167 w 334"/>
                  <a:gd name="T33" fmla="*/ 15 h 347"/>
                  <a:gd name="T34" fmla="*/ 202 w 334"/>
                  <a:gd name="T35" fmla="*/ 5 h 347"/>
                  <a:gd name="T36" fmla="*/ 229 w 334"/>
                  <a:gd name="T37" fmla="*/ 0 h 347"/>
                  <a:gd name="T38" fmla="*/ 267 w 334"/>
                  <a:gd name="T39" fmla="*/ 3 h 347"/>
                  <a:gd name="T40" fmla="*/ 278 w 334"/>
                  <a:gd name="T41" fmla="*/ 14 h 347"/>
                  <a:gd name="T42" fmla="*/ 303 w 334"/>
                  <a:gd name="T43" fmla="*/ 9 h 347"/>
                  <a:gd name="T44" fmla="*/ 325 w 334"/>
                  <a:gd name="T45" fmla="*/ 27 h 347"/>
                  <a:gd name="T46" fmla="*/ 334 w 334"/>
                  <a:gd name="T47" fmla="*/ 55 h 347"/>
                  <a:gd name="T48" fmla="*/ 311 w 334"/>
                  <a:gd name="T49" fmla="*/ 82 h 347"/>
                  <a:gd name="T50" fmla="*/ 306 w 334"/>
                  <a:gd name="T51" fmla="*/ 99 h 347"/>
                  <a:gd name="T52" fmla="*/ 304 w 334"/>
                  <a:gd name="T53" fmla="*/ 121 h 347"/>
                  <a:gd name="T54" fmla="*/ 300 w 334"/>
                  <a:gd name="T55" fmla="*/ 124 h 347"/>
                  <a:gd name="T56" fmla="*/ 292 w 334"/>
                  <a:gd name="T57" fmla="*/ 141 h 347"/>
                  <a:gd name="T58" fmla="*/ 295 w 334"/>
                  <a:gd name="T59" fmla="*/ 147 h 347"/>
                  <a:gd name="T60" fmla="*/ 299 w 334"/>
                  <a:gd name="T61" fmla="*/ 169 h 347"/>
                  <a:gd name="T62" fmla="*/ 302 w 334"/>
                  <a:gd name="T63" fmla="*/ 179 h 347"/>
                  <a:gd name="T64" fmla="*/ 300 w 334"/>
                  <a:gd name="T65" fmla="*/ 206 h 347"/>
                  <a:gd name="T66" fmla="*/ 312 w 334"/>
                  <a:gd name="T67" fmla="*/ 226 h 347"/>
                  <a:gd name="T68" fmla="*/ 323 w 334"/>
                  <a:gd name="T69" fmla="*/ 249 h 347"/>
                  <a:gd name="T70" fmla="*/ 291 w 334"/>
                  <a:gd name="T71" fmla="*/ 254 h 347"/>
                  <a:gd name="T72" fmla="*/ 282 w 334"/>
                  <a:gd name="T73" fmla="*/ 268 h 347"/>
                  <a:gd name="T74" fmla="*/ 280 w 334"/>
                  <a:gd name="T75" fmla="*/ 311 h 347"/>
                  <a:gd name="T76" fmla="*/ 291 w 334"/>
                  <a:gd name="T77" fmla="*/ 327 h 347"/>
                  <a:gd name="T78" fmla="*/ 304 w 334"/>
                  <a:gd name="T79" fmla="*/ 324 h 347"/>
                  <a:gd name="T80" fmla="*/ 304 w 334"/>
                  <a:gd name="T81" fmla="*/ 347 h 347"/>
                  <a:gd name="T82" fmla="*/ 281 w 334"/>
                  <a:gd name="T83" fmla="*/ 329 h 347"/>
                  <a:gd name="T84" fmla="*/ 256 w 334"/>
                  <a:gd name="T85" fmla="*/ 317 h 347"/>
                  <a:gd name="T86" fmla="*/ 219 w 334"/>
                  <a:gd name="T87" fmla="*/ 308 h 347"/>
                  <a:gd name="T88" fmla="*/ 204 w 334"/>
                  <a:gd name="T89" fmla="*/ 299 h 347"/>
                  <a:gd name="T90" fmla="*/ 173 w 334"/>
                  <a:gd name="T91" fmla="*/ 304 h 347"/>
                  <a:gd name="T92" fmla="*/ 176 w 334"/>
                  <a:gd name="T93" fmla="*/ 290 h 347"/>
                  <a:gd name="T94" fmla="*/ 167 w 334"/>
                  <a:gd name="T95" fmla="*/ 273 h 347"/>
                  <a:gd name="T96" fmla="*/ 167 w 334"/>
                  <a:gd name="T97" fmla="*/ 232 h 347"/>
                  <a:gd name="T98" fmla="*/ 146 w 334"/>
                  <a:gd name="T99" fmla="*/ 232 h 347"/>
                  <a:gd name="T100" fmla="*/ 146 w 334"/>
                  <a:gd name="T101" fmla="*/ 224 h 347"/>
                  <a:gd name="T102" fmla="*/ 128 w 334"/>
                  <a:gd name="T103" fmla="*/ 226 h 347"/>
                  <a:gd name="T104" fmla="*/ 128 w 334"/>
                  <a:gd name="T105" fmla="*/ 235 h 347"/>
                  <a:gd name="T106" fmla="*/ 125 w 334"/>
                  <a:gd name="T107" fmla="*/ 236 h 347"/>
                  <a:gd name="T108" fmla="*/ 124 w 334"/>
                  <a:gd name="T109" fmla="*/ 245 h 347"/>
                  <a:gd name="T110" fmla="*/ 92 w 334"/>
                  <a:gd name="T111" fmla="*/ 246 h 347"/>
                  <a:gd name="T112" fmla="*/ 76 w 334"/>
                  <a:gd name="T113" fmla="*/ 205 h 347"/>
                  <a:gd name="T114" fmla="*/ 15 w 334"/>
                  <a:gd name="T115" fmla="*/ 206 h 347"/>
                  <a:gd name="T116" fmla="*/ 0 w 334"/>
                  <a:gd name="T117" fmla="*/ 210 h 347"/>
                  <a:gd name="T118" fmla="*/ 0 w 334"/>
                  <a:gd name="T119" fmla="*/ 204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347"/>
                  <a:gd name="T182" fmla="*/ 334 w 334"/>
                  <a:gd name="T183" fmla="*/ 347 h 3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347">
                    <a:moveTo>
                      <a:pt x="0" y="204"/>
                    </a:moveTo>
                    <a:lnTo>
                      <a:pt x="6" y="202"/>
                    </a:lnTo>
                    <a:lnTo>
                      <a:pt x="6" y="188"/>
                    </a:lnTo>
                    <a:lnTo>
                      <a:pt x="15" y="182"/>
                    </a:lnTo>
                    <a:lnTo>
                      <a:pt x="39" y="175"/>
                    </a:lnTo>
                    <a:lnTo>
                      <a:pt x="43" y="188"/>
                    </a:lnTo>
                    <a:lnTo>
                      <a:pt x="70" y="161"/>
                    </a:lnTo>
                    <a:lnTo>
                      <a:pt x="70" y="159"/>
                    </a:lnTo>
                    <a:lnTo>
                      <a:pt x="70" y="137"/>
                    </a:lnTo>
                    <a:lnTo>
                      <a:pt x="96" y="104"/>
                    </a:lnTo>
                    <a:lnTo>
                      <a:pt x="102" y="88"/>
                    </a:lnTo>
                    <a:lnTo>
                      <a:pt x="100" y="77"/>
                    </a:lnTo>
                    <a:lnTo>
                      <a:pt x="113" y="31"/>
                    </a:lnTo>
                    <a:lnTo>
                      <a:pt x="111" y="14"/>
                    </a:lnTo>
                    <a:lnTo>
                      <a:pt x="128" y="0"/>
                    </a:lnTo>
                    <a:lnTo>
                      <a:pt x="147" y="14"/>
                    </a:lnTo>
                    <a:lnTo>
                      <a:pt x="167" y="15"/>
                    </a:lnTo>
                    <a:lnTo>
                      <a:pt x="202" y="5"/>
                    </a:lnTo>
                    <a:lnTo>
                      <a:pt x="229" y="0"/>
                    </a:lnTo>
                    <a:lnTo>
                      <a:pt x="267" y="3"/>
                    </a:lnTo>
                    <a:lnTo>
                      <a:pt x="278" y="14"/>
                    </a:lnTo>
                    <a:lnTo>
                      <a:pt x="303" y="9"/>
                    </a:lnTo>
                    <a:lnTo>
                      <a:pt x="325" y="27"/>
                    </a:lnTo>
                    <a:lnTo>
                      <a:pt x="334" y="55"/>
                    </a:lnTo>
                    <a:lnTo>
                      <a:pt x="311" y="82"/>
                    </a:lnTo>
                    <a:lnTo>
                      <a:pt x="306" y="99"/>
                    </a:lnTo>
                    <a:lnTo>
                      <a:pt x="304" y="121"/>
                    </a:lnTo>
                    <a:lnTo>
                      <a:pt x="300" y="124"/>
                    </a:lnTo>
                    <a:lnTo>
                      <a:pt x="292" y="141"/>
                    </a:lnTo>
                    <a:lnTo>
                      <a:pt x="295" y="147"/>
                    </a:lnTo>
                    <a:lnTo>
                      <a:pt x="299" y="169"/>
                    </a:lnTo>
                    <a:lnTo>
                      <a:pt x="302" y="179"/>
                    </a:lnTo>
                    <a:lnTo>
                      <a:pt x="300" y="206"/>
                    </a:lnTo>
                    <a:lnTo>
                      <a:pt x="312" y="226"/>
                    </a:lnTo>
                    <a:lnTo>
                      <a:pt x="323" y="249"/>
                    </a:lnTo>
                    <a:lnTo>
                      <a:pt x="291" y="254"/>
                    </a:lnTo>
                    <a:lnTo>
                      <a:pt x="282" y="268"/>
                    </a:lnTo>
                    <a:lnTo>
                      <a:pt x="280" y="311"/>
                    </a:lnTo>
                    <a:lnTo>
                      <a:pt x="291" y="327"/>
                    </a:lnTo>
                    <a:lnTo>
                      <a:pt x="304" y="324"/>
                    </a:lnTo>
                    <a:lnTo>
                      <a:pt x="304" y="347"/>
                    </a:lnTo>
                    <a:lnTo>
                      <a:pt x="281" y="329"/>
                    </a:lnTo>
                    <a:lnTo>
                      <a:pt x="256" y="317"/>
                    </a:lnTo>
                    <a:lnTo>
                      <a:pt x="219" y="308"/>
                    </a:lnTo>
                    <a:lnTo>
                      <a:pt x="204" y="299"/>
                    </a:lnTo>
                    <a:lnTo>
                      <a:pt x="173" y="304"/>
                    </a:lnTo>
                    <a:lnTo>
                      <a:pt x="176" y="290"/>
                    </a:lnTo>
                    <a:lnTo>
                      <a:pt x="167" y="273"/>
                    </a:lnTo>
                    <a:lnTo>
                      <a:pt x="167" y="232"/>
                    </a:lnTo>
                    <a:lnTo>
                      <a:pt x="146" y="232"/>
                    </a:lnTo>
                    <a:lnTo>
                      <a:pt x="146" y="224"/>
                    </a:lnTo>
                    <a:lnTo>
                      <a:pt x="128" y="226"/>
                    </a:lnTo>
                    <a:lnTo>
                      <a:pt x="128" y="235"/>
                    </a:lnTo>
                    <a:lnTo>
                      <a:pt x="125" y="236"/>
                    </a:lnTo>
                    <a:lnTo>
                      <a:pt x="124" y="245"/>
                    </a:lnTo>
                    <a:lnTo>
                      <a:pt x="92" y="246"/>
                    </a:lnTo>
                    <a:lnTo>
                      <a:pt x="76" y="205"/>
                    </a:lnTo>
                    <a:lnTo>
                      <a:pt x="15" y="206"/>
                    </a:lnTo>
                    <a:lnTo>
                      <a:pt x="0" y="210"/>
                    </a:lnTo>
                    <a:lnTo>
                      <a:pt x="0" y="204"/>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7" name="Freeform 301">
                <a:extLst>
                  <a:ext uri="{FF2B5EF4-FFF2-40B4-BE49-F238E27FC236}">
                    <a16:creationId xmlns:a16="http://schemas.microsoft.com/office/drawing/2014/main" id="{6F2272D8-D2FC-48DA-8806-7053CAB26440}"/>
                  </a:ext>
                </a:extLst>
              </p:cNvPr>
              <p:cNvSpPr>
                <a:spLocks/>
              </p:cNvSpPr>
              <p:nvPr/>
            </p:nvSpPr>
            <p:spPr bwMode="auto">
              <a:xfrm>
                <a:off x="3729" y="2543"/>
                <a:ext cx="96" cy="105"/>
              </a:xfrm>
              <a:custGeom>
                <a:avLst/>
                <a:gdLst>
                  <a:gd name="T0" fmla="*/ 21 w 96"/>
                  <a:gd name="T1" fmla="*/ 10 h 105"/>
                  <a:gd name="T2" fmla="*/ 44 w 96"/>
                  <a:gd name="T3" fmla="*/ 13 h 105"/>
                  <a:gd name="T4" fmla="*/ 70 w 96"/>
                  <a:gd name="T5" fmla="*/ 9 h 105"/>
                  <a:gd name="T6" fmla="*/ 78 w 96"/>
                  <a:gd name="T7" fmla="*/ 0 h 105"/>
                  <a:gd name="T8" fmla="*/ 85 w 96"/>
                  <a:gd name="T9" fmla="*/ 14 h 105"/>
                  <a:gd name="T10" fmla="*/ 93 w 96"/>
                  <a:gd name="T11" fmla="*/ 32 h 105"/>
                  <a:gd name="T12" fmla="*/ 96 w 96"/>
                  <a:gd name="T13" fmla="*/ 47 h 105"/>
                  <a:gd name="T14" fmla="*/ 89 w 96"/>
                  <a:gd name="T15" fmla="*/ 58 h 105"/>
                  <a:gd name="T16" fmla="*/ 78 w 96"/>
                  <a:gd name="T17" fmla="*/ 72 h 105"/>
                  <a:gd name="T18" fmla="*/ 77 w 96"/>
                  <a:gd name="T19" fmla="*/ 77 h 105"/>
                  <a:gd name="T20" fmla="*/ 77 w 96"/>
                  <a:gd name="T21" fmla="*/ 96 h 105"/>
                  <a:gd name="T22" fmla="*/ 22 w 96"/>
                  <a:gd name="T23" fmla="*/ 98 h 105"/>
                  <a:gd name="T24" fmla="*/ 15 w 96"/>
                  <a:gd name="T25" fmla="*/ 99 h 105"/>
                  <a:gd name="T26" fmla="*/ 7 w 96"/>
                  <a:gd name="T27" fmla="*/ 105 h 105"/>
                  <a:gd name="T28" fmla="*/ 0 w 96"/>
                  <a:gd name="T29" fmla="*/ 104 h 105"/>
                  <a:gd name="T30" fmla="*/ 2 w 96"/>
                  <a:gd name="T31" fmla="*/ 82 h 105"/>
                  <a:gd name="T32" fmla="*/ 7 w 96"/>
                  <a:gd name="T33" fmla="*/ 65 h 105"/>
                  <a:gd name="T34" fmla="*/ 30 w 96"/>
                  <a:gd name="T35" fmla="*/ 38 h 105"/>
                  <a:gd name="T36" fmla="*/ 21 w 96"/>
                  <a:gd name="T37" fmla="*/ 10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105"/>
                  <a:gd name="T59" fmla="*/ 96 w 96"/>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105">
                    <a:moveTo>
                      <a:pt x="21" y="10"/>
                    </a:moveTo>
                    <a:lnTo>
                      <a:pt x="44" y="13"/>
                    </a:lnTo>
                    <a:lnTo>
                      <a:pt x="70" y="9"/>
                    </a:lnTo>
                    <a:lnTo>
                      <a:pt x="78" y="0"/>
                    </a:lnTo>
                    <a:lnTo>
                      <a:pt x="85" y="14"/>
                    </a:lnTo>
                    <a:lnTo>
                      <a:pt x="93" y="32"/>
                    </a:lnTo>
                    <a:lnTo>
                      <a:pt x="96" y="47"/>
                    </a:lnTo>
                    <a:lnTo>
                      <a:pt x="89" y="58"/>
                    </a:lnTo>
                    <a:lnTo>
                      <a:pt x="78" y="72"/>
                    </a:lnTo>
                    <a:lnTo>
                      <a:pt x="77" y="77"/>
                    </a:lnTo>
                    <a:lnTo>
                      <a:pt x="77" y="96"/>
                    </a:lnTo>
                    <a:lnTo>
                      <a:pt x="22" y="98"/>
                    </a:lnTo>
                    <a:lnTo>
                      <a:pt x="15" y="99"/>
                    </a:lnTo>
                    <a:lnTo>
                      <a:pt x="7" y="105"/>
                    </a:lnTo>
                    <a:lnTo>
                      <a:pt x="0" y="104"/>
                    </a:lnTo>
                    <a:lnTo>
                      <a:pt x="2" y="82"/>
                    </a:lnTo>
                    <a:lnTo>
                      <a:pt x="7" y="65"/>
                    </a:lnTo>
                    <a:lnTo>
                      <a:pt x="30" y="38"/>
                    </a:lnTo>
                    <a:lnTo>
                      <a:pt x="21" y="1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8" name="Freeform 302">
                <a:extLst>
                  <a:ext uri="{FF2B5EF4-FFF2-40B4-BE49-F238E27FC236}">
                    <a16:creationId xmlns:a16="http://schemas.microsoft.com/office/drawing/2014/main" id="{B8AB7753-AE88-40B6-9597-70E1114EE6A0}"/>
                  </a:ext>
                </a:extLst>
              </p:cNvPr>
              <p:cNvSpPr>
                <a:spLocks/>
              </p:cNvSpPr>
              <p:nvPr/>
            </p:nvSpPr>
            <p:spPr bwMode="auto">
              <a:xfrm>
                <a:off x="3717" y="2642"/>
                <a:ext cx="34" cy="32"/>
              </a:xfrm>
              <a:custGeom>
                <a:avLst/>
                <a:gdLst>
                  <a:gd name="T0" fmla="*/ 19 w 34"/>
                  <a:gd name="T1" fmla="*/ 6 h 32"/>
                  <a:gd name="T2" fmla="*/ 27 w 34"/>
                  <a:gd name="T3" fmla="*/ 0 h 32"/>
                  <a:gd name="T4" fmla="*/ 34 w 34"/>
                  <a:gd name="T5" fmla="*/ 10 h 32"/>
                  <a:gd name="T6" fmla="*/ 34 w 34"/>
                  <a:gd name="T7" fmla="*/ 23 h 32"/>
                  <a:gd name="T8" fmla="*/ 30 w 34"/>
                  <a:gd name="T9" fmla="*/ 25 h 32"/>
                  <a:gd name="T10" fmla="*/ 19 w 34"/>
                  <a:gd name="T11" fmla="*/ 23 h 32"/>
                  <a:gd name="T12" fmla="*/ 14 w 34"/>
                  <a:gd name="T13" fmla="*/ 32 h 32"/>
                  <a:gd name="T14" fmla="*/ 3 w 34"/>
                  <a:gd name="T15" fmla="*/ 31 h 32"/>
                  <a:gd name="T16" fmla="*/ 0 w 34"/>
                  <a:gd name="T17" fmla="*/ 25 h 32"/>
                  <a:gd name="T18" fmla="*/ 8 w 34"/>
                  <a:gd name="T19" fmla="*/ 8 h 32"/>
                  <a:gd name="T20" fmla="*/ 12 w 34"/>
                  <a:gd name="T21" fmla="*/ 5 h 32"/>
                  <a:gd name="T22" fmla="*/ 19 w 34"/>
                  <a:gd name="T23" fmla="*/ 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2"/>
                  <a:gd name="T38" fmla="*/ 34 w 3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2">
                    <a:moveTo>
                      <a:pt x="19" y="6"/>
                    </a:moveTo>
                    <a:lnTo>
                      <a:pt x="27" y="0"/>
                    </a:lnTo>
                    <a:lnTo>
                      <a:pt x="34" y="10"/>
                    </a:lnTo>
                    <a:lnTo>
                      <a:pt x="34" y="23"/>
                    </a:lnTo>
                    <a:lnTo>
                      <a:pt x="30" y="25"/>
                    </a:lnTo>
                    <a:lnTo>
                      <a:pt x="19" y="23"/>
                    </a:lnTo>
                    <a:lnTo>
                      <a:pt x="14" y="32"/>
                    </a:lnTo>
                    <a:lnTo>
                      <a:pt x="3" y="31"/>
                    </a:lnTo>
                    <a:lnTo>
                      <a:pt x="0" y="25"/>
                    </a:lnTo>
                    <a:lnTo>
                      <a:pt x="8" y="8"/>
                    </a:lnTo>
                    <a:lnTo>
                      <a:pt x="12" y="5"/>
                    </a:lnTo>
                    <a:lnTo>
                      <a:pt x="19" y="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9" name="Freeform 303">
                <a:extLst>
                  <a:ext uri="{FF2B5EF4-FFF2-40B4-BE49-F238E27FC236}">
                    <a16:creationId xmlns:a16="http://schemas.microsoft.com/office/drawing/2014/main" id="{EE1B326B-5334-40EF-A987-E1925766F01D}"/>
                  </a:ext>
                </a:extLst>
              </p:cNvPr>
              <p:cNvSpPr>
                <a:spLocks/>
              </p:cNvSpPr>
              <p:nvPr/>
            </p:nvSpPr>
            <p:spPr bwMode="auto">
              <a:xfrm>
                <a:off x="3937" y="2385"/>
                <a:ext cx="29" cy="33"/>
              </a:xfrm>
              <a:custGeom>
                <a:avLst/>
                <a:gdLst>
                  <a:gd name="T0" fmla="*/ 24 w 29"/>
                  <a:gd name="T1" fmla="*/ 0 h 33"/>
                  <a:gd name="T2" fmla="*/ 29 w 29"/>
                  <a:gd name="T3" fmla="*/ 11 h 33"/>
                  <a:gd name="T4" fmla="*/ 17 w 29"/>
                  <a:gd name="T5" fmla="*/ 20 h 33"/>
                  <a:gd name="T6" fmla="*/ 28 w 29"/>
                  <a:gd name="T7" fmla="*/ 22 h 33"/>
                  <a:gd name="T8" fmla="*/ 22 w 29"/>
                  <a:gd name="T9" fmla="*/ 31 h 33"/>
                  <a:gd name="T10" fmla="*/ 18 w 29"/>
                  <a:gd name="T11" fmla="*/ 30 h 33"/>
                  <a:gd name="T12" fmla="*/ 2 w 29"/>
                  <a:gd name="T13" fmla="*/ 33 h 33"/>
                  <a:gd name="T14" fmla="*/ 0 w 29"/>
                  <a:gd name="T15" fmla="*/ 21 h 33"/>
                  <a:gd name="T16" fmla="*/ 11 w 29"/>
                  <a:gd name="T17" fmla="*/ 4 h 33"/>
                  <a:gd name="T18" fmla="*/ 19 w 29"/>
                  <a:gd name="T19" fmla="*/ 6 h 33"/>
                  <a:gd name="T20" fmla="*/ 24 w 29"/>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3"/>
                  <a:gd name="T35" fmla="*/ 29 w 29"/>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3">
                    <a:moveTo>
                      <a:pt x="24" y="0"/>
                    </a:moveTo>
                    <a:lnTo>
                      <a:pt x="29" y="11"/>
                    </a:lnTo>
                    <a:lnTo>
                      <a:pt x="17" y="20"/>
                    </a:lnTo>
                    <a:lnTo>
                      <a:pt x="28" y="22"/>
                    </a:lnTo>
                    <a:lnTo>
                      <a:pt x="22" y="31"/>
                    </a:lnTo>
                    <a:lnTo>
                      <a:pt x="18" y="30"/>
                    </a:lnTo>
                    <a:lnTo>
                      <a:pt x="2" y="33"/>
                    </a:lnTo>
                    <a:lnTo>
                      <a:pt x="0" y="21"/>
                    </a:lnTo>
                    <a:lnTo>
                      <a:pt x="11" y="4"/>
                    </a:lnTo>
                    <a:lnTo>
                      <a:pt x="19" y="6"/>
                    </a:lnTo>
                    <a:lnTo>
                      <a:pt x="24"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0" name="Freeform 304">
                <a:extLst>
                  <a:ext uri="{FF2B5EF4-FFF2-40B4-BE49-F238E27FC236}">
                    <a16:creationId xmlns:a16="http://schemas.microsoft.com/office/drawing/2014/main" id="{D9515B3D-8D16-4D12-B88D-4EF14242D206}"/>
                  </a:ext>
                </a:extLst>
              </p:cNvPr>
              <p:cNvSpPr>
                <a:spLocks/>
              </p:cNvSpPr>
              <p:nvPr/>
            </p:nvSpPr>
            <p:spPr bwMode="auto">
              <a:xfrm>
                <a:off x="3929" y="2398"/>
                <a:ext cx="179" cy="254"/>
              </a:xfrm>
              <a:custGeom>
                <a:avLst/>
                <a:gdLst>
                  <a:gd name="T0" fmla="*/ 114 w 179"/>
                  <a:gd name="T1" fmla="*/ 15 h 254"/>
                  <a:gd name="T2" fmla="*/ 174 w 179"/>
                  <a:gd name="T3" fmla="*/ 0 h 254"/>
                  <a:gd name="T4" fmla="*/ 179 w 179"/>
                  <a:gd name="T5" fmla="*/ 5 h 254"/>
                  <a:gd name="T6" fmla="*/ 156 w 179"/>
                  <a:gd name="T7" fmla="*/ 88 h 254"/>
                  <a:gd name="T8" fmla="*/ 122 w 179"/>
                  <a:gd name="T9" fmla="*/ 137 h 254"/>
                  <a:gd name="T10" fmla="*/ 93 w 179"/>
                  <a:gd name="T11" fmla="*/ 181 h 254"/>
                  <a:gd name="T12" fmla="*/ 67 w 179"/>
                  <a:gd name="T13" fmla="*/ 186 h 254"/>
                  <a:gd name="T14" fmla="*/ 19 w 179"/>
                  <a:gd name="T15" fmla="*/ 240 h 254"/>
                  <a:gd name="T16" fmla="*/ 11 w 179"/>
                  <a:gd name="T17" fmla="*/ 254 h 254"/>
                  <a:gd name="T18" fmla="*/ 0 w 179"/>
                  <a:gd name="T19" fmla="*/ 240 h 254"/>
                  <a:gd name="T20" fmla="*/ 0 w 179"/>
                  <a:gd name="T21" fmla="*/ 235 h 254"/>
                  <a:gd name="T22" fmla="*/ 0 w 179"/>
                  <a:gd name="T23" fmla="*/ 172 h 254"/>
                  <a:gd name="T24" fmla="*/ 15 w 179"/>
                  <a:gd name="T25" fmla="*/ 150 h 254"/>
                  <a:gd name="T26" fmla="*/ 41 w 179"/>
                  <a:gd name="T27" fmla="*/ 133 h 254"/>
                  <a:gd name="T28" fmla="*/ 69 w 179"/>
                  <a:gd name="T29" fmla="*/ 132 h 254"/>
                  <a:gd name="T30" fmla="*/ 121 w 179"/>
                  <a:gd name="T31" fmla="*/ 75 h 254"/>
                  <a:gd name="T32" fmla="*/ 103 w 179"/>
                  <a:gd name="T33" fmla="*/ 74 h 254"/>
                  <a:gd name="T34" fmla="*/ 49 w 179"/>
                  <a:gd name="T35" fmla="*/ 56 h 254"/>
                  <a:gd name="T36" fmla="*/ 25 w 179"/>
                  <a:gd name="T37" fmla="*/ 26 h 254"/>
                  <a:gd name="T38" fmla="*/ 30 w 179"/>
                  <a:gd name="T39" fmla="*/ 18 h 254"/>
                  <a:gd name="T40" fmla="*/ 36 w 179"/>
                  <a:gd name="T41" fmla="*/ 9 h 254"/>
                  <a:gd name="T42" fmla="*/ 55 w 179"/>
                  <a:gd name="T43" fmla="*/ 30 h 254"/>
                  <a:gd name="T44" fmla="*/ 114 w 179"/>
                  <a:gd name="T45" fmla="*/ 15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254"/>
                  <a:gd name="T71" fmla="*/ 179 w 179"/>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254">
                    <a:moveTo>
                      <a:pt x="114" y="15"/>
                    </a:moveTo>
                    <a:lnTo>
                      <a:pt x="174" y="0"/>
                    </a:lnTo>
                    <a:lnTo>
                      <a:pt x="179" y="5"/>
                    </a:lnTo>
                    <a:lnTo>
                      <a:pt x="156" y="88"/>
                    </a:lnTo>
                    <a:lnTo>
                      <a:pt x="122" y="137"/>
                    </a:lnTo>
                    <a:lnTo>
                      <a:pt x="93" y="181"/>
                    </a:lnTo>
                    <a:lnTo>
                      <a:pt x="67" y="186"/>
                    </a:lnTo>
                    <a:lnTo>
                      <a:pt x="19" y="240"/>
                    </a:lnTo>
                    <a:lnTo>
                      <a:pt x="11" y="254"/>
                    </a:lnTo>
                    <a:lnTo>
                      <a:pt x="0" y="240"/>
                    </a:lnTo>
                    <a:lnTo>
                      <a:pt x="0" y="235"/>
                    </a:lnTo>
                    <a:lnTo>
                      <a:pt x="0" y="172"/>
                    </a:lnTo>
                    <a:lnTo>
                      <a:pt x="15" y="150"/>
                    </a:lnTo>
                    <a:lnTo>
                      <a:pt x="41" y="133"/>
                    </a:lnTo>
                    <a:lnTo>
                      <a:pt x="69" y="132"/>
                    </a:lnTo>
                    <a:lnTo>
                      <a:pt x="121" y="75"/>
                    </a:lnTo>
                    <a:lnTo>
                      <a:pt x="103" y="74"/>
                    </a:lnTo>
                    <a:lnTo>
                      <a:pt x="49" y="56"/>
                    </a:lnTo>
                    <a:lnTo>
                      <a:pt x="25" y="26"/>
                    </a:lnTo>
                    <a:lnTo>
                      <a:pt x="30" y="18"/>
                    </a:lnTo>
                    <a:lnTo>
                      <a:pt x="36" y="9"/>
                    </a:lnTo>
                    <a:lnTo>
                      <a:pt x="55" y="30"/>
                    </a:lnTo>
                    <a:lnTo>
                      <a:pt x="114" y="1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1" name="Freeform 305">
                <a:extLst>
                  <a:ext uri="{FF2B5EF4-FFF2-40B4-BE49-F238E27FC236}">
                    <a16:creationId xmlns:a16="http://schemas.microsoft.com/office/drawing/2014/main" id="{E2F29447-DC06-4DBD-86DE-49D375C1CA97}"/>
                  </a:ext>
                </a:extLst>
              </p:cNvPr>
              <p:cNvSpPr>
                <a:spLocks/>
              </p:cNvSpPr>
              <p:nvPr/>
            </p:nvSpPr>
            <p:spPr bwMode="auto">
              <a:xfrm>
                <a:off x="3647" y="2913"/>
                <a:ext cx="134" cy="126"/>
              </a:xfrm>
              <a:custGeom>
                <a:avLst/>
                <a:gdLst>
                  <a:gd name="T0" fmla="*/ 30 w 134"/>
                  <a:gd name="T1" fmla="*/ 46 h 126"/>
                  <a:gd name="T2" fmla="*/ 37 w 134"/>
                  <a:gd name="T3" fmla="*/ 36 h 126"/>
                  <a:gd name="T4" fmla="*/ 66 w 134"/>
                  <a:gd name="T5" fmla="*/ 6 h 126"/>
                  <a:gd name="T6" fmla="*/ 92 w 134"/>
                  <a:gd name="T7" fmla="*/ 0 h 126"/>
                  <a:gd name="T8" fmla="*/ 92 w 134"/>
                  <a:gd name="T9" fmla="*/ 8 h 126"/>
                  <a:gd name="T10" fmla="*/ 107 w 134"/>
                  <a:gd name="T11" fmla="*/ 8 h 126"/>
                  <a:gd name="T12" fmla="*/ 119 w 134"/>
                  <a:gd name="T13" fmla="*/ 15 h 126"/>
                  <a:gd name="T14" fmla="*/ 134 w 134"/>
                  <a:gd name="T15" fmla="*/ 20 h 126"/>
                  <a:gd name="T16" fmla="*/ 133 w 134"/>
                  <a:gd name="T17" fmla="*/ 53 h 126"/>
                  <a:gd name="T18" fmla="*/ 121 w 134"/>
                  <a:gd name="T19" fmla="*/ 107 h 126"/>
                  <a:gd name="T20" fmla="*/ 101 w 134"/>
                  <a:gd name="T21" fmla="*/ 126 h 126"/>
                  <a:gd name="T22" fmla="*/ 84 w 134"/>
                  <a:gd name="T23" fmla="*/ 125 h 126"/>
                  <a:gd name="T24" fmla="*/ 67 w 134"/>
                  <a:gd name="T25" fmla="*/ 122 h 126"/>
                  <a:gd name="T26" fmla="*/ 18 w 134"/>
                  <a:gd name="T27" fmla="*/ 75 h 126"/>
                  <a:gd name="T28" fmla="*/ 0 w 134"/>
                  <a:gd name="T29" fmla="*/ 41 h 126"/>
                  <a:gd name="T30" fmla="*/ 30 w 134"/>
                  <a:gd name="T31" fmla="*/ 46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126"/>
                  <a:gd name="T50" fmla="*/ 134 w 134"/>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126">
                    <a:moveTo>
                      <a:pt x="30" y="46"/>
                    </a:moveTo>
                    <a:lnTo>
                      <a:pt x="37" y="36"/>
                    </a:lnTo>
                    <a:lnTo>
                      <a:pt x="66" y="6"/>
                    </a:lnTo>
                    <a:lnTo>
                      <a:pt x="92" y="0"/>
                    </a:lnTo>
                    <a:lnTo>
                      <a:pt x="92" y="8"/>
                    </a:lnTo>
                    <a:lnTo>
                      <a:pt x="107" y="8"/>
                    </a:lnTo>
                    <a:lnTo>
                      <a:pt x="119" y="15"/>
                    </a:lnTo>
                    <a:lnTo>
                      <a:pt x="134" y="20"/>
                    </a:lnTo>
                    <a:lnTo>
                      <a:pt x="133" y="53"/>
                    </a:lnTo>
                    <a:lnTo>
                      <a:pt x="121" y="107"/>
                    </a:lnTo>
                    <a:lnTo>
                      <a:pt x="101" y="126"/>
                    </a:lnTo>
                    <a:lnTo>
                      <a:pt x="84" y="125"/>
                    </a:lnTo>
                    <a:lnTo>
                      <a:pt x="67" y="122"/>
                    </a:lnTo>
                    <a:lnTo>
                      <a:pt x="18" y="75"/>
                    </a:lnTo>
                    <a:lnTo>
                      <a:pt x="0" y="41"/>
                    </a:lnTo>
                    <a:lnTo>
                      <a:pt x="30" y="4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2" name="Freeform 306">
                <a:extLst>
                  <a:ext uri="{FF2B5EF4-FFF2-40B4-BE49-F238E27FC236}">
                    <a16:creationId xmlns:a16="http://schemas.microsoft.com/office/drawing/2014/main" id="{4BC9FB8D-4D0B-4D13-B626-44CFEE0BF4F1}"/>
                  </a:ext>
                </a:extLst>
              </p:cNvPr>
              <p:cNvSpPr>
                <a:spLocks/>
              </p:cNvSpPr>
              <p:nvPr/>
            </p:nvSpPr>
            <p:spPr bwMode="auto">
              <a:xfrm>
                <a:off x="3414" y="2944"/>
                <a:ext cx="230" cy="216"/>
              </a:xfrm>
              <a:custGeom>
                <a:avLst/>
                <a:gdLst>
                  <a:gd name="T0" fmla="*/ 0 w 230"/>
                  <a:gd name="T1" fmla="*/ 0 h 216"/>
                  <a:gd name="T2" fmla="*/ 117 w 230"/>
                  <a:gd name="T3" fmla="*/ 2 h 216"/>
                  <a:gd name="T4" fmla="*/ 163 w 230"/>
                  <a:gd name="T5" fmla="*/ 13 h 216"/>
                  <a:gd name="T6" fmla="*/ 209 w 230"/>
                  <a:gd name="T7" fmla="*/ 5 h 216"/>
                  <a:gd name="T8" fmla="*/ 219 w 230"/>
                  <a:gd name="T9" fmla="*/ 4 h 216"/>
                  <a:gd name="T10" fmla="*/ 230 w 230"/>
                  <a:gd name="T11" fmla="*/ 5 h 216"/>
                  <a:gd name="T12" fmla="*/ 230 w 230"/>
                  <a:gd name="T13" fmla="*/ 10 h 216"/>
                  <a:gd name="T14" fmla="*/ 215 w 230"/>
                  <a:gd name="T15" fmla="*/ 15 h 216"/>
                  <a:gd name="T16" fmla="*/ 159 w 230"/>
                  <a:gd name="T17" fmla="*/ 20 h 216"/>
                  <a:gd name="T18" fmla="*/ 157 w 230"/>
                  <a:gd name="T19" fmla="*/ 89 h 216"/>
                  <a:gd name="T20" fmla="*/ 140 w 230"/>
                  <a:gd name="T21" fmla="*/ 89 h 216"/>
                  <a:gd name="T22" fmla="*/ 139 w 230"/>
                  <a:gd name="T23" fmla="*/ 140 h 216"/>
                  <a:gd name="T24" fmla="*/ 136 w 230"/>
                  <a:gd name="T25" fmla="*/ 209 h 216"/>
                  <a:gd name="T26" fmla="*/ 114 w 230"/>
                  <a:gd name="T27" fmla="*/ 216 h 216"/>
                  <a:gd name="T28" fmla="*/ 94 w 230"/>
                  <a:gd name="T29" fmla="*/ 214 h 216"/>
                  <a:gd name="T30" fmla="*/ 85 w 230"/>
                  <a:gd name="T31" fmla="*/ 202 h 216"/>
                  <a:gd name="T32" fmla="*/ 76 w 230"/>
                  <a:gd name="T33" fmla="*/ 211 h 216"/>
                  <a:gd name="T34" fmla="*/ 70 w 230"/>
                  <a:gd name="T35" fmla="*/ 209 h 216"/>
                  <a:gd name="T36" fmla="*/ 55 w 230"/>
                  <a:gd name="T37" fmla="*/ 182 h 216"/>
                  <a:gd name="T38" fmla="*/ 44 w 230"/>
                  <a:gd name="T39" fmla="*/ 107 h 216"/>
                  <a:gd name="T40" fmla="*/ 2 w 230"/>
                  <a:gd name="T41" fmla="*/ 15 h 216"/>
                  <a:gd name="T42" fmla="*/ 0 w 230"/>
                  <a:gd name="T43" fmla="*/ 0 h 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216"/>
                  <a:gd name="T68" fmla="*/ 230 w 230"/>
                  <a:gd name="T69" fmla="*/ 216 h 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216">
                    <a:moveTo>
                      <a:pt x="0" y="0"/>
                    </a:moveTo>
                    <a:lnTo>
                      <a:pt x="117" y="2"/>
                    </a:lnTo>
                    <a:lnTo>
                      <a:pt x="163" y="13"/>
                    </a:lnTo>
                    <a:lnTo>
                      <a:pt x="209" y="5"/>
                    </a:lnTo>
                    <a:lnTo>
                      <a:pt x="219" y="4"/>
                    </a:lnTo>
                    <a:lnTo>
                      <a:pt x="230" y="5"/>
                    </a:lnTo>
                    <a:lnTo>
                      <a:pt x="230" y="10"/>
                    </a:lnTo>
                    <a:lnTo>
                      <a:pt x="215" y="15"/>
                    </a:lnTo>
                    <a:lnTo>
                      <a:pt x="159" y="20"/>
                    </a:lnTo>
                    <a:lnTo>
                      <a:pt x="157" y="89"/>
                    </a:lnTo>
                    <a:lnTo>
                      <a:pt x="140" y="89"/>
                    </a:lnTo>
                    <a:lnTo>
                      <a:pt x="139" y="140"/>
                    </a:lnTo>
                    <a:lnTo>
                      <a:pt x="136" y="209"/>
                    </a:lnTo>
                    <a:lnTo>
                      <a:pt x="114" y="216"/>
                    </a:lnTo>
                    <a:lnTo>
                      <a:pt x="94" y="214"/>
                    </a:lnTo>
                    <a:lnTo>
                      <a:pt x="85" y="202"/>
                    </a:lnTo>
                    <a:lnTo>
                      <a:pt x="76" y="211"/>
                    </a:lnTo>
                    <a:lnTo>
                      <a:pt x="70" y="209"/>
                    </a:lnTo>
                    <a:lnTo>
                      <a:pt x="55" y="182"/>
                    </a:lnTo>
                    <a:lnTo>
                      <a:pt x="44" y="107"/>
                    </a:lnTo>
                    <a:lnTo>
                      <a:pt x="2" y="15"/>
                    </a:lnTo>
                    <a:lnTo>
                      <a:pt x="0"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3" name="Freeform 307">
                <a:extLst>
                  <a:ext uri="{FF2B5EF4-FFF2-40B4-BE49-F238E27FC236}">
                    <a16:creationId xmlns:a16="http://schemas.microsoft.com/office/drawing/2014/main" id="{49A94330-773B-4C4D-BE4C-A655D6C2FE6C}"/>
                  </a:ext>
                </a:extLst>
              </p:cNvPr>
              <p:cNvSpPr>
                <a:spLocks/>
              </p:cNvSpPr>
              <p:nvPr/>
            </p:nvSpPr>
            <p:spPr bwMode="auto">
              <a:xfrm>
                <a:off x="3736" y="3104"/>
                <a:ext cx="19" cy="23"/>
              </a:xfrm>
              <a:custGeom>
                <a:avLst/>
                <a:gdLst>
                  <a:gd name="T0" fmla="*/ 8 w 19"/>
                  <a:gd name="T1" fmla="*/ 0 h 23"/>
                  <a:gd name="T2" fmla="*/ 14 w 19"/>
                  <a:gd name="T3" fmla="*/ 0 h 23"/>
                  <a:gd name="T4" fmla="*/ 19 w 19"/>
                  <a:gd name="T5" fmla="*/ 14 h 23"/>
                  <a:gd name="T6" fmla="*/ 11 w 19"/>
                  <a:gd name="T7" fmla="*/ 23 h 23"/>
                  <a:gd name="T8" fmla="*/ 0 w 19"/>
                  <a:gd name="T9" fmla="*/ 18 h 23"/>
                  <a:gd name="T10" fmla="*/ 4 w 19"/>
                  <a:gd name="T11" fmla="*/ 1 h 23"/>
                  <a:gd name="T12" fmla="*/ 8 w 19"/>
                  <a:gd name="T13" fmla="*/ 0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8" y="0"/>
                    </a:moveTo>
                    <a:lnTo>
                      <a:pt x="14" y="0"/>
                    </a:lnTo>
                    <a:lnTo>
                      <a:pt x="19" y="14"/>
                    </a:lnTo>
                    <a:lnTo>
                      <a:pt x="11" y="23"/>
                    </a:lnTo>
                    <a:lnTo>
                      <a:pt x="0" y="18"/>
                    </a:lnTo>
                    <a:lnTo>
                      <a:pt x="4" y="1"/>
                    </a:lnTo>
                    <a:lnTo>
                      <a:pt x="8"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4" name="Freeform 308">
                <a:extLst>
                  <a:ext uri="{FF2B5EF4-FFF2-40B4-BE49-F238E27FC236}">
                    <a16:creationId xmlns:a16="http://schemas.microsoft.com/office/drawing/2014/main" id="{497AF2E0-52EA-4C9B-9BB2-4E03AC87628E}"/>
                  </a:ext>
                </a:extLst>
              </p:cNvPr>
              <p:cNvSpPr>
                <a:spLocks/>
              </p:cNvSpPr>
              <p:nvPr/>
            </p:nvSpPr>
            <p:spPr bwMode="auto">
              <a:xfrm>
                <a:off x="3672" y="3162"/>
                <a:ext cx="29" cy="27"/>
              </a:xfrm>
              <a:custGeom>
                <a:avLst/>
                <a:gdLst>
                  <a:gd name="T0" fmla="*/ 18 w 29"/>
                  <a:gd name="T1" fmla="*/ 0 h 27"/>
                  <a:gd name="T2" fmla="*/ 29 w 29"/>
                  <a:gd name="T3" fmla="*/ 0 h 27"/>
                  <a:gd name="T4" fmla="*/ 29 w 29"/>
                  <a:gd name="T5" fmla="*/ 10 h 27"/>
                  <a:gd name="T6" fmla="*/ 13 w 29"/>
                  <a:gd name="T7" fmla="*/ 27 h 27"/>
                  <a:gd name="T8" fmla="*/ 0 w 29"/>
                  <a:gd name="T9" fmla="*/ 16 h 27"/>
                  <a:gd name="T10" fmla="*/ 8 w 29"/>
                  <a:gd name="T11" fmla="*/ 0 h 27"/>
                  <a:gd name="T12" fmla="*/ 18 w 29"/>
                  <a:gd name="T13" fmla="*/ 0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18" y="0"/>
                    </a:moveTo>
                    <a:lnTo>
                      <a:pt x="29" y="0"/>
                    </a:lnTo>
                    <a:lnTo>
                      <a:pt x="29" y="10"/>
                    </a:lnTo>
                    <a:lnTo>
                      <a:pt x="13" y="27"/>
                    </a:lnTo>
                    <a:lnTo>
                      <a:pt x="0" y="16"/>
                    </a:lnTo>
                    <a:lnTo>
                      <a:pt x="8" y="0"/>
                    </a:lnTo>
                    <a:lnTo>
                      <a:pt x="18"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5" name="Freeform 309">
                <a:extLst>
                  <a:ext uri="{FF2B5EF4-FFF2-40B4-BE49-F238E27FC236}">
                    <a16:creationId xmlns:a16="http://schemas.microsoft.com/office/drawing/2014/main" id="{163EE340-B5E8-4BA3-B1AA-1DE54CB270AB}"/>
                  </a:ext>
                </a:extLst>
              </p:cNvPr>
              <p:cNvSpPr>
                <a:spLocks/>
              </p:cNvSpPr>
              <p:nvPr/>
            </p:nvSpPr>
            <p:spPr bwMode="auto">
              <a:xfrm>
                <a:off x="3951" y="2846"/>
                <a:ext cx="135" cy="254"/>
              </a:xfrm>
              <a:custGeom>
                <a:avLst/>
                <a:gdLst>
                  <a:gd name="T0" fmla="*/ 127 w 135"/>
                  <a:gd name="T1" fmla="*/ 29 h 254"/>
                  <a:gd name="T2" fmla="*/ 135 w 135"/>
                  <a:gd name="T3" fmla="*/ 60 h 254"/>
                  <a:gd name="T4" fmla="*/ 131 w 135"/>
                  <a:gd name="T5" fmla="*/ 73 h 254"/>
                  <a:gd name="T6" fmla="*/ 122 w 135"/>
                  <a:gd name="T7" fmla="*/ 65 h 254"/>
                  <a:gd name="T8" fmla="*/ 119 w 135"/>
                  <a:gd name="T9" fmla="*/ 93 h 254"/>
                  <a:gd name="T10" fmla="*/ 64 w 135"/>
                  <a:gd name="T11" fmla="*/ 241 h 254"/>
                  <a:gd name="T12" fmla="*/ 33 w 135"/>
                  <a:gd name="T13" fmla="*/ 254 h 254"/>
                  <a:gd name="T14" fmla="*/ 10 w 135"/>
                  <a:gd name="T15" fmla="*/ 242 h 254"/>
                  <a:gd name="T16" fmla="*/ 8 w 135"/>
                  <a:gd name="T17" fmla="*/ 215 h 254"/>
                  <a:gd name="T18" fmla="*/ 0 w 135"/>
                  <a:gd name="T19" fmla="*/ 189 h 254"/>
                  <a:gd name="T20" fmla="*/ 25 w 135"/>
                  <a:gd name="T21" fmla="*/ 149 h 254"/>
                  <a:gd name="T22" fmla="*/ 25 w 135"/>
                  <a:gd name="T23" fmla="*/ 139 h 254"/>
                  <a:gd name="T24" fmla="*/ 19 w 135"/>
                  <a:gd name="T25" fmla="*/ 103 h 254"/>
                  <a:gd name="T26" fmla="*/ 30 w 135"/>
                  <a:gd name="T27" fmla="*/ 78 h 254"/>
                  <a:gd name="T28" fmla="*/ 73 w 135"/>
                  <a:gd name="T29" fmla="*/ 63 h 254"/>
                  <a:gd name="T30" fmla="*/ 79 w 135"/>
                  <a:gd name="T31" fmla="*/ 58 h 254"/>
                  <a:gd name="T32" fmla="*/ 111 w 135"/>
                  <a:gd name="T33" fmla="*/ 4 h 254"/>
                  <a:gd name="T34" fmla="*/ 119 w 135"/>
                  <a:gd name="T35" fmla="*/ 0 h 254"/>
                  <a:gd name="T36" fmla="*/ 127 w 135"/>
                  <a:gd name="T37" fmla="*/ 29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54"/>
                  <a:gd name="T59" fmla="*/ 135 w 135"/>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54">
                    <a:moveTo>
                      <a:pt x="127" y="29"/>
                    </a:moveTo>
                    <a:lnTo>
                      <a:pt x="135" y="60"/>
                    </a:lnTo>
                    <a:lnTo>
                      <a:pt x="131" y="73"/>
                    </a:lnTo>
                    <a:lnTo>
                      <a:pt x="122" y="65"/>
                    </a:lnTo>
                    <a:lnTo>
                      <a:pt x="119" y="93"/>
                    </a:lnTo>
                    <a:lnTo>
                      <a:pt x="64" y="241"/>
                    </a:lnTo>
                    <a:lnTo>
                      <a:pt x="33" y="254"/>
                    </a:lnTo>
                    <a:lnTo>
                      <a:pt x="10" y="242"/>
                    </a:lnTo>
                    <a:lnTo>
                      <a:pt x="8" y="215"/>
                    </a:lnTo>
                    <a:lnTo>
                      <a:pt x="0" y="189"/>
                    </a:lnTo>
                    <a:lnTo>
                      <a:pt x="25" y="149"/>
                    </a:lnTo>
                    <a:lnTo>
                      <a:pt x="25" y="139"/>
                    </a:lnTo>
                    <a:lnTo>
                      <a:pt x="19" y="103"/>
                    </a:lnTo>
                    <a:lnTo>
                      <a:pt x="30" y="78"/>
                    </a:lnTo>
                    <a:lnTo>
                      <a:pt x="73" y="63"/>
                    </a:lnTo>
                    <a:lnTo>
                      <a:pt x="79" y="58"/>
                    </a:lnTo>
                    <a:lnTo>
                      <a:pt x="111" y="4"/>
                    </a:lnTo>
                    <a:lnTo>
                      <a:pt x="119" y="0"/>
                    </a:lnTo>
                    <a:lnTo>
                      <a:pt x="127" y="2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6" name="Freeform 310">
                <a:extLst>
                  <a:ext uri="{FF2B5EF4-FFF2-40B4-BE49-F238E27FC236}">
                    <a16:creationId xmlns:a16="http://schemas.microsoft.com/office/drawing/2014/main" id="{1AE38F44-B928-446F-BDC6-084EB740DABE}"/>
                  </a:ext>
                </a:extLst>
              </p:cNvPr>
              <p:cNvSpPr>
                <a:spLocks/>
              </p:cNvSpPr>
              <p:nvPr/>
            </p:nvSpPr>
            <p:spPr bwMode="auto">
              <a:xfrm>
                <a:off x="3855" y="1924"/>
                <a:ext cx="170" cy="156"/>
              </a:xfrm>
              <a:custGeom>
                <a:avLst/>
                <a:gdLst>
                  <a:gd name="T0" fmla="*/ 111 w 170"/>
                  <a:gd name="T1" fmla="*/ 28 h 156"/>
                  <a:gd name="T2" fmla="*/ 119 w 170"/>
                  <a:gd name="T3" fmla="*/ 31 h 156"/>
                  <a:gd name="T4" fmla="*/ 118 w 170"/>
                  <a:gd name="T5" fmla="*/ 44 h 156"/>
                  <a:gd name="T6" fmla="*/ 108 w 170"/>
                  <a:gd name="T7" fmla="*/ 64 h 156"/>
                  <a:gd name="T8" fmla="*/ 145 w 170"/>
                  <a:gd name="T9" fmla="*/ 91 h 156"/>
                  <a:gd name="T10" fmla="*/ 156 w 170"/>
                  <a:gd name="T11" fmla="*/ 106 h 156"/>
                  <a:gd name="T12" fmla="*/ 156 w 170"/>
                  <a:gd name="T13" fmla="*/ 118 h 156"/>
                  <a:gd name="T14" fmla="*/ 170 w 170"/>
                  <a:gd name="T15" fmla="*/ 142 h 156"/>
                  <a:gd name="T16" fmla="*/ 153 w 170"/>
                  <a:gd name="T17" fmla="*/ 135 h 156"/>
                  <a:gd name="T18" fmla="*/ 147 w 170"/>
                  <a:gd name="T19" fmla="*/ 144 h 156"/>
                  <a:gd name="T20" fmla="*/ 141 w 170"/>
                  <a:gd name="T21" fmla="*/ 156 h 156"/>
                  <a:gd name="T22" fmla="*/ 110 w 170"/>
                  <a:gd name="T23" fmla="*/ 152 h 156"/>
                  <a:gd name="T24" fmla="*/ 32 w 170"/>
                  <a:gd name="T25" fmla="*/ 100 h 156"/>
                  <a:gd name="T26" fmla="*/ 11 w 170"/>
                  <a:gd name="T27" fmla="*/ 99 h 156"/>
                  <a:gd name="T28" fmla="*/ 0 w 170"/>
                  <a:gd name="T29" fmla="*/ 75 h 156"/>
                  <a:gd name="T30" fmla="*/ 13 w 170"/>
                  <a:gd name="T31" fmla="*/ 69 h 156"/>
                  <a:gd name="T32" fmla="*/ 37 w 170"/>
                  <a:gd name="T33" fmla="*/ 51 h 156"/>
                  <a:gd name="T34" fmla="*/ 34 w 170"/>
                  <a:gd name="T35" fmla="*/ 15 h 156"/>
                  <a:gd name="T36" fmla="*/ 43 w 170"/>
                  <a:gd name="T37" fmla="*/ 14 h 156"/>
                  <a:gd name="T38" fmla="*/ 48 w 170"/>
                  <a:gd name="T39" fmla="*/ 5 h 156"/>
                  <a:gd name="T40" fmla="*/ 56 w 170"/>
                  <a:gd name="T41" fmla="*/ 0 h 156"/>
                  <a:gd name="T42" fmla="*/ 75 w 170"/>
                  <a:gd name="T43" fmla="*/ 5 h 156"/>
                  <a:gd name="T44" fmla="*/ 81 w 170"/>
                  <a:gd name="T45" fmla="*/ 5 h 156"/>
                  <a:gd name="T46" fmla="*/ 91 w 170"/>
                  <a:gd name="T47" fmla="*/ 5 h 156"/>
                  <a:gd name="T48" fmla="*/ 104 w 170"/>
                  <a:gd name="T49" fmla="*/ 26 h 156"/>
                  <a:gd name="T50" fmla="*/ 111 w 170"/>
                  <a:gd name="T51" fmla="*/ 28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156"/>
                  <a:gd name="T80" fmla="*/ 170 w 170"/>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156">
                    <a:moveTo>
                      <a:pt x="111" y="28"/>
                    </a:moveTo>
                    <a:lnTo>
                      <a:pt x="119" y="31"/>
                    </a:lnTo>
                    <a:lnTo>
                      <a:pt x="118" y="44"/>
                    </a:lnTo>
                    <a:lnTo>
                      <a:pt x="108" y="64"/>
                    </a:lnTo>
                    <a:lnTo>
                      <a:pt x="145" y="91"/>
                    </a:lnTo>
                    <a:lnTo>
                      <a:pt x="156" y="106"/>
                    </a:lnTo>
                    <a:lnTo>
                      <a:pt x="156" y="118"/>
                    </a:lnTo>
                    <a:lnTo>
                      <a:pt x="170" y="142"/>
                    </a:lnTo>
                    <a:lnTo>
                      <a:pt x="153" y="135"/>
                    </a:lnTo>
                    <a:lnTo>
                      <a:pt x="147" y="144"/>
                    </a:lnTo>
                    <a:lnTo>
                      <a:pt x="141" y="156"/>
                    </a:lnTo>
                    <a:lnTo>
                      <a:pt x="110" y="152"/>
                    </a:lnTo>
                    <a:lnTo>
                      <a:pt x="32" y="100"/>
                    </a:lnTo>
                    <a:lnTo>
                      <a:pt x="11" y="99"/>
                    </a:lnTo>
                    <a:lnTo>
                      <a:pt x="0" y="75"/>
                    </a:lnTo>
                    <a:lnTo>
                      <a:pt x="13" y="69"/>
                    </a:lnTo>
                    <a:lnTo>
                      <a:pt x="37" y="51"/>
                    </a:lnTo>
                    <a:lnTo>
                      <a:pt x="34" y="15"/>
                    </a:lnTo>
                    <a:lnTo>
                      <a:pt x="43" y="14"/>
                    </a:lnTo>
                    <a:lnTo>
                      <a:pt x="48" y="5"/>
                    </a:lnTo>
                    <a:lnTo>
                      <a:pt x="56" y="0"/>
                    </a:lnTo>
                    <a:lnTo>
                      <a:pt x="75" y="5"/>
                    </a:lnTo>
                    <a:lnTo>
                      <a:pt x="81" y="5"/>
                    </a:lnTo>
                    <a:lnTo>
                      <a:pt x="91" y="5"/>
                    </a:lnTo>
                    <a:lnTo>
                      <a:pt x="104" y="26"/>
                    </a:lnTo>
                    <a:lnTo>
                      <a:pt x="111" y="2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7" name="Freeform 311">
                <a:extLst>
                  <a:ext uri="{FF2B5EF4-FFF2-40B4-BE49-F238E27FC236}">
                    <a16:creationId xmlns:a16="http://schemas.microsoft.com/office/drawing/2014/main" id="{B48046D5-9A1E-4B26-87C0-76A03CBD257C}"/>
                  </a:ext>
                </a:extLst>
              </p:cNvPr>
              <p:cNvSpPr>
                <a:spLocks/>
              </p:cNvSpPr>
              <p:nvPr/>
            </p:nvSpPr>
            <p:spPr bwMode="auto">
              <a:xfrm>
                <a:off x="3996" y="2059"/>
                <a:ext cx="33" cy="30"/>
              </a:xfrm>
              <a:custGeom>
                <a:avLst/>
                <a:gdLst>
                  <a:gd name="T0" fmla="*/ 21 w 33"/>
                  <a:gd name="T1" fmla="*/ 3 h 30"/>
                  <a:gd name="T2" fmla="*/ 29 w 33"/>
                  <a:gd name="T3" fmla="*/ 7 h 30"/>
                  <a:gd name="T4" fmla="*/ 23 w 33"/>
                  <a:gd name="T5" fmla="*/ 14 h 30"/>
                  <a:gd name="T6" fmla="*/ 30 w 33"/>
                  <a:gd name="T7" fmla="*/ 25 h 30"/>
                  <a:gd name="T8" fmla="*/ 33 w 33"/>
                  <a:gd name="T9" fmla="*/ 30 h 30"/>
                  <a:gd name="T10" fmla="*/ 14 w 33"/>
                  <a:gd name="T11" fmla="*/ 22 h 30"/>
                  <a:gd name="T12" fmla="*/ 0 w 33"/>
                  <a:gd name="T13" fmla="*/ 21 h 30"/>
                  <a:gd name="T14" fmla="*/ 6 w 33"/>
                  <a:gd name="T15" fmla="*/ 9 h 30"/>
                  <a:gd name="T16" fmla="*/ 12 w 33"/>
                  <a:gd name="T17" fmla="*/ 0 h 30"/>
                  <a:gd name="T18" fmla="*/ 21 w 33"/>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0"/>
                  <a:gd name="T32" fmla="*/ 33 w 3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0">
                    <a:moveTo>
                      <a:pt x="21" y="3"/>
                    </a:moveTo>
                    <a:lnTo>
                      <a:pt x="29" y="7"/>
                    </a:lnTo>
                    <a:lnTo>
                      <a:pt x="23" y="14"/>
                    </a:lnTo>
                    <a:lnTo>
                      <a:pt x="30" y="25"/>
                    </a:lnTo>
                    <a:lnTo>
                      <a:pt x="33" y="30"/>
                    </a:lnTo>
                    <a:lnTo>
                      <a:pt x="14" y="22"/>
                    </a:lnTo>
                    <a:lnTo>
                      <a:pt x="0" y="21"/>
                    </a:lnTo>
                    <a:lnTo>
                      <a:pt x="6" y="9"/>
                    </a:lnTo>
                    <a:lnTo>
                      <a:pt x="12" y="0"/>
                    </a:lnTo>
                    <a:lnTo>
                      <a:pt x="21"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8" name="Freeform 312">
                <a:extLst>
                  <a:ext uri="{FF2B5EF4-FFF2-40B4-BE49-F238E27FC236}">
                    <a16:creationId xmlns:a16="http://schemas.microsoft.com/office/drawing/2014/main" id="{73C64E45-350B-4089-AE4A-4347834D8E19}"/>
                  </a:ext>
                </a:extLst>
              </p:cNvPr>
              <p:cNvSpPr>
                <a:spLocks/>
              </p:cNvSpPr>
              <p:nvPr/>
            </p:nvSpPr>
            <p:spPr bwMode="auto">
              <a:xfrm>
                <a:off x="4074" y="2134"/>
                <a:ext cx="17" cy="28"/>
              </a:xfrm>
              <a:custGeom>
                <a:avLst/>
                <a:gdLst>
                  <a:gd name="T0" fmla="*/ 15 w 17"/>
                  <a:gd name="T1" fmla="*/ 13 h 28"/>
                  <a:gd name="T2" fmla="*/ 17 w 17"/>
                  <a:gd name="T3" fmla="*/ 22 h 28"/>
                  <a:gd name="T4" fmla="*/ 14 w 17"/>
                  <a:gd name="T5" fmla="*/ 28 h 28"/>
                  <a:gd name="T6" fmla="*/ 4 w 17"/>
                  <a:gd name="T7" fmla="*/ 26 h 28"/>
                  <a:gd name="T8" fmla="*/ 2 w 17"/>
                  <a:gd name="T9" fmla="*/ 19 h 28"/>
                  <a:gd name="T10" fmla="*/ 0 w 17"/>
                  <a:gd name="T11" fmla="*/ 13 h 28"/>
                  <a:gd name="T12" fmla="*/ 4 w 17"/>
                  <a:gd name="T13" fmla="*/ 3 h 28"/>
                  <a:gd name="T14" fmla="*/ 8 w 17"/>
                  <a:gd name="T15" fmla="*/ 0 h 28"/>
                  <a:gd name="T16" fmla="*/ 14 w 17"/>
                  <a:gd name="T17" fmla="*/ 4 h 28"/>
                  <a:gd name="T18" fmla="*/ 15 w 17"/>
                  <a:gd name="T19" fmla="*/ 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15" y="13"/>
                    </a:moveTo>
                    <a:lnTo>
                      <a:pt x="17" y="22"/>
                    </a:lnTo>
                    <a:lnTo>
                      <a:pt x="14" y="28"/>
                    </a:lnTo>
                    <a:lnTo>
                      <a:pt x="4" y="26"/>
                    </a:lnTo>
                    <a:lnTo>
                      <a:pt x="2" y="19"/>
                    </a:lnTo>
                    <a:lnTo>
                      <a:pt x="0" y="13"/>
                    </a:lnTo>
                    <a:lnTo>
                      <a:pt x="4" y="3"/>
                    </a:lnTo>
                    <a:lnTo>
                      <a:pt x="8" y="0"/>
                    </a:lnTo>
                    <a:lnTo>
                      <a:pt x="14" y="4"/>
                    </a:lnTo>
                    <a:lnTo>
                      <a:pt x="15" y="1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9" name="Freeform 313">
                <a:extLst>
                  <a:ext uri="{FF2B5EF4-FFF2-40B4-BE49-F238E27FC236}">
                    <a16:creationId xmlns:a16="http://schemas.microsoft.com/office/drawing/2014/main" id="{A461A0E5-AB4D-4163-B850-F9236BDE0BBA}"/>
                  </a:ext>
                </a:extLst>
              </p:cNvPr>
              <p:cNvSpPr>
                <a:spLocks/>
              </p:cNvSpPr>
              <p:nvPr/>
            </p:nvSpPr>
            <p:spPr bwMode="auto">
              <a:xfrm>
                <a:off x="4216" y="1904"/>
                <a:ext cx="215" cy="169"/>
              </a:xfrm>
              <a:custGeom>
                <a:avLst/>
                <a:gdLst>
                  <a:gd name="T0" fmla="*/ 17 w 215"/>
                  <a:gd name="T1" fmla="*/ 57 h 169"/>
                  <a:gd name="T2" fmla="*/ 29 w 215"/>
                  <a:gd name="T3" fmla="*/ 61 h 169"/>
                  <a:gd name="T4" fmla="*/ 36 w 215"/>
                  <a:gd name="T5" fmla="*/ 48 h 169"/>
                  <a:gd name="T6" fmla="*/ 54 w 215"/>
                  <a:gd name="T7" fmla="*/ 40 h 169"/>
                  <a:gd name="T8" fmla="*/ 57 w 215"/>
                  <a:gd name="T9" fmla="*/ 24 h 169"/>
                  <a:gd name="T10" fmla="*/ 81 w 215"/>
                  <a:gd name="T11" fmla="*/ 20 h 169"/>
                  <a:gd name="T12" fmla="*/ 103 w 215"/>
                  <a:gd name="T13" fmla="*/ 24 h 169"/>
                  <a:gd name="T14" fmla="*/ 110 w 215"/>
                  <a:gd name="T15" fmla="*/ 30 h 169"/>
                  <a:gd name="T16" fmla="*/ 131 w 215"/>
                  <a:gd name="T17" fmla="*/ 17 h 169"/>
                  <a:gd name="T18" fmla="*/ 141 w 215"/>
                  <a:gd name="T19" fmla="*/ 16 h 169"/>
                  <a:gd name="T20" fmla="*/ 146 w 215"/>
                  <a:gd name="T21" fmla="*/ 3 h 169"/>
                  <a:gd name="T22" fmla="*/ 150 w 215"/>
                  <a:gd name="T23" fmla="*/ 0 h 169"/>
                  <a:gd name="T24" fmla="*/ 163 w 215"/>
                  <a:gd name="T25" fmla="*/ 11 h 169"/>
                  <a:gd name="T26" fmla="*/ 167 w 215"/>
                  <a:gd name="T27" fmla="*/ 33 h 169"/>
                  <a:gd name="T28" fmla="*/ 193 w 215"/>
                  <a:gd name="T29" fmla="*/ 19 h 169"/>
                  <a:gd name="T30" fmla="*/ 215 w 215"/>
                  <a:gd name="T31" fmla="*/ 20 h 169"/>
                  <a:gd name="T32" fmla="*/ 215 w 215"/>
                  <a:gd name="T33" fmla="*/ 30 h 169"/>
                  <a:gd name="T34" fmla="*/ 207 w 215"/>
                  <a:gd name="T35" fmla="*/ 30 h 169"/>
                  <a:gd name="T36" fmla="*/ 181 w 215"/>
                  <a:gd name="T37" fmla="*/ 35 h 169"/>
                  <a:gd name="T38" fmla="*/ 170 w 215"/>
                  <a:gd name="T39" fmla="*/ 44 h 169"/>
                  <a:gd name="T40" fmla="*/ 173 w 215"/>
                  <a:gd name="T41" fmla="*/ 77 h 169"/>
                  <a:gd name="T42" fmla="*/ 159 w 215"/>
                  <a:gd name="T43" fmla="*/ 83 h 169"/>
                  <a:gd name="T44" fmla="*/ 163 w 215"/>
                  <a:gd name="T45" fmla="*/ 97 h 169"/>
                  <a:gd name="T46" fmla="*/ 152 w 215"/>
                  <a:gd name="T47" fmla="*/ 101 h 169"/>
                  <a:gd name="T48" fmla="*/ 148 w 215"/>
                  <a:gd name="T49" fmla="*/ 127 h 169"/>
                  <a:gd name="T50" fmla="*/ 135 w 215"/>
                  <a:gd name="T51" fmla="*/ 123 h 169"/>
                  <a:gd name="T52" fmla="*/ 107 w 215"/>
                  <a:gd name="T53" fmla="*/ 141 h 169"/>
                  <a:gd name="T54" fmla="*/ 110 w 215"/>
                  <a:gd name="T55" fmla="*/ 159 h 169"/>
                  <a:gd name="T56" fmla="*/ 76 w 215"/>
                  <a:gd name="T57" fmla="*/ 169 h 169"/>
                  <a:gd name="T58" fmla="*/ 47 w 215"/>
                  <a:gd name="T59" fmla="*/ 169 h 169"/>
                  <a:gd name="T60" fmla="*/ 20 w 215"/>
                  <a:gd name="T61" fmla="*/ 162 h 169"/>
                  <a:gd name="T62" fmla="*/ 29 w 215"/>
                  <a:gd name="T63" fmla="*/ 144 h 169"/>
                  <a:gd name="T64" fmla="*/ 32 w 215"/>
                  <a:gd name="T65" fmla="*/ 138 h 169"/>
                  <a:gd name="T66" fmla="*/ 27 w 215"/>
                  <a:gd name="T67" fmla="*/ 132 h 169"/>
                  <a:gd name="T68" fmla="*/ 13 w 215"/>
                  <a:gd name="T69" fmla="*/ 131 h 169"/>
                  <a:gd name="T70" fmla="*/ 0 w 215"/>
                  <a:gd name="T71" fmla="*/ 92 h 169"/>
                  <a:gd name="T72" fmla="*/ 5 w 215"/>
                  <a:gd name="T73" fmla="*/ 55 h 169"/>
                  <a:gd name="T74" fmla="*/ 17 w 215"/>
                  <a:gd name="T75" fmla="*/ 57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169"/>
                  <a:gd name="T116" fmla="*/ 215 w 215"/>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169">
                    <a:moveTo>
                      <a:pt x="17" y="57"/>
                    </a:moveTo>
                    <a:lnTo>
                      <a:pt x="29" y="61"/>
                    </a:lnTo>
                    <a:lnTo>
                      <a:pt x="36" y="48"/>
                    </a:lnTo>
                    <a:lnTo>
                      <a:pt x="54" y="40"/>
                    </a:lnTo>
                    <a:lnTo>
                      <a:pt x="57" y="24"/>
                    </a:lnTo>
                    <a:lnTo>
                      <a:pt x="81" y="20"/>
                    </a:lnTo>
                    <a:lnTo>
                      <a:pt x="103" y="24"/>
                    </a:lnTo>
                    <a:lnTo>
                      <a:pt x="110" y="30"/>
                    </a:lnTo>
                    <a:lnTo>
                      <a:pt x="131" y="17"/>
                    </a:lnTo>
                    <a:lnTo>
                      <a:pt x="141" y="16"/>
                    </a:lnTo>
                    <a:lnTo>
                      <a:pt x="146" y="3"/>
                    </a:lnTo>
                    <a:lnTo>
                      <a:pt x="150" y="0"/>
                    </a:lnTo>
                    <a:lnTo>
                      <a:pt x="163" y="11"/>
                    </a:lnTo>
                    <a:lnTo>
                      <a:pt x="167" y="33"/>
                    </a:lnTo>
                    <a:lnTo>
                      <a:pt x="193" y="19"/>
                    </a:lnTo>
                    <a:lnTo>
                      <a:pt x="215" y="20"/>
                    </a:lnTo>
                    <a:lnTo>
                      <a:pt x="215" y="30"/>
                    </a:lnTo>
                    <a:lnTo>
                      <a:pt x="207" y="30"/>
                    </a:lnTo>
                    <a:lnTo>
                      <a:pt x="181" y="35"/>
                    </a:lnTo>
                    <a:lnTo>
                      <a:pt x="170" y="44"/>
                    </a:lnTo>
                    <a:lnTo>
                      <a:pt x="173" y="77"/>
                    </a:lnTo>
                    <a:lnTo>
                      <a:pt x="159" y="83"/>
                    </a:lnTo>
                    <a:lnTo>
                      <a:pt x="163" y="97"/>
                    </a:lnTo>
                    <a:lnTo>
                      <a:pt x="152" y="101"/>
                    </a:lnTo>
                    <a:lnTo>
                      <a:pt x="148" y="127"/>
                    </a:lnTo>
                    <a:lnTo>
                      <a:pt x="135" y="123"/>
                    </a:lnTo>
                    <a:lnTo>
                      <a:pt x="107" y="141"/>
                    </a:lnTo>
                    <a:lnTo>
                      <a:pt x="110" y="159"/>
                    </a:lnTo>
                    <a:lnTo>
                      <a:pt x="76" y="169"/>
                    </a:lnTo>
                    <a:lnTo>
                      <a:pt x="47" y="169"/>
                    </a:lnTo>
                    <a:lnTo>
                      <a:pt x="20" y="162"/>
                    </a:lnTo>
                    <a:lnTo>
                      <a:pt x="29" y="144"/>
                    </a:lnTo>
                    <a:lnTo>
                      <a:pt x="32" y="138"/>
                    </a:lnTo>
                    <a:lnTo>
                      <a:pt x="27" y="132"/>
                    </a:lnTo>
                    <a:lnTo>
                      <a:pt x="13" y="131"/>
                    </a:lnTo>
                    <a:lnTo>
                      <a:pt x="0" y="92"/>
                    </a:lnTo>
                    <a:lnTo>
                      <a:pt x="5" y="55"/>
                    </a:lnTo>
                    <a:lnTo>
                      <a:pt x="17" y="57"/>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0" name="Freeform 314">
                <a:extLst>
                  <a:ext uri="{FF2B5EF4-FFF2-40B4-BE49-F238E27FC236}">
                    <a16:creationId xmlns:a16="http://schemas.microsoft.com/office/drawing/2014/main" id="{BD16C613-061E-445A-832D-D8E29A0B2BF2}"/>
                  </a:ext>
                </a:extLst>
              </p:cNvPr>
              <p:cNvSpPr>
                <a:spLocks/>
              </p:cNvSpPr>
              <p:nvPr/>
            </p:nvSpPr>
            <p:spPr bwMode="auto">
              <a:xfrm>
                <a:off x="4716" y="2094"/>
                <a:ext cx="56" cy="31"/>
              </a:xfrm>
              <a:custGeom>
                <a:avLst/>
                <a:gdLst>
                  <a:gd name="T0" fmla="*/ 29 w 56"/>
                  <a:gd name="T1" fmla="*/ 4 h 31"/>
                  <a:gd name="T2" fmla="*/ 47 w 56"/>
                  <a:gd name="T3" fmla="*/ 8 h 31"/>
                  <a:gd name="T4" fmla="*/ 56 w 56"/>
                  <a:gd name="T5" fmla="*/ 27 h 31"/>
                  <a:gd name="T6" fmla="*/ 36 w 56"/>
                  <a:gd name="T7" fmla="*/ 26 h 31"/>
                  <a:gd name="T8" fmla="*/ 16 w 56"/>
                  <a:gd name="T9" fmla="*/ 31 h 31"/>
                  <a:gd name="T10" fmla="*/ 0 w 56"/>
                  <a:gd name="T11" fmla="*/ 23 h 31"/>
                  <a:gd name="T12" fmla="*/ 3 w 56"/>
                  <a:gd name="T13" fmla="*/ 14 h 31"/>
                  <a:gd name="T14" fmla="*/ 11 w 56"/>
                  <a:gd name="T15" fmla="*/ 0 h 31"/>
                  <a:gd name="T16" fmla="*/ 29 w 56"/>
                  <a:gd name="T17" fmla="*/ 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1"/>
                  <a:gd name="T29" fmla="*/ 56 w 5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1">
                    <a:moveTo>
                      <a:pt x="29" y="4"/>
                    </a:moveTo>
                    <a:lnTo>
                      <a:pt x="47" y="8"/>
                    </a:lnTo>
                    <a:lnTo>
                      <a:pt x="56" y="27"/>
                    </a:lnTo>
                    <a:lnTo>
                      <a:pt x="36" y="26"/>
                    </a:lnTo>
                    <a:lnTo>
                      <a:pt x="16" y="31"/>
                    </a:lnTo>
                    <a:lnTo>
                      <a:pt x="0" y="23"/>
                    </a:lnTo>
                    <a:lnTo>
                      <a:pt x="3" y="14"/>
                    </a:lnTo>
                    <a:lnTo>
                      <a:pt x="11" y="0"/>
                    </a:lnTo>
                    <a:lnTo>
                      <a:pt x="29"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1" name="Freeform 315">
                <a:extLst>
                  <a:ext uri="{FF2B5EF4-FFF2-40B4-BE49-F238E27FC236}">
                    <a16:creationId xmlns:a16="http://schemas.microsoft.com/office/drawing/2014/main" id="{47FA8AAF-10C8-4CF9-BA12-080FE8814203}"/>
                  </a:ext>
                </a:extLst>
              </p:cNvPr>
              <p:cNvSpPr>
                <a:spLocks/>
              </p:cNvSpPr>
              <p:nvPr/>
            </p:nvSpPr>
            <p:spPr bwMode="auto">
              <a:xfrm>
                <a:off x="4705" y="2129"/>
                <a:ext cx="93" cy="106"/>
              </a:xfrm>
              <a:custGeom>
                <a:avLst/>
                <a:gdLst>
                  <a:gd name="T0" fmla="*/ 67 w 93"/>
                  <a:gd name="T1" fmla="*/ 54 h 106"/>
                  <a:gd name="T2" fmla="*/ 73 w 93"/>
                  <a:gd name="T3" fmla="*/ 64 h 106"/>
                  <a:gd name="T4" fmla="*/ 81 w 93"/>
                  <a:gd name="T5" fmla="*/ 49 h 106"/>
                  <a:gd name="T6" fmla="*/ 93 w 93"/>
                  <a:gd name="T7" fmla="*/ 85 h 106"/>
                  <a:gd name="T8" fmla="*/ 90 w 93"/>
                  <a:gd name="T9" fmla="*/ 106 h 106"/>
                  <a:gd name="T10" fmla="*/ 70 w 93"/>
                  <a:gd name="T11" fmla="*/ 68 h 106"/>
                  <a:gd name="T12" fmla="*/ 64 w 93"/>
                  <a:gd name="T13" fmla="*/ 82 h 106"/>
                  <a:gd name="T14" fmla="*/ 34 w 93"/>
                  <a:gd name="T15" fmla="*/ 89 h 106"/>
                  <a:gd name="T16" fmla="*/ 26 w 93"/>
                  <a:gd name="T17" fmla="*/ 60 h 106"/>
                  <a:gd name="T18" fmla="*/ 18 w 93"/>
                  <a:gd name="T19" fmla="*/ 42 h 106"/>
                  <a:gd name="T20" fmla="*/ 7 w 93"/>
                  <a:gd name="T21" fmla="*/ 33 h 106"/>
                  <a:gd name="T22" fmla="*/ 15 w 93"/>
                  <a:gd name="T23" fmla="*/ 20 h 106"/>
                  <a:gd name="T24" fmla="*/ 0 w 93"/>
                  <a:gd name="T25" fmla="*/ 10 h 106"/>
                  <a:gd name="T26" fmla="*/ 8 w 93"/>
                  <a:gd name="T27" fmla="*/ 0 h 106"/>
                  <a:gd name="T28" fmla="*/ 29 w 93"/>
                  <a:gd name="T29" fmla="*/ 4 h 106"/>
                  <a:gd name="T30" fmla="*/ 36 w 93"/>
                  <a:gd name="T31" fmla="*/ 20 h 106"/>
                  <a:gd name="T32" fmla="*/ 79 w 93"/>
                  <a:gd name="T33" fmla="*/ 24 h 106"/>
                  <a:gd name="T34" fmla="*/ 75 w 93"/>
                  <a:gd name="T35" fmla="*/ 41 h 106"/>
                  <a:gd name="T36" fmla="*/ 62 w 93"/>
                  <a:gd name="T37" fmla="*/ 45 h 106"/>
                  <a:gd name="T38" fmla="*/ 67 w 93"/>
                  <a:gd name="T39" fmla="*/ 54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106"/>
                  <a:gd name="T62" fmla="*/ 93 w 93"/>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106">
                    <a:moveTo>
                      <a:pt x="67" y="54"/>
                    </a:moveTo>
                    <a:lnTo>
                      <a:pt x="73" y="64"/>
                    </a:lnTo>
                    <a:lnTo>
                      <a:pt x="81" y="49"/>
                    </a:lnTo>
                    <a:lnTo>
                      <a:pt x="93" y="85"/>
                    </a:lnTo>
                    <a:lnTo>
                      <a:pt x="90" y="106"/>
                    </a:lnTo>
                    <a:lnTo>
                      <a:pt x="70" y="68"/>
                    </a:lnTo>
                    <a:lnTo>
                      <a:pt x="64" y="82"/>
                    </a:lnTo>
                    <a:lnTo>
                      <a:pt x="34" y="89"/>
                    </a:lnTo>
                    <a:lnTo>
                      <a:pt x="26" y="60"/>
                    </a:lnTo>
                    <a:lnTo>
                      <a:pt x="18" y="42"/>
                    </a:lnTo>
                    <a:lnTo>
                      <a:pt x="7" y="33"/>
                    </a:lnTo>
                    <a:lnTo>
                      <a:pt x="15" y="20"/>
                    </a:lnTo>
                    <a:lnTo>
                      <a:pt x="0" y="10"/>
                    </a:lnTo>
                    <a:lnTo>
                      <a:pt x="8" y="0"/>
                    </a:lnTo>
                    <a:lnTo>
                      <a:pt x="29" y="4"/>
                    </a:lnTo>
                    <a:lnTo>
                      <a:pt x="36" y="20"/>
                    </a:lnTo>
                    <a:lnTo>
                      <a:pt x="79" y="24"/>
                    </a:lnTo>
                    <a:lnTo>
                      <a:pt x="75" y="41"/>
                    </a:lnTo>
                    <a:lnTo>
                      <a:pt x="62" y="45"/>
                    </a:lnTo>
                    <a:lnTo>
                      <a:pt x="67" y="54"/>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2" name="Freeform 316">
                <a:extLst>
                  <a:ext uri="{FF2B5EF4-FFF2-40B4-BE49-F238E27FC236}">
                    <a16:creationId xmlns:a16="http://schemas.microsoft.com/office/drawing/2014/main" id="{D715B5DB-C28B-4486-A365-C16AA4036981}"/>
                  </a:ext>
                </a:extLst>
              </p:cNvPr>
              <p:cNvSpPr>
                <a:spLocks/>
              </p:cNvSpPr>
              <p:nvPr/>
            </p:nvSpPr>
            <p:spPr bwMode="auto">
              <a:xfrm>
                <a:off x="4601" y="2436"/>
                <a:ext cx="41" cy="76"/>
              </a:xfrm>
              <a:custGeom>
                <a:avLst/>
                <a:gdLst>
                  <a:gd name="T0" fmla="*/ 14 w 41"/>
                  <a:gd name="T1" fmla="*/ 7 h 76"/>
                  <a:gd name="T2" fmla="*/ 21 w 41"/>
                  <a:gd name="T3" fmla="*/ 14 h 76"/>
                  <a:gd name="T4" fmla="*/ 41 w 41"/>
                  <a:gd name="T5" fmla="*/ 51 h 76"/>
                  <a:gd name="T6" fmla="*/ 33 w 41"/>
                  <a:gd name="T7" fmla="*/ 72 h 76"/>
                  <a:gd name="T8" fmla="*/ 12 w 41"/>
                  <a:gd name="T9" fmla="*/ 76 h 76"/>
                  <a:gd name="T10" fmla="*/ 0 w 41"/>
                  <a:gd name="T11" fmla="*/ 42 h 76"/>
                  <a:gd name="T12" fmla="*/ 7 w 41"/>
                  <a:gd name="T13" fmla="*/ 0 h 76"/>
                  <a:gd name="T14" fmla="*/ 14 w 41"/>
                  <a:gd name="T15" fmla="*/ 7 h 7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76"/>
                  <a:gd name="T26" fmla="*/ 41 w 41"/>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76">
                    <a:moveTo>
                      <a:pt x="14" y="7"/>
                    </a:moveTo>
                    <a:lnTo>
                      <a:pt x="21" y="14"/>
                    </a:lnTo>
                    <a:lnTo>
                      <a:pt x="41" y="51"/>
                    </a:lnTo>
                    <a:lnTo>
                      <a:pt x="33" y="72"/>
                    </a:lnTo>
                    <a:lnTo>
                      <a:pt x="12" y="76"/>
                    </a:lnTo>
                    <a:lnTo>
                      <a:pt x="0" y="42"/>
                    </a:lnTo>
                    <a:lnTo>
                      <a:pt x="7" y="0"/>
                    </a:lnTo>
                    <a:lnTo>
                      <a:pt x="14" y="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3" name="Freeform 317">
                <a:extLst>
                  <a:ext uri="{FF2B5EF4-FFF2-40B4-BE49-F238E27FC236}">
                    <a16:creationId xmlns:a16="http://schemas.microsoft.com/office/drawing/2014/main" id="{B60BBC65-BD15-4EDD-8217-FAF96B6E445A}"/>
                  </a:ext>
                </a:extLst>
              </p:cNvPr>
              <p:cNvSpPr>
                <a:spLocks/>
              </p:cNvSpPr>
              <p:nvPr/>
            </p:nvSpPr>
            <p:spPr bwMode="auto">
              <a:xfrm>
                <a:off x="4795" y="2090"/>
                <a:ext cx="151" cy="348"/>
              </a:xfrm>
              <a:custGeom>
                <a:avLst/>
                <a:gdLst>
                  <a:gd name="T0" fmla="*/ 87 w 151"/>
                  <a:gd name="T1" fmla="*/ 18 h 348"/>
                  <a:gd name="T2" fmla="*/ 93 w 151"/>
                  <a:gd name="T3" fmla="*/ 49 h 348"/>
                  <a:gd name="T4" fmla="*/ 77 w 151"/>
                  <a:gd name="T5" fmla="*/ 74 h 348"/>
                  <a:gd name="T6" fmla="*/ 89 w 151"/>
                  <a:gd name="T7" fmla="*/ 84 h 348"/>
                  <a:gd name="T8" fmla="*/ 92 w 151"/>
                  <a:gd name="T9" fmla="*/ 84 h 348"/>
                  <a:gd name="T10" fmla="*/ 114 w 151"/>
                  <a:gd name="T11" fmla="*/ 99 h 348"/>
                  <a:gd name="T12" fmla="*/ 124 w 151"/>
                  <a:gd name="T13" fmla="*/ 123 h 348"/>
                  <a:gd name="T14" fmla="*/ 151 w 151"/>
                  <a:gd name="T15" fmla="*/ 128 h 348"/>
                  <a:gd name="T16" fmla="*/ 140 w 151"/>
                  <a:gd name="T17" fmla="*/ 143 h 348"/>
                  <a:gd name="T18" fmla="*/ 135 w 151"/>
                  <a:gd name="T19" fmla="*/ 147 h 348"/>
                  <a:gd name="T20" fmla="*/ 109 w 151"/>
                  <a:gd name="T21" fmla="*/ 164 h 348"/>
                  <a:gd name="T22" fmla="*/ 100 w 151"/>
                  <a:gd name="T23" fmla="*/ 166 h 348"/>
                  <a:gd name="T24" fmla="*/ 98 w 151"/>
                  <a:gd name="T25" fmla="*/ 185 h 348"/>
                  <a:gd name="T26" fmla="*/ 103 w 151"/>
                  <a:gd name="T27" fmla="*/ 201 h 348"/>
                  <a:gd name="T28" fmla="*/ 125 w 151"/>
                  <a:gd name="T29" fmla="*/ 225 h 348"/>
                  <a:gd name="T30" fmla="*/ 118 w 151"/>
                  <a:gd name="T31" fmla="*/ 252 h 348"/>
                  <a:gd name="T32" fmla="*/ 136 w 151"/>
                  <a:gd name="T33" fmla="*/ 272 h 348"/>
                  <a:gd name="T34" fmla="*/ 139 w 151"/>
                  <a:gd name="T35" fmla="*/ 286 h 348"/>
                  <a:gd name="T36" fmla="*/ 147 w 151"/>
                  <a:gd name="T37" fmla="*/ 311 h 348"/>
                  <a:gd name="T38" fmla="*/ 135 w 151"/>
                  <a:gd name="T39" fmla="*/ 348 h 348"/>
                  <a:gd name="T40" fmla="*/ 129 w 151"/>
                  <a:gd name="T41" fmla="*/ 294 h 348"/>
                  <a:gd name="T42" fmla="*/ 111 w 151"/>
                  <a:gd name="T43" fmla="*/ 249 h 348"/>
                  <a:gd name="T44" fmla="*/ 91 w 151"/>
                  <a:gd name="T45" fmla="*/ 209 h 348"/>
                  <a:gd name="T46" fmla="*/ 87 w 151"/>
                  <a:gd name="T47" fmla="*/ 223 h 348"/>
                  <a:gd name="T48" fmla="*/ 69 w 151"/>
                  <a:gd name="T49" fmla="*/ 240 h 348"/>
                  <a:gd name="T50" fmla="*/ 47 w 151"/>
                  <a:gd name="T51" fmla="*/ 235 h 348"/>
                  <a:gd name="T52" fmla="*/ 48 w 151"/>
                  <a:gd name="T53" fmla="*/ 204 h 348"/>
                  <a:gd name="T54" fmla="*/ 9 w 151"/>
                  <a:gd name="T55" fmla="*/ 151 h 348"/>
                  <a:gd name="T56" fmla="*/ 0 w 151"/>
                  <a:gd name="T57" fmla="*/ 145 h 348"/>
                  <a:gd name="T58" fmla="*/ 3 w 151"/>
                  <a:gd name="T59" fmla="*/ 124 h 348"/>
                  <a:gd name="T60" fmla="*/ 11 w 151"/>
                  <a:gd name="T61" fmla="*/ 119 h 348"/>
                  <a:gd name="T62" fmla="*/ 7 w 151"/>
                  <a:gd name="T63" fmla="*/ 83 h 348"/>
                  <a:gd name="T64" fmla="*/ 24 w 151"/>
                  <a:gd name="T65" fmla="*/ 87 h 348"/>
                  <a:gd name="T66" fmla="*/ 31 w 151"/>
                  <a:gd name="T67" fmla="*/ 35 h 348"/>
                  <a:gd name="T68" fmla="*/ 58 w 151"/>
                  <a:gd name="T69" fmla="*/ 22 h 348"/>
                  <a:gd name="T70" fmla="*/ 61 w 151"/>
                  <a:gd name="T71" fmla="*/ 5 h 348"/>
                  <a:gd name="T72" fmla="*/ 66 w 151"/>
                  <a:gd name="T73" fmla="*/ 0 h 348"/>
                  <a:gd name="T74" fmla="*/ 87 w 151"/>
                  <a:gd name="T75" fmla="*/ 18 h 3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348"/>
                  <a:gd name="T116" fmla="*/ 151 w 151"/>
                  <a:gd name="T117" fmla="*/ 348 h 3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348">
                    <a:moveTo>
                      <a:pt x="87" y="18"/>
                    </a:moveTo>
                    <a:lnTo>
                      <a:pt x="93" y="49"/>
                    </a:lnTo>
                    <a:lnTo>
                      <a:pt x="77" y="74"/>
                    </a:lnTo>
                    <a:lnTo>
                      <a:pt x="89" y="84"/>
                    </a:lnTo>
                    <a:lnTo>
                      <a:pt x="92" y="84"/>
                    </a:lnTo>
                    <a:lnTo>
                      <a:pt x="114" y="99"/>
                    </a:lnTo>
                    <a:lnTo>
                      <a:pt x="124" y="123"/>
                    </a:lnTo>
                    <a:lnTo>
                      <a:pt x="151" y="128"/>
                    </a:lnTo>
                    <a:lnTo>
                      <a:pt x="140" y="143"/>
                    </a:lnTo>
                    <a:lnTo>
                      <a:pt x="135" y="147"/>
                    </a:lnTo>
                    <a:lnTo>
                      <a:pt x="109" y="164"/>
                    </a:lnTo>
                    <a:lnTo>
                      <a:pt x="100" y="166"/>
                    </a:lnTo>
                    <a:lnTo>
                      <a:pt x="98" y="185"/>
                    </a:lnTo>
                    <a:lnTo>
                      <a:pt x="103" y="201"/>
                    </a:lnTo>
                    <a:lnTo>
                      <a:pt x="125" y="225"/>
                    </a:lnTo>
                    <a:lnTo>
                      <a:pt x="118" y="252"/>
                    </a:lnTo>
                    <a:lnTo>
                      <a:pt x="136" y="272"/>
                    </a:lnTo>
                    <a:lnTo>
                      <a:pt x="139" y="286"/>
                    </a:lnTo>
                    <a:lnTo>
                      <a:pt x="147" y="311"/>
                    </a:lnTo>
                    <a:lnTo>
                      <a:pt x="135" y="348"/>
                    </a:lnTo>
                    <a:lnTo>
                      <a:pt x="129" y="294"/>
                    </a:lnTo>
                    <a:lnTo>
                      <a:pt x="111" y="249"/>
                    </a:lnTo>
                    <a:lnTo>
                      <a:pt x="91" y="209"/>
                    </a:lnTo>
                    <a:lnTo>
                      <a:pt x="87" y="223"/>
                    </a:lnTo>
                    <a:lnTo>
                      <a:pt x="69" y="240"/>
                    </a:lnTo>
                    <a:lnTo>
                      <a:pt x="47" y="235"/>
                    </a:lnTo>
                    <a:lnTo>
                      <a:pt x="48" y="204"/>
                    </a:lnTo>
                    <a:lnTo>
                      <a:pt x="9" y="151"/>
                    </a:lnTo>
                    <a:lnTo>
                      <a:pt x="0" y="145"/>
                    </a:lnTo>
                    <a:lnTo>
                      <a:pt x="3" y="124"/>
                    </a:lnTo>
                    <a:lnTo>
                      <a:pt x="11" y="119"/>
                    </a:lnTo>
                    <a:lnTo>
                      <a:pt x="7" y="83"/>
                    </a:lnTo>
                    <a:lnTo>
                      <a:pt x="24" y="87"/>
                    </a:lnTo>
                    <a:lnTo>
                      <a:pt x="31" y="35"/>
                    </a:lnTo>
                    <a:lnTo>
                      <a:pt x="58" y="22"/>
                    </a:lnTo>
                    <a:lnTo>
                      <a:pt x="61" y="5"/>
                    </a:lnTo>
                    <a:lnTo>
                      <a:pt x="66" y="0"/>
                    </a:lnTo>
                    <a:lnTo>
                      <a:pt x="87" y="1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4" name="Freeform 318">
                <a:extLst>
                  <a:ext uri="{FF2B5EF4-FFF2-40B4-BE49-F238E27FC236}">
                    <a16:creationId xmlns:a16="http://schemas.microsoft.com/office/drawing/2014/main" id="{4DD1AB16-27CA-49A5-859E-69F0157FE126}"/>
                  </a:ext>
                </a:extLst>
              </p:cNvPr>
              <p:cNvSpPr>
                <a:spLocks/>
              </p:cNvSpPr>
              <p:nvPr/>
            </p:nvSpPr>
            <p:spPr bwMode="auto">
              <a:xfrm>
                <a:off x="4893" y="2237"/>
                <a:ext cx="146" cy="280"/>
              </a:xfrm>
              <a:custGeom>
                <a:avLst/>
                <a:gdLst>
                  <a:gd name="T0" fmla="*/ 49 w 146"/>
                  <a:gd name="T1" fmla="*/ 23 h 280"/>
                  <a:gd name="T2" fmla="*/ 61 w 146"/>
                  <a:gd name="T3" fmla="*/ 21 h 280"/>
                  <a:gd name="T4" fmla="*/ 60 w 146"/>
                  <a:gd name="T5" fmla="*/ 35 h 280"/>
                  <a:gd name="T6" fmla="*/ 64 w 146"/>
                  <a:gd name="T7" fmla="*/ 58 h 280"/>
                  <a:gd name="T8" fmla="*/ 83 w 146"/>
                  <a:gd name="T9" fmla="*/ 47 h 280"/>
                  <a:gd name="T10" fmla="*/ 95 w 146"/>
                  <a:gd name="T11" fmla="*/ 47 h 280"/>
                  <a:gd name="T12" fmla="*/ 108 w 146"/>
                  <a:gd name="T13" fmla="*/ 41 h 280"/>
                  <a:gd name="T14" fmla="*/ 128 w 146"/>
                  <a:gd name="T15" fmla="*/ 59 h 280"/>
                  <a:gd name="T16" fmla="*/ 130 w 146"/>
                  <a:gd name="T17" fmla="*/ 76 h 280"/>
                  <a:gd name="T18" fmla="*/ 146 w 146"/>
                  <a:gd name="T19" fmla="*/ 93 h 280"/>
                  <a:gd name="T20" fmla="*/ 145 w 146"/>
                  <a:gd name="T21" fmla="*/ 119 h 280"/>
                  <a:gd name="T22" fmla="*/ 112 w 146"/>
                  <a:gd name="T23" fmla="*/ 115 h 280"/>
                  <a:gd name="T24" fmla="*/ 102 w 146"/>
                  <a:gd name="T25" fmla="*/ 120 h 280"/>
                  <a:gd name="T26" fmla="*/ 97 w 146"/>
                  <a:gd name="T27" fmla="*/ 136 h 280"/>
                  <a:gd name="T28" fmla="*/ 105 w 146"/>
                  <a:gd name="T29" fmla="*/ 161 h 280"/>
                  <a:gd name="T30" fmla="*/ 72 w 146"/>
                  <a:gd name="T31" fmla="*/ 147 h 280"/>
                  <a:gd name="T32" fmla="*/ 71 w 146"/>
                  <a:gd name="T33" fmla="*/ 133 h 280"/>
                  <a:gd name="T34" fmla="*/ 53 w 146"/>
                  <a:gd name="T35" fmla="*/ 136 h 280"/>
                  <a:gd name="T36" fmla="*/ 57 w 146"/>
                  <a:gd name="T37" fmla="*/ 157 h 280"/>
                  <a:gd name="T38" fmla="*/ 45 w 146"/>
                  <a:gd name="T39" fmla="*/ 192 h 280"/>
                  <a:gd name="T40" fmla="*/ 49 w 146"/>
                  <a:gd name="T41" fmla="*/ 214 h 280"/>
                  <a:gd name="T42" fmla="*/ 60 w 146"/>
                  <a:gd name="T43" fmla="*/ 209 h 280"/>
                  <a:gd name="T44" fmla="*/ 68 w 146"/>
                  <a:gd name="T45" fmla="*/ 231 h 280"/>
                  <a:gd name="T46" fmla="*/ 79 w 146"/>
                  <a:gd name="T47" fmla="*/ 255 h 280"/>
                  <a:gd name="T48" fmla="*/ 91 w 146"/>
                  <a:gd name="T49" fmla="*/ 258 h 280"/>
                  <a:gd name="T50" fmla="*/ 102 w 146"/>
                  <a:gd name="T51" fmla="*/ 267 h 280"/>
                  <a:gd name="T52" fmla="*/ 98 w 146"/>
                  <a:gd name="T53" fmla="*/ 276 h 280"/>
                  <a:gd name="T54" fmla="*/ 91 w 146"/>
                  <a:gd name="T55" fmla="*/ 275 h 280"/>
                  <a:gd name="T56" fmla="*/ 84 w 146"/>
                  <a:gd name="T57" fmla="*/ 280 h 280"/>
                  <a:gd name="T58" fmla="*/ 84 w 146"/>
                  <a:gd name="T59" fmla="*/ 267 h 280"/>
                  <a:gd name="T60" fmla="*/ 68 w 146"/>
                  <a:gd name="T61" fmla="*/ 257 h 280"/>
                  <a:gd name="T62" fmla="*/ 67 w 146"/>
                  <a:gd name="T63" fmla="*/ 264 h 280"/>
                  <a:gd name="T64" fmla="*/ 39 w 146"/>
                  <a:gd name="T65" fmla="*/ 230 h 280"/>
                  <a:gd name="T66" fmla="*/ 34 w 146"/>
                  <a:gd name="T67" fmla="*/ 235 h 280"/>
                  <a:gd name="T68" fmla="*/ 31 w 146"/>
                  <a:gd name="T69" fmla="*/ 217 h 280"/>
                  <a:gd name="T70" fmla="*/ 49 w 146"/>
                  <a:gd name="T71" fmla="*/ 164 h 280"/>
                  <a:gd name="T72" fmla="*/ 41 w 146"/>
                  <a:gd name="T73" fmla="*/ 139 h 280"/>
                  <a:gd name="T74" fmla="*/ 38 w 146"/>
                  <a:gd name="T75" fmla="*/ 125 h 280"/>
                  <a:gd name="T76" fmla="*/ 20 w 146"/>
                  <a:gd name="T77" fmla="*/ 105 h 280"/>
                  <a:gd name="T78" fmla="*/ 27 w 146"/>
                  <a:gd name="T79" fmla="*/ 78 h 280"/>
                  <a:gd name="T80" fmla="*/ 5 w 146"/>
                  <a:gd name="T81" fmla="*/ 54 h 280"/>
                  <a:gd name="T82" fmla="*/ 0 w 146"/>
                  <a:gd name="T83" fmla="*/ 38 h 280"/>
                  <a:gd name="T84" fmla="*/ 2 w 146"/>
                  <a:gd name="T85" fmla="*/ 19 h 280"/>
                  <a:gd name="T86" fmla="*/ 11 w 146"/>
                  <a:gd name="T87" fmla="*/ 17 h 280"/>
                  <a:gd name="T88" fmla="*/ 37 w 146"/>
                  <a:gd name="T89" fmla="*/ 0 h 280"/>
                  <a:gd name="T90" fmla="*/ 46 w 146"/>
                  <a:gd name="T91" fmla="*/ 8 h 280"/>
                  <a:gd name="T92" fmla="*/ 49 w 146"/>
                  <a:gd name="T93" fmla="*/ 23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80"/>
                  <a:gd name="T143" fmla="*/ 146 w 146"/>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80">
                    <a:moveTo>
                      <a:pt x="49" y="23"/>
                    </a:moveTo>
                    <a:lnTo>
                      <a:pt x="61" y="21"/>
                    </a:lnTo>
                    <a:lnTo>
                      <a:pt x="60" y="35"/>
                    </a:lnTo>
                    <a:lnTo>
                      <a:pt x="64" y="58"/>
                    </a:lnTo>
                    <a:lnTo>
                      <a:pt x="83" y="47"/>
                    </a:lnTo>
                    <a:lnTo>
                      <a:pt x="95" y="47"/>
                    </a:lnTo>
                    <a:lnTo>
                      <a:pt x="108" y="41"/>
                    </a:lnTo>
                    <a:lnTo>
                      <a:pt x="128" y="59"/>
                    </a:lnTo>
                    <a:lnTo>
                      <a:pt x="130" y="76"/>
                    </a:lnTo>
                    <a:lnTo>
                      <a:pt x="146" y="93"/>
                    </a:lnTo>
                    <a:lnTo>
                      <a:pt x="145" y="119"/>
                    </a:lnTo>
                    <a:lnTo>
                      <a:pt x="112" y="115"/>
                    </a:lnTo>
                    <a:lnTo>
                      <a:pt x="102" y="120"/>
                    </a:lnTo>
                    <a:lnTo>
                      <a:pt x="97" y="136"/>
                    </a:lnTo>
                    <a:lnTo>
                      <a:pt x="105" y="161"/>
                    </a:lnTo>
                    <a:lnTo>
                      <a:pt x="72" y="147"/>
                    </a:lnTo>
                    <a:lnTo>
                      <a:pt x="71" y="133"/>
                    </a:lnTo>
                    <a:lnTo>
                      <a:pt x="53" y="136"/>
                    </a:lnTo>
                    <a:lnTo>
                      <a:pt x="57" y="157"/>
                    </a:lnTo>
                    <a:lnTo>
                      <a:pt x="45" y="192"/>
                    </a:lnTo>
                    <a:lnTo>
                      <a:pt x="49" y="214"/>
                    </a:lnTo>
                    <a:lnTo>
                      <a:pt x="60" y="209"/>
                    </a:lnTo>
                    <a:lnTo>
                      <a:pt x="68" y="231"/>
                    </a:lnTo>
                    <a:lnTo>
                      <a:pt x="79" y="255"/>
                    </a:lnTo>
                    <a:lnTo>
                      <a:pt x="91" y="258"/>
                    </a:lnTo>
                    <a:lnTo>
                      <a:pt x="102" y="267"/>
                    </a:lnTo>
                    <a:lnTo>
                      <a:pt x="98" y="276"/>
                    </a:lnTo>
                    <a:lnTo>
                      <a:pt x="91" y="275"/>
                    </a:lnTo>
                    <a:lnTo>
                      <a:pt x="84" y="280"/>
                    </a:lnTo>
                    <a:lnTo>
                      <a:pt x="84" y="267"/>
                    </a:lnTo>
                    <a:lnTo>
                      <a:pt x="68" y="257"/>
                    </a:lnTo>
                    <a:lnTo>
                      <a:pt x="67" y="264"/>
                    </a:lnTo>
                    <a:lnTo>
                      <a:pt x="39" y="230"/>
                    </a:lnTo>
                    <a:lnTo>
                      <a:pt x="34" y="235"/>
                    </a:lnTo>
                    <a:lnTo>
                      <a:pt x="31" y="217"/>
                    </a:lnTo>
                    <a:lnTo>
                      <a:pt x="49" y="164"/>
                    </a:lnTo>
                    <a:lnTo>
                      <a:pt x="41" y="139"/>
                    </a:lnTo>
                    <a:lnTo>
                      <a:pt x="38" y="125"/>
                    </a:lnTo>
                    <a:lnTo>
                      <a:pt x="20" y="105"/>
                    </a:lnTo>
                    <a:lnTo>
                      <a:pt x="27" y="78"/>
                    </a:lnTo>
                    <a:lnTo>
                      <a:pt x="5" y="54"/>
                    </a:lnTo>
                    <a:lnTo>
                      <a:pt x="0" y="38"/>
                    </a:lnTo>
                    <a:lnTo>
                      <a:pt x="2" y="19"/>
                    </a:lnTo>
                    <a:lnTo>
                      <a:pt x="11" y="17"/>
                    </a:lnTo>
                    <a:lnTo>
                      <a:pt x="37" y="0"/>
                    </a:lnTo>
                    <a:lnTo>
                      <a:pt x="46" y="8"/>
                    </a:lnTo>
                    <a:lnTo>
                      <a:pt x="49" y="2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5" name="Freeform 319">
                <a:extLst>
                  <a:ext uri="{FF2B5EF4-FFF2-40B4-BE49-F238E27FC236}">
                    <a16:creationId xmlns:a16="http://schemas.microsoft.com/office/drawing/2014/main" id="{145B57AF-223B-482A-8C8D-E73DB6CFA3E1}"/>
                  </a:ext>
                </a:extLst>
              </p:cNvPr>
              <p:cNvSpPr>
                <a:spLocks/>
              </p:cNvSpPr>
              <p:nvPr/>
            </p:nvSpPr>
            <p:spPr bwMode="auto">
              <a:xfrm>
                <a:off x="4990" y="2348"/>
                <a:ext cx="89" cy="84"/>
              </a:xfrm>
              <a:custGeom>
                <a:avLst/>
                <a:gdLst>
                  <a:gd name="T0" fmla="*/ 87 w 89"/>
                  <a:gd name="T1" fmla="*/ 22 h 84"/>
                  <a:gd name="T2" fmla="*/ 89 w 89"/>
                  <a:gd name="T3" fmla="*/ 44 h 84"/>
                  <a:gd name="T4" fmla="*/ 63 w 89"/>
                  <a:gd name="T5" fmla="*/ 58 h 84"/>
                  <a:gd name="T6" fmla="*/ 70 w 89"/>
                  <a:gd name="T7" fmla="*/ 70 h 84"/>
                  <a:gd name="T8" fmla="*/ 50 w 89"/>
                  <a:gd name="T9" fmla="*/ 70 h 84"/>
                  <a:gd name="T10" fmla="*/ 41 w 89"/>
                  <a:gd name="T11" fmla="*/ 81 h 84"/>
                  <a:gd name="T12" fmla="*/ 39 w 89"/>
                  <a:gd name="T13" fmla="*/ 84 h 84"/>
                  <a:gd name="T14" fmla="*/ 19 w 89"/>
                  <a:gd name="T15" fmla="*/ 76 h 84"/>
                  <a:gd name="T16" fmla="*/ 8 w 89"/>
                  <a:gd name="T17" fmla="*/ 50 h 84"/>
                  <a:gd name="T18" fmla="*/ 0 w 89"/>
                  <a:gd name="T19" fmla="*/ 25 h 84"/>
                  <a:gd name="T20" fmla="*/ 5 w 89"/>
                  <a:gd name="T21" fmla="*/ 9 h 84"/>
                  <a:gd name="T22" fmla="*/ 15 w 89"/>
                  <a:gd name="T23" fmla="*/ 4 h 84"/>
                  <a:gd name="T24" fmla="*/ 48 w 89"/>
                  <a:gd name="T25" fmla="*/ 8 h 84"/>
                  <a:gd name="T26" fmla="*/ 61 w 89"/>
                  <a:gd name="T27" fmla="*/ 13 h 84"/>
                  <a:gd name="T28" fmla="*/ 85 w 89"/>
                  <a:gd name="T29" fmla="*/ 0 h 84"/>
                  <a:gd name="T30" fmla="*/ 87 w 89"/>
                  <a:gd name="T31" fmla="*/ 22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84"/>
                  <a:gd name="T50" fmla="*/ 89 w 8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84">
                    <a:moveTo>
                      <a:pt x="87" y="22"/>
                    </a:moveTo>
                    <a:lnTo>
                      <a:pt x="89" y="44"/>
                    </a:lnTo>
                    <a:lnTo>
                      <a:pt x="63" y="58"/>
                    </a:lnTo>
                    <a:lnTo>
                      <a:pt x="70" y="70"/>
                    </a:lnTo>
                    <a:lnTo>
                      <a:pt x="50" y="70"/>
                    </a:lnTo>
                    <a:lnTo>
                      <a:pt x="41" y="81"/>
                    </a:lnTo>
                    <a:lnTo>
                      <a:pt x="39" y="84"/>
                    </a:lnTo>
                    <a:lnTo>
                      <a:pt x="19" y="76"/>
                    </a:lnTo>
                    <a:lnTo>
                      <a:pt x="8" y="50"/>
                    </a:lnTo>
                    <a:lnTo>
                      <a:pt x="0" y="25"/>
                    </a:lnTo>
                    <a:lnTo>
                      <a:pt x="5" y="9"/>
                    </a:lnTo>
                    <a:lnTo>
                      <a:pt x="15" y="4"/>
                    </a:lnTo>
                    <a:lnTo>
                      <a:pt x="48" y="8"/>
                    </a:lnTo>
                    <a:lnTo>
                      <a:pt x="61" y="13"/>
                    </a:lnTo>
                    <a:lnTo>
                      <a:pt x="85" y="0"/>
                    </a:lnTo>
                    <a:lnTo>
                      <a:pt x="87" y="2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6" name="Freeform 320">
                <a:extLst>
                  <a:ext uri="{FF2B5EF4-FFF2-40B4-BE49-F238E27FC236}">
                    <a16:creationId xmlns:a16="http://schemas.microsoft.com/office/drawing/2014/main" id="{8E584A59-91E8-4136-AA1C-BFA5372F5257}"/>
                  </a:ext>
                </a:extLst>
              </p:cNvPr>
              <p:cNvSpPr>
                <a:spLocks/>
              </p:cNvSpPr>
              <p:nvPr/>
            </p:nvSpPr>
            <p:spPr bwMode="auto">
              <a:xfrm>
                <a:off x="5205" y="2529"/>
                <a:ext cx="23" cy="19"/>
              </a:xfrm>
              <a:custGeom>
                <a:avLst/>
                <a:gdLst>
                  <a:gd name="T0" fmla="*/ 20 w 23"/>
                  <a:gd name="T1" fmla="*/ 6 h 19"/>
                  <a:gd name="T2" fmla="*/ 23 w 23"/>
                  <a:gd name="T3" fmla="*/ 12 h 19"/>
                  <a:gd name="T4" fmla="*/ 12 w 23"/>
                  <a:gd name="T5" fmla="*/ 19 h 19"/>
                  <a:gd name="T6" fmla="*/ 0 w 23"/>
                  <a:gd name="T7" fmla="*/ 7 h 19"/>
                  <a:gd name="T8" fmla="*/ 5 w 23"/>
                  <a:gd name="T9" fmla="*/ 0 h 19"/>
                  <a:gd name="T10" fmla="*/ 17 w 23"/>
                  <a:gd name="T11" fmla="*/ 0 h 19"/>
                  <a:gd name="T12" fmla="*/ 20 w 23"/>
                  <a:gd name="T13" fmla="*/ 6 h 19"/>
                  <a:gd name="T14" fmla="*/ 0 60000 65536"/>
                  <a:gd name="T15" fmla="*/ 0 60000 65536"/>
                  <a:gd name="T16" fmla="*/ 0 60000 65536"/>
                  <a:gd name="T17" fmla="*/ 0 60000 65536"/>
                  <a:gd name="T18" fmla="*/ 0 60000 65536"/>
                  <a:gd name="T19" fmla="*/ 0 60000 65536"/>
                  <a:gd name="T20" fmla="*/ 0 60000 65536"/>
                  <a:gd name="T21" fmla="*/ 0 w 23"/>
                  <a:gd name="T22" fmla="*/ 0 h 19"/>
                  <a:gd name="T23" fmla="*/ 23 w 2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9">
                    <a:moveTo>
                      <a:pt x="20" y="6"/>
                    </a:moveTo>
                    <a:lnTo>
                      <a:pt x="23" y="12"/>
                    </a:lnTo>
                    <a:lnTo>
                      <a:pt x="12" y="19"/>
                    </a:lnTo>
                    <a:lnTo>
                      <a:pt x="0" y="7"/>
                    </a:lnTo>
                    <a:lnTo>
                      <a:pt x="5" y="0"/>
                    </a:lnTo>
                    <a:lnTo>
                      <a:pt x="17" y="0"/>
                    </a:lnTo>
                    <a:lnTo>
                      <a:pt x="20" y="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7" name="Freeform 322">
                <a:extLst>
                  <a:ext uri="{FF2B5EF4-FFF2-40B4-BE49-F238E27FC236}">
                    <a16:creationId xmlns:a16="http://schemas.microsoft.com/office/drawing/2014/main" id="{DF521249-7825-4AA7-8DBE-D7EA86576EE3}"/>
                  </a:ext>
                </a:extLst>
              </p:cNvPr>
              <p:cNvSpPr>
                <a:spLocks/>
              </p:cNvSpPr>
              <p:nvPr/>
            </p:nvSpPr>
            <p:spPr bwMode="auto">
              <a:xfrm>
                <a:off x="5276" y="1902"/>
                <a:ext cx="68" cy="79"/>
              </a:xfrm>
              <a:custGeom>
                <a:avLst/>
                <a:gdLst>
                  <a:gd name="T0" fmla="*/ 35 w 68"/>
                  <a:gd name="T1" fmla="*/ 13 h 79"/>
                  <a:gd name="T2" fmla="*/ 50 w 68"/>
                  <a:gd name="T3" fmla="*/ 26 h 79"/>
                  <a:gd name="T4" fmla="*/ 65 w 68"/>
                  <a:gd name="T5" fmla="*/ 48 h 79"/>
                  <a:gd name="T6" fmla="*/ 68 w 68"/>
                  <a:gd name="T7" fmla="*/ 67 h 79"/>
                  <a:gd name="T8" fmla="*/ 42 w 68"/>
                  <a:gd name="T9" fmla="*/ 77 h 79"/>
                  <a:gd name="T10" fmla="*/ 23 w 68"/>
                  <a:gd name="T11" fmla="*/ 79 h 79"/>
                  <a:gd name="T12" fmla="*/ 18 w 68"/>
                  <a:gd name="T13" fmla="*/ 62 h 79"/>
                  <a:gd name="T14" fmla="*/ 20 w 68"/>
                  <a:gd name="T15" fmla="*/ 51 h 79"/>
                  <a:gd name="T16" fmla="*/ 1 w 68"/>
                  <a:gd name="T17" fmla="*/ 32 h 79"/>
                  <a:gd name="T18" fmla="*/ 0 w 68"/>
                  <a:gd name="T19" fmla="*/ 14 h 79"/>
                  <a:gd name="T20" fmla="*/ 3 w 68"/>
                  <a:gd name="T21" fmla="*/ 6 h 79"/>
                  <a:gd name="T22" fmla="*/ 22 w 68"/>
                  <a:gd name="T23" fmla="*/ 0 h 79"/>
                  <a:gd name="T24" fmla="*/ 35 w 68"/>
                  <a:gd name="T25" fmla="*/ 13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79"/>
                  <a:gd name="T41" fmla="*/ 68 w 68"/>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79">
                    <a:moveTo>
                      <a:pt x="35" y="13"/>
                    </a:moveTo>
                    <a:lnTo>
                      <a:pt x="50" y="26"/>
                    </a:lnTo>
                    <a:lnTo>
                      <a:pt x="65" y="48"/>
                    </a:lnTo>
                    <a:lnTo>
                      <a:pt x="68" y="67"/>
                    </a:lnTo>
                    <a:lnTo>
                      <a:pt x="42" y="77"/>
                    </a:lnTo>
                    <a:lnTo>
                      <a:pt x="23" y="79"/>
                    </a:lnTo>
                    <a:lnTo>
                      <a:pt x="18" y="62"/>
                    </a:lnTo>
                    <a:lnTo>
                      <a:pt x="20" y="51"/>
                    </a:lnTo>
                    <a:lnTo>
                      <a:pt x="1" y="32"/>
                    </a:lnTo>
                    <a:lnTo>
                      <a:pt x="0" y="14"/>
                    </a:lnTo>
                    <a:lnTo>
                      <a:pt x="3" y="6"/>
                    </a:lnTo>
                    <a:lnTo>
                      <a:pt x="22" y="0"/>
                    </a:lnTo>
                    <a:lnTo>
                      <a:pt x="35" y="1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8" name="Freeform 323">
                <a:extLst>
                  <a:ext uri="{FF2B5EF4-FFF2-40B4-BE49-F238E27FC236}">
                    <a16:creationId xmlns:a16="http://schemas.microsoft.com/office/drawing/2014/main" id="{A1B79C35-4573-4C3D-A074-E68C64E9631D}"/>
                  </a:ext>
                </a:extLst>
              </p:cNvPr>
              <p:cNvSpPr>
                <a:spLocks/>
              </p:cNvSpPr>
              <p:nvPr/>
            </p:nvSpPr>
            <p:spPr bwMode="auto">
              <a:xfrm>
                <a:off x="5217" y="1831"/>
                <a:ext cx="81" cy="86"/>
              </a:xfrm>
              <a:custGeom>
                <a:avLst/>
                <a:gdLst>
                  <a:gd name="T0" fmla="*/ 74 w 81"/>
                  <a:gd name="T1" fmla="*/ 14 h 86"/>
                  <a:gd name="T2" fmla="*/ 77 w 81"/>
                  <a:gd name="T3" fmla="*/ 30 h 86"/>
                  <a:gd name="T4" fmla="*/ 57 w 81"/>
                  <a:gd name="T5" fmla="*/ 59 h 86"/>
                  <a:gd name="T6" fmla="*/ 81 w 81"/>
                  <a:gd name="T7" fmla="*/ 71 h 86"/>
                  <a:gd name="T8" fmla="*/ 62 w 81"/>
                  <a:gd name="T9" fmla="*/ 77 h 86"/>
                  <a:gd name="T10" fmla="*/ 59 w 81"/>
                  <a:gd name="T11" fmla="*/ 85 h 86"/>
                  <a:gd name="T12" fmla="*/ 44 w 81"/>
                  <a:gd name="T13" fmla="*/ 83 h 86"/>
                  <a:gd name="T14" fmla="*/ 36 w 81"/>
                  <a:gd name="T15" fmla="*/ 86 h 86"/>
                  <a:gd name="T16" fmla="*/ 25 w 81"/>
                  <a:gd name="T17" fmla="*/ 80 h 86"/>
                  <a:gd name="T18" fmla="*/ 23 w 81"/>
                  <a:gd name="T19" fmla="*/ 57 h 86"/>
                  <a:gd name="T20" fmla="*/ 0 w 81"/>
                  <a:gd name="T21" fmla="*/ 46 h 86"/>
                  <a:gd name="T22" fmla="*/ 23 w 81"/>
                  <a:gd name="T23" fmla="*/ 10 h 86"/>
                  <a:gd name="T24" fmla="*/ 72 w 81"/>
                  <a:gd name="T25" fmla="*/ 0 h 86"/>
                  <a:gd name="T26" fmla="*/ 74 w 81"/>
                  <a:gd name="T27" fmla="*/ 14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6"/>
                  <a:gd name="T44" fmla="*/ 81 w 81"/>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6">
                    <a:moveTo>
                      <a:pt x="74" y="14"/>
                    </a:moveTo>
                    <a:lnTo>
                      <a:pt x="77" y="30"/>
                    </a:lnTo>
                    <a:lnTo>
                      <a:pt x="57" y="59"/>
                    </a:lnTo>
                    <a:lnTo>
                      <a:pt x="81" y="71"/>
                    </a:lnTo>
                    <a:lnTo>
                      <a:pt x="62" y="77"/>
                    </a:lnTo>
                    <a:lnTo>
                      <a:pt x="59" y="85"/>
                    </a:lnTo>
                    <a:lnTo>
                      <a:pt x="44" y="83"/>
                    </a:lnTo>
                    <a:lnTo>
                      <a:pt x="36" y="86"/>
                    </a:lnTo>
                    <a:lnTo>
                      <a:pt x="25" y="80"/>
                    </a:lnTo>
                    <a:lnTo>
                      <a:pt x="23" y="57"/>
                    </a:lnTo>
                    <a:lnTo>
                      <a:pt x="0" y="46"/>
                    </a:lnTo>
                    <a:lnTo>
                      <a:pt x="23" y="10"/>
                    </a:lnTo>
                    <a:lnTo>
                      <a:pt x="72" y="0"/>
                    </a:lnTo>
                    <a:lnTo>
                      <a:pt x="74" y="1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9" name="Freeform 324">
                <a:extLst>
                  <a:ext uri="{FF2B5EF4-FFF2-40B4-BE49-F238E27FC236}">
                    <a16:creationId xmlns:a16="http://schemas.microsoft.com/office/drawing/2014/main" id="{36037338-ADE8-4438-BED4-BCEA1DD5FC22}"/>
                  </a:ext>
                </a:extLst>
              </p:cNvPr>
              <p:cNvSpPr>
                <a:spLocks/>
              </p:cNvSpPr>
              <p:nvPr/>
            </p:nvSpPr>
            <p:spPr bwMode="auto">
              <a:xfrm>
                <a:off x="4544" y="1654"/>
                <a:ext cx="527" cy="194"/>
              </a:xfrm>
              <a:custGeom>
                <a:avLst/>
                <a:gdLst>
                  <a:gd name="T0" fmla="*/ 5 w 527"/>
                  <a:gd name="T1" fmla="*/ 52 h 194"/>
                  <a:gd name="T2" fmla="*/ 9 w 527"/>
                  <a:gd name="T3" fmla="*/ 48 h 194"/>
                  <a:gd name="T4" fmla="*/ 31 w 527"/>
                  <a:gd name="T5" fmla="*/ 43 h 194"/>
                  <a:gd name="T6" fmla="*/ 61 w 527"/>
                  <a:gd name="T7" fmla="*/ 24 h 194"/>
                  <a:gd name="T8" fmla="*/ 95 w 527"/>
                  <a:gd name="T9" fmla="*/ 29 h 194"/>
                  <a:gd name="T10" fmla="*/ 112 w 527"/>
                  <a:gd name="T11" fmla="*/ 39 h 194"/>
                  <a:gd name="T12" fmla="*/ 152 w 527"/>
                  <a:gd name="T13" fmla="*/ 42 h 194"/>
                  <a:gd name="T14" fmla="*/ 158 w 527"/>
                  <a:gd name="T15" fmla="*/ 31 h 194"/>
                  <a:gd name="T16" fmla="*/ 141 w 527"/>
                  <a:gd name="T17" fmla="*/ 20 h 194"/>
                  <a:gd name="T18" fmla="*/ 145 w 527"/>
                  <a:gd name="T19" fmla="*/ 0 h 194"/>
                  <a:gd name="T20" fmla="*/ 202 w 527"/>
                  <a:gd name="T21" fmla="*/ 13 h 194"/>
                  <a:gd name="T22" fmla="*/ 216 w 527"/>
                  <a:gd name="T23" fmla="*/ 30 h 194"/>
                  <a:gd name="T24" fmla="*/ 246 w 527"/>
                  <a:gd name="T25" fmla="*/ 35 h 194"/>
                  <a:gd name="T26" fmla="*/ 268 w 527"/>
                  <a:gd name="T27" fmla="*/ 26 h 194"/>
                  <a:gd name="T28" fmla="*/ 347 w 527"/>
                  <a:gd name="T29" fmla="*/ 53 h 194"/>
                  <a:gd name="T30" fmla="*/ 401 w 527"/>
                  <a:gd name="T31" fmla="*/ 34 h 194"/>
                  <a:gd name="T32" fmla="*/ 409 w 527"/>
                  <a:gd name="T33" fmla="*/ 34 h 194"/>
                  <a:gd name="T34" fmla="*/ 442 w 527"/>
                  <a:gd name="T35" fmla="*/ 42 h 194"/>
                  <a:gd name="T36" fmla="*/ 446 w 527"/>
                  <a:gd name="T37" fmla="*/ 75 h 194"/>
                  <a:gd name="T38" fmla="*/ 488 w 527"/>
                  <a:gd name="T39" fmla="*/ 74 h 194"/>
                  <a:gd name="T40" fmla="*/ 527 w 527"/>
                  <a:gd name="T41" fmla="*/ 97 h 194"/>
                  <a:gd name="T42" fmla="*/ 491 w 527"/>
                  <a:gd name="T43" fmla="*/ 102 h 194"/>
                  <a:gd name="T44" fmla="*/ 451 w 527"/>
                  <a:gd name="T45" fmla="*/ 136 h 194"/>
                  <a:gd name="T46" fmla="*/ 418 w 527"/>
                  <a:gd name="T47" fmla="*/ 129 h 194"/>
                  <a:gd name="T48" fmla="*/ 421 w 527"/>
                  <a:gd name="T49" fmla="*/ 141 h 194"/>
                  <a:gd name="T50" fmla="*/ 435 w 527"/>
                  <a:gd name="T51" fmla="*/ 154 h 194"/>
                  <a:gd name="T52" fmla="*/ 418 w 527"/>
                  <a:gd name="T53" fmla="*/ 174 h 194"/>
                  <a:gd name="T54" fmla="*/ 379 w 527"/>
                  <a:gd name="T55" fmla="*/ 177 h 194"/>
                  <a:gd name="T56" fmla="*/ 351 w 527"/>
                  <a:gd name="T57" fmla="*/ 187 h 194"/>
                  <a:gd name="T58" fmla="*/ 343 w 527"/>
                  <a:gd name="T59" fmla="*/ 194 h 194"/>
                  <a:gd name="T60" fmla="*/ 288 w 527"/>
                  <a:gd name="T61" fmla="*/ 177 h 194"/>
                  <a:gd name="T62" fmla="*/ 201 w 527"/>
                  <a:gd name="T63" fmla="*/ 172 h 194"/>
                  <a:gd name="T64" fmla="*/ 191 w 527"/>
                  <a:gd name="T65" fmla="*/ 163 h 194"/>
                  <a:gd name="T66" fmla="*/ 183 w 527"/>
                  <a:gd name="T67" fmla="*/ 158 h 194"/>
                  <a:gd name="T68" fmla="*/ 132 w 527"/>
                  <a:gd name="T69" fmla="*/ 129 h 194"/>
                  <a:gd name="T70" fmla="*/ 86 w 527"/>
                  <a:gd name="T71" fmla="*/ 124 h 194"/>
                  <a:gd name="T72" fmla="*/ 80 w 527"/>
                  <a:gd name="T73" fmla="*/ 100 h 194"/>
                  <a:gd name="T74" fmla="*/ 56 w 527"/>
                  <a:gd name="T75" fmla="*/ 79 h 194"/>
                  <a:gd name="T76" fmla="*/ 0 w 527"/>
                  <a:gd name="T77" fmla="*/ 57 h 194"/>
                  <a:gd name="T78" fmla="*/ 5 w 527"/>
                  <a:gd name="T79" fmla="*/ 52 h 1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7"/>
                  <a:gd name="T121" fmla="*/ 0 h 194"/>
                  <a:gd name="T122" fmla="*/ 527 w 527"/>
                  <a:gd name="T123" fmla="*/ 194 h 1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7" h="194">
                    <a:moveTo>
                      <a:pt x="5" y="52"/>
                    </a:moveTo>
                    <a:lnTo>
                      <a:pt x="9" y="48"/>
                    </a:lnTo>
                    <a:lnTo>
                      <a:pt x="31" y="43"/>
                    </a:lnTo>
                    <a:lnTo>
                      <a:pt x="61" y="24"/>
                    </a:lnTo>
                    <a:lnTo>
                      <a:pt x="95" y="29"/>
                    </a:lnTo>
                    <a:lnTo>
                      <a:pt x="112" y="39"/>
                    </a:lnTo>
                    <a:lnTo>
                      <a:pt x="152" y="42"/>
                    </a:lnTo>
                    <a:lnTo>
                      <a:pt x="158" y="31"/>
                    </a:lnTo>
                    <a:lnTo>
                      <a:pt x="141" y="20"/>
                    </a:lnTo>
                    <a:lnTo>
                      <a:pt x="145" y="0"/>
                    </a:lnTo>
                    <a:lnTo>
                      <a:pt x="202" y="13"/>
                    </a:lnTo>
                    <a:lnTo>
                      <a:pt x="216" y="30"/>
                    </a:lnTo>
                    <a:lnTo>
                      <a:pt x="246" y="35"/>
                    </a:lnTo>
                    <a:lnTo>
                      <a:pt x="268" y="26"/>
                    </a:lnTo>
                    <a:lnTo>
                      <a:pt x="347" y="53"/>
                    </a:lnTo>
                    <a:lnTo>
                      <a:pt x="401" y="34"/>
                    </a:lnTo>
                    <a:lnTo>
                      <a:pt x="409" y="34"/>
                    </a:lnTo>
                    <a:lnTo>
                      <a:pt x="442" y="42"/>
                    </a:lnTo>
                    <a:lnTo>
                      <a:pt x="446" y="75"/>
                    </a:lnTo>
                    <a:lnTo>
                      <a:pt x="488" y="74"/>
                    </a:lnTo>
                    <a:lnTo>
                      <a:pt x="527" y="97"/>
                    </a:lnTo>
                    <a:lnTo>
                      <a:pt x="491" y="102"/>
                    </a:lnTo>
                    <a:lnTo>
                      <a:pt x="451" y="136"/>
                    </a:lnTo>
                    <a:lnTo>
                      <a:pt x="418" y="129"/>
                    </a:lnTo>
                    <a:lnTo>
                      <a:pt x="421" y="141"/>
                    </a:lnTo>
                    <a:lnTo>
                      <a:pt x="435" y="154"/>
                    </a:lnTo>
                    <a:lnTo>
                      <a:pt x="418" y="174"/>
                    </a:lnTo>
                    <a:lnTo>
                      <a:pt x="379" y="177"/>
                    </a:lnTo>
                    <a:lnTo>
                      <a:pt x="351" y="187"/>
                    </a:lnTo>
                    <a:lnTo>
                      <a:pt x="343" y="194"/>
                    </a:lnTo>
                    <a:lnTo>
                      <a:pt x="288" y="177"/>
                    </a:lnTo>
                    <a:lnTo>
                      <a:pt x="201" y="172"/>
                    </a:lnTo>
                    <a:lnTo>
                      <a:pt x="191" y="163"/>
                    </a:lnTo>
                    <a:lnTo>
                      <a:pt x="183" y="158"/>
                    </a:lnTo>
                    <a:lnTo>
                      <a:pt x="132" y="129"/>
                    </a:lnTo>
                    <a:lnTo>
                      <a:pt x="86" y="124"/>
                    </a:lnTo>
                    <a:lnTo>
                      <a:pt x="80" y="100"/>
                    </a:lnTo>
                    <a:lnTo>
                      <a:pt x="56" y="79"/>
                    </a:lnTo>
                    <a:lnTo>
                      <a:pt x="0" y="57"/>
                    </a:lnTo>
                    <a:lnTo>
                      <a:pt x="5" y="5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0" name="Freeform 325">
                <a:extLst>
                  <a:ext uri="{FF2B5EF4-FFF2-40B4-BE49-F238E27FC236}">
                    <a16:creationId xmlns:a16="http://schemas.microsoft.com/office/drawing/2014/main" id="{80ACD30A-507C-4F00-B324-70E96AC3E258}"/>
                  </a:ext>
                </a:extLst>
              </p:cNvPr>
              <p:cNvSpPr>
                <a:spLocks/>
              </p:cNvSpPr>
              <p:nvPr/>
            </p:nvSpPr>
            <p:spPr bwMode="auto">
              <a:xfrm>
                <a:off x="2919" y="2364"/>
                <a:ext cx="53" cy="14"/>
              </a:xfrm>
              <a:custGeom>
                <a:avLst/>
                <a:gdLst>
                  <a:gd name="T0" fmla="*/ 18 w 53"/>
                  <a:gd name="T1" fmla="*/ 2 h 14"/>
                  <a:gd name="T2" fmla="*/ 32 w 53"/>
                  <a:gd name="T3" fmla="*/ 0 h 14"/>
                  <a:gd name="T4" fmla="*/ 47 w 53"/>
                  <a:gd name="T5" fmla="*/ 2 h 14"/>
                  <a:gd name="T6" fmla="*/ 53 w 53"/>
                  <a:gd name="T7" fmla="*/ 7 h 14"/>
                  <a:gd name="T8" fmla="*/ 47 w 53"/>
                  <a:gd name="T9" fmla="*/ 11 h 14"/>
                  <a:gd name="T10" fmla="*/ 0 w 53"/>
                  <a:gd name="T11" fmla="*/ 14 h 14"/>
                  <a:gd name="T12" fmla="*/ 6 w 53"/>
                  <a:gd name="T13" fmla="*/ 5 h 14"/>
                  <a:gd name="T14" fmla="*/ 18 w 53"/>
                  <a:gd name="T15" fmla="*/ 2 h 1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
                  <a:gd name="T26" fmla="*/ 53 w 5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
                    <a:moveTo>
                      <a:pt x="18" y="2"/>
                    </a:moveTo>
                    <a:lnTo>
                      <a:pt x="32" y="0"/>
                    </a:lnTo>
                    <a:lnTo>
                      <a:pt x="47" y="2"/>
                    </a:lnTo>
                    <a:lnTo>
                      <a:pt x="53" y="7"/>
                    </a:lnTo>
                    <a:lnTo>
                      <a:pt x="47" y="11"/>
                    </a:lnTo>
                    <a:lnTo>
                      <a:pt x="0" y="14"/>
                    </a:lnTo>
                    <a:lnTo>
                      <a:pt x="6" y="5"/>
                    </a:lnTo>
                    <a:lnTo>
                      <a:pt x="18"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1" name="Freeform 326">
                <a:extLst>
                  <a:ext uri="{FF2B5EF4-FFF2-40B4-BE49-F238E27FC236}">
                    <a16:creationId xmlns:a16="http://schemas.microsoft.com/office/drawing/2014/main" id="{3483967B-C79D-46F7-B3C0-55A4A2B37DFA}"/>
                  </a:ext>
                </a:extLst>
              </p:cNvPr>
              <p:cNvSpPr>
                <a:spLocks/>
              </p:cNvSpPr>
              <p:nvPr/>
            </p:nvSpPr>
            <p:spPr bwMode="auto">
              <a:xfrm>
                <a:off x="2981" y="2436"/>
                <a:ext cx="52" cy="59"/>
              </a:xfrm>
              <a:custGeom>
                <a:avLst/>
                <a:gdLst>
                  <a:gd name="T0" fmla="*/ 0 w 52"/>
                  <a:gd name="T1" fmla="*/ 18 h 59"/>
                  <a:gd name="T2" fmla="*/ 24 w 52"/>
                  <a:gd name="T3" fmla="*/ 0 h 59"/>
                  <a:gd name="T4" fmla="*/ 37 w 52"/>
                  <a:gd name="T5" fmla="*/ 0 h 59"/>
                  <a:gd name="T6" fmla="*/ 52 w 52"/>
                  <a:gd name="T7" fmla="*/ 28 h 59"/>
                  <a:gd name="T8" fmla="*/ 30 w 52"/>
                  <a:gd name="T9" fmla="*/ 59 h 59"/>
                  <a:gd name="T10" fmla="*/ 22 w 52"/>
                  <a:gd name="T11" fmla="*/ 53 h 59"/>
                  <a:gd name="T12" fmla="*/ 8 w 52"/>
                  <a:gd name="T13" fmla="*/ 36 h 59"/>
                  <a:gd name="T14" fmla="*/ 0 w 52"/>
                  <a:gd name="T15" fmla="*/ 18 h 5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9"/>
                  <a:gd name="T26" fmla="*/ 52 w 5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9">
                    <a:moveTo>
                      <a:pt x="0" y="18"/>
                    </a:moveTo>
                    <a:lnTo>
                      <a:pt x="24" y="0"/>
                    </a:lnTo>
                    <a:lnTo>
                      <a:pt x="37" y="0"/>
                    </a:lnTo>
                    <a:lnTo>
                      <a:pt x="52" y="28"/>
                    </a:lnTo>
                    <a:lnTo>
                      <a:pt x="30" y="59"/>
                    </a:lnTo>
                    <a:lnTo>
                      <a:pt x="22" y="53"/>
                    </a:lnTo>
                    <a:lnTo>
                      <a:pt x="8" y="36"/>
                    </a:lnTo>
                    <a:lnTo>
                      <a:pt x="0" y="1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2" name="Freeform 327">
                <a:extLst>
                  <a:ext uri="{FF2B5EF4-FFF2-40B4-BE49-F238E27FC236}">
                    <a16:creationId xmlns:a16="http://schemas.microsoft.com/office/drawing/2014/main" id="{FB6BCB76-730D-4CD1-AD8D-14241B184702}"/>
                  </a:ext>
                </a:extLst>
              </p:cNvPr>
              <p:cNvSpPr>
                <a:spLocks/>
              </p:cNvSpPr>
              <p:nvPr/>
            </p:nvSpPr>
            <p:spPr bwMode="auto">
              <a:xfrm>
                <a:off x="4561" y="2055"/>
                <a:ext cx="144" cy="74"/>
              </a:xfrm>
              <a:custGeom>
                <a:avLst/>
                <a:gdLst>
                  <a:gd name="T0" fmla="*/ 124 w 144"/>
                  <a:gd name="T1" fmla="*/ 42 h 74"/>
                  <a:gd name="T2" fmla="*/ 141 w 144"/>
                  <a:gd name="T3" fmla="*/ 45 h 74"/>
                  <a:gd name="T4" fmla="*/ 144 w 144"/>
                  <a:gd name="T5" fmla="*/ 69 h 74"/>
                  <a:gd name="T6" fmla="*/ 144 w 144"/>
                  <a:gd name="T7" fmla="*/ 74 h 74"/>
                  <a:gd name="T8" fmla="*/ 111 w 144"/>
                  <a:gd name="T9" fmla="*/ 73 h 74"/>
                  <a:gd name="T10" fmla="*/ 87 w 144"/>
                  <a:gd name="T11" fmla="*/ 62 h 74"/>
                  <a:gd name="T12" fmla="*/ 78 w 144"/>
                  <a:gd name="T13" fmla="*/ 55 h 74"/>
                  <a:gd name="T14" fmla="*/ 61 w 144"/>
                  <a:gd name="T15" fmla="*/ 57 h 74"/>
                  <a:gd name="T16" fmla="*/ 0 w 144"/>
                  <a:gd name="T17" fmla="*/ 29 h 74"/>
                  <a:gd name="T18" fmla="*/ 9 w 144"/>
                  <a:gd name="T19" fmla="*/ 0 h 74"/>
                  <a:gd name="T20" fmla="*/ 65 w 144"/>
                  <a:gd name="T21" fmla="*/ 21 h 74"/>
                  <a:gd name="T22" fmla="*/ 104 w 144"/>
                  <a:gd name="T23" fmla="*/ 36 h 74"/>
                  <a:gd name="T24" fmla="*/ 124 w 144"/>
                  <a:gd name="T25" fmla="*/ 42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74"/>
                  <a:gd name="T41" fmla="*/ 144 w 14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74">
                    <a:moveTo>
                      <a:pt x="124" y="42"/>
                    </a:moveTo>
                    <a:lnTo>
                      <a:pt x="141" y="45"/>
                    </a:lnTo>
                    <a:lnTo>
                      <a:pt x="144" y="69"/>
                    </a:lnTo>
                    <a:lnTo>
                      <a:pt x="144" y="74"/>
                    </a:lnTo>
                    <a:lnTo>
                      <a:pt x="111" y="73"/>
                    </a:lnTo>
                    <a:lnTo>
                      <a:pt x="87" y="62"/>
                    </a:lnTo>
                    <a:lnTo>
                      <a:pt x="78" y="55"/>
                    </a:lnTo>
                    <a:lnTo>
                      <a:pt x="61" y="57"/>
                    </a:lnTo>
                    <a:lnTo>
                      <a:pt x="0" y="29"/>
                    </a:lnTo>
                    <a:lnTo>
                      <a:pt x="9" y="0"/>
                    </a:lnTo>
                    <a:lnTo>
                      <a:pt x="65" y="21"/>
                    </a:lnTo>
                    <a:lnTo>
                      <a:pt x="104" y="36"/>
                    </a:lnTo>
                    <a:lnTo>
                      <a:pt x="124" y="4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3" name="Freeform 328">
                <a:extLst>
                  <a:ext uri="{FF2B5EF4-FFF2-40B4-BE49-F238E27FC236}">
                    <a16:creationId xmlns:a16="http://schemas.microsoft.com/office/drawing/2014/main" id="{862FB535-A15B-417B-A5F1-6DFD3E4190A9}"/>
                  </a:ext>
                </a:extLst>
              </p:cNvPr>
              <p:cNvSpPr>
                <a:spLocks/>
              </p:cNvSpPr>
              <p:nvPr/>
            </p:nvSpPr>
            <p:spPr bwMode="auto">
              <a:xfrm>
                <a:off x="3276" y="1335"/>
                <a:ext cx="326" cy="219"/>
              </a:xfrm>
              <a:custGeom>
                <a:avLst/>
                <a:gdLst>
                  <a:gd name="T0" fmla="*/ 315 w 326"/>
                  <a:gd name="T1" fmla="*/ 22 h 219"/>
                  <a:gd name="T2" fmla="*/ 304 w 326"/>
                  <a:gd name="T3" fmla="*/ 33 h 219"/>
                  <a:gd name="T4" fmla="*/ 305 w 326"/>
                  <a:gd name="T5" fmla="*/ 24 h 219"/>
                  <a:gd name="T6" fmla="*/ 295 w 326"/>
                  <a:gd name="T7" fmla="*/ 22 h 219"/>
                  <a:gd name="T8" fmla="*/ 286 w 326"/>
                  <a:gd name="T9" fmla="*/ 16 h 219"/>
                  <a:gd name="T10" fmla="*/ 264 w 326"/>
                  <a:gd name="T11" fmla="*/ 22 h 219"/>
                  <a:gd name="T12" fmla="*/ 263 w 326"/>
                  <a:gd name="T13" fmla="*/ 33 h 219"/>
                  <a:gd name="T14" fmla="*/ 255 w 326"/>
                  <a:gd name="T15" fmla="*/ 41 h 219"/>
                  <a:gd name="T16" fmla="*/ 223 w 326"/>
                  <a:gd name="T17" fmla="*/ 38 h 219"/>
                  <a:gd name="T18" fmla="*/ 218 w 326"/>
                  <a:gd name="T19" fmla="*/ 34 h 219"/>
                  <a:gd name="T20" fmla="*/ 207 w 326"/>
                  <a:gd name="T21" fmla="*/ 28 h 219"/>
                  <a:gd name="T22" fmla="*/ 204 w 326"/>
                  <a:gd name="T23" fmla="*/ 32 h 219"/>
                  <a:gd name="T24" fmla="*/ 197 w 326"/>
                  <a:gd name="T25" fmla="*/ 32 h 219"/>
                  <a:gd name="T26" fmla="*/ 193 w 326"/>
                  <a:gd name="T27" fmla="*/ 32 h 219"/>
                  <a:gd name="T28" fmla="*/ 196 w 326"/>
                  <a:gd name="T29" fmla="*/ 37 h 219"/>
                  <a:gd name="T30" fmla="*/ 191 w 326"/>
                  <a:gd name="T31" fmla="*/ 43 h 219"/>
                  <a:gd name="T32" fmla="*/ 169 w 326"/>
                  <a:gd name="T33" fmla="*/ 41 h 219"/>
                  <a:gd name="T34" fmla="*/ 167 w 326"/>
                  <a:gd name="T35" fmla="*/ 49 h 219"/>
                  <a:gd name="T36" fmla="*/ 158 w 326"/>
                  <a:gd name="T37" fmla="*/ 47 h 219"/>
                  <a:gd name="T38" fmla="*/ 147 w 326"/>
                  <a:gd name="T39" fmla="*/ 59 h 219"/>
                  <a:gd name="T40" fmla="*/ 149 w 326"/>
                  <a:gd name="T41" fmla="*/ 64 h 219"/>
                  <a:gd name="T42" fmla="*/ 134 w 326"/>
                  <a:gd name="T43" fmla="*/ 77 h 219"/>
                  <a:gd name="T44" fmla="*/ 125 w 326"/>
                  <a:gd name="T45" fmla="*/ 112 h 219"/>
                  <a:gd name="T46" fmla="*/ 110 w 326"/>
                  <a:gd name="T47" fmla="*/ 113 h 219"/>
                  <a:gd name="T48" fmla="*/ 104 w 326"/>
                  <a:gd name="T49" fmla="*/ 116 h 219"/>
                  <a:gd name="T50" fmla="*/ 100 w 326"/>
                  <a:gd name="T51" fmla="*/ 135 h 219"/>
                  <a:gd name="T52" fmla="*/ 112 w 326"/>
                  <a:gd name="T53" fmla="*/ 158 h 219"/>
                  <a:gd name="T54" fmla="*/ 110 w 326"/>
                  <a:gd name="T55" fmla="*/ 180 h 219"/>
                  <a:gd name="T56" fmla="*/ 96 w 326"/>
                  <a:gd name="T57" fmla="*/ 197 h 219"/>
                  <a:gd name="T58" fmla="*/ 84 w 326"/>
                  <a:gd name="T59" fmla="*/ 192 h 219"/>
                  <a:gd name="T60" fmla="*/ 47 w 326"/>
                  <a:gd name="T61" fmla="*/ 219 h 219"/>
                  <a:gd name="T62" fmla="*/ 13 w 326"/>
                  <a:gd name="T63" fmla="*/ 203 h 219"/>
                  <a:gd name="T64" fmla="*/ 0 w 326"/>
                  <a:gd name="T65" fmla="*/ 152 h 219"/>
                  <a:gd name="T66" fmla="*/ 52 w 326"/>
                  <a:gd name="T67" fmla="*/ 117 h 219"/>
                  <a:gd name="T68" fmla="*/ 65 w 326"/>
                  <a:gd name="T69" fmla="*/ 121 h 219"/>
                  <a:gd name="T70" fmla="*/ 70 w 326"/>
                  <a:gd name="T71" fmla="*/ 107 h 219"/>
                  <a:gd name="T72" fmla="*/ 121 w 326"/>
                  <a:gd name="T73" fmla="*/ 59 h 219"/>
                  <a:gd name="T74" fmla="*/ 130 w 326"/>
                  <a:gd name="T75" fmla="*/ 42 h 219"/>
                  <a:gd name="T76" fmla="*/ 144 w 326"/>
                  <a:gd name="T77" fmla="*/ 36 h 219"/>
                  <a:gd name="T78" fmla="*/ 158 w 326"/>
                  <a:gd name="T79" fmla="*/ 25 h 219"/>
                  <a:gd name="T80" fmla="*/ 171 w 326"/>
                  <a:gd name="T81" fmla="*/ 16 h 219"/>
                  <a:gd name="T82" fmla="*/ 184 w 326"/>
                  <a:gd name="T83" fmla="*/ 14 h 219"/>
                  <a:gd name="T84" fmla="*/ 200 w 326"/>
                  <a:gd name="T85" fmla="*/ 15 h 219"/>
                  <a:gd name="T86" fmla="*/ 212 w 326"/>
                  <a:gd name="T87" fmla="*/ 7 h 219"/>
                  <a:gd name="T88" fmla="*/ 243 w 326"/>
                  <a:gd name="T89" fmla="*/ 1 h 219"/>
                  <a:gd name="T90" fmla="*/ 271 w 326"/>
                  <a:gd name="T91" fmla="*/ 1 h 219"/>
                  <a:gd name="T92" fmla="*/ 284 w 326"/>
                  <a:gd name="T93" fmla="*/ 0 h 219"/>
                  <a:gd name="T94" fmla="*/ 307 w 326"/>
                  <a:gd name="T95" fmla="*/ 6 h 219"/>
                  <a:gd name="T96" fmla="*/ 326 w 326"/>
                  <a:gd name="T97" fmla="*/ 10 h 219"/>
                  <a:gd name="T98" fmla="*/ 315 w 326"/>
                  <a:gd name="T99" fmla="*/ 22 h 2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219"/>
                  <a:gd name="T152" fmla="*/ 326 w 326"/>
                  <a:gd name="T153" fmla="*/ 219 h 2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219">
                    <a:moveTo>
                      <a:pt x="315" y="22"/>
                    </a:moveTo>
                    <a:lnTo>
                      <a:pt x="304" y="33"/>
                    </a:lnTo>
                    <a:lnTo>
                      <a:pt x="305" y="24"/>
                    </a:lnTo>
                    <a:lnTo>
                      <a:pt x="295" y="22"/>
                    </a:lnTo>
                    <a:lnTo>
                      <a:pt x="286" y="16"/>
                    </a:lnTo>
                    <a:lnTo>
                      <a:pt x="264" y="22"/>
                    </a:lnTo>
                    <a:lnTo>
                      <a:pt x="263" y="33"/>
                    </a:lnTo>
                    <a:lnTo>
                      <a:pt x="255" y="41"/>
                    </a:lnTo>
                    <a:lnTo>
                      <a:pt x="223" y="38"/>
                    </a:lnTo>
                    <a:lnTo>
                      <a:pt x="218" y="34"/>
                    </a:lnTo>
                    <a:lnTo>
                      <a:pt x="207" y="28"/>
                    </a:lnTo>
                    <a:lnTo>
                      <a:pt x="204" y="32"/>
                    </a:lnTo>
                    <a:lnTo>
                      <a:pt x="197" y="32"/>
                    </a:lnTo>
                    <a:lnTo>
                      <a:pt x="193" y="32"/>
                    </a:lnTo>
                    <a:lnTo>
                      <a:pt x="196" y="37"/>
                    </a:lnTo>
                    <a:lnTo>
                      <a:pt x="191" y="43"/>
                    </a:lnTo>
                    <a:lnTo>
                      <a:pt x="169" y="41"/>
                    </a:lnTo>
                    <a:lnTo>
                      <a:pt x="167" y="49"/>
                    </a:lnTo>
                    <a:lnTo>
                      <a:pt x="158" y="47"/>
                    </a:lnTo>
                    <a:lnTo>
                      <a:pt x="147" y="59"/>
                    </a:lnTo>
                    <a:lnTo>
                      <a:pt x="149" y="64"/>
                    </a:lnTo>
                    <a:lnTo>
                      <a:pt x="134" y="77"/>
                    </a:lnTo>
                    <a:lnTo>
                      <a:pt x="125" y="112"/>
                    </a:lnTo>
                    <a:lnTo>
                      <a:pt x="110" y="113"/>
                    </a:lnTo>
                    <a:lnTo>
                      <a:pt x="104" y="116"/>
                    </a:lnTo>
                    <a:lnTo>
                      <a:pt x="100" y="135"/>
                    </a:lnTo>
                    <a:lnTo>
                      <a:pt x="112" y="158"/>
                    </a:lnTo>
                    <a:lnTo>
                      <a:pt x="110" y="180"/>
                    </a:lnTo>
                    <a:lnTo>
                      <a:pt x="96" y="197"/>
                    </a:lnTo>
                    <a:lnTo>
                      <a:pt x="84" y="192"/>
                    </a:lnTo>
                    <a:lnTo>
                      <a:pt x="47" y="219"/>
                    </a:lnTo>
                    <a:lnTo>
                      <a:pt x="13" y="203"/>
                    </a:lnTo>
                    <a:lnTo>
                      <a:pt x="0" y="152"/>
                    </a:lnTo>
                    <a:lnTo>
                      <a:pt x="52" y="117"/>
                    </a:lnTo>
                    <a:lnTo>
                      <a:pt x="65" y="121"/>
                    </a:lnTo>
                    <a:lnTo>
                      <a:pt x="70" y="107"/>
                    </a:lnTo>
                    <a:lnTo>
                      <a:pt x="121" y="59"/>
                    </a:lnTo>
                    <a:lnTo>
                      <a:pt x="130" y="42"/>
                    </a:lnTo>
                    <a:lnTo>
                      <a:pt x="144" y="36"/>
                    </a:lnTo>
                    <a:lnTo>
                      <a:pt x="158" y="25"/>
                    </a:lnTo>
                    <a:lnTo>
                      <a:pt x="171" y="16"/>
                    </a:lnTo>
                    <a:lnTo>
                      <a:pt x="184" y="14"/>
                    </a:lnTo>
                    <a:lnTo>
                      <a:pt x="200" y="15"/>
                    </a:lnTo>
                    <a:lnTo>
                      <a:pt x="212" y="7"/>
                    </a:lnTo>
                    <a:lnTo>
                      <a:pt x="243" y="1"/>
                    </a:lnTo>
                    <a:lnTo>
                      <a:pt x="271" y="1"/>
                    </a:lnTo>
                    <a:lnTo>
                      <a:pt x="284" y="0"/>
                    </a:lnTo>
                    <a:lnTo>
                      <a:pt x="307" y="6"/>
                    </a:lnTo>
                    <a:lnTo>
                      <a:pt x="326" y="10"/>
                    </a:lnTo>
                    <a:lnTo>
                      <a:pt x="315" y="2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4" name="Freeform 330">
                <a:extLst>
                  <a:ext uri="{FF2B5EF4-FFF2-40B4-BE49-F238E27FC236}">
                    <a16:creationId xmlns:a16="http://schemas.microsoft.com/office/drawing/2014/main" id="{22687CA1-0AE9-4231-A521-BB8D555ACAEA}"/>
                  </a:ext>
                </a:extLst>
              </p:cNvPr>
              <p:cNvSpPr>
                <a:spLocks/>
              </p:cNvSpPr>
              <p:nvPr/>
            </p:nvSpPr>
            <p:spPr bwMode="auto">
              <a:xfrm>
                <a:off x="3520" y="1519"/>
                <a:ext cx="89" cy="41"/>
              </a:xfrm>
              <a:custGeom>
                <a:avLst/>
                <a:gdLst>
                  <a:gd name="T0" fmla="*/ 72 w 89"/>
                  <a:gd name="T1" fmla="*/ 3 h 41"/>
                  <a:gd name="T2" fmla="*/ 85 w 89"/>
                  <a:gd name="T3" fmla="*/ 5 h 41"/>
                  <a:gd name="T4" fmla="*/ 89 w 89"/>
                  <a:gd name="T5" fmla="*/ 21 h 41"/>
                  <a:gd name="T6" fmla="*/ 86 w 89"/>
                  <a:gd name="T7" fmla="*/ 41 h 41"/>
                  <a:gd name="T8" fmla="*/ 82 w 89"/>
                  <a:gd name="T9" fmla="*/ 40 h 41"/>
                  <a:gd name="T10" fmla="*/ 51 w 89"/>
                  <a:gd name="T11" fmla="*/ 31 h 41"/>
                  <a:gd name="T12" fmla="*/ 38 w 89"/>
                  <a:gd name="T13" fmla="*/ 35 h 41"/>
                  <a:gd name="T14" fmla="*/ 22 w 89"/>
                  <a:gd name="T15" fmla="*/ 32 h 41"/>
                  <a:gd name="T16" fmla="*/ 4 w 89"/>
                  <a:gd name="T17" fmla="*/ 35 h 41"/>
                  <a:gd name="T18" fmla="*/ 0 w 89"/>
                  <a:gd name="T19" fmla="*/ 26 h 41"/>
                  <a:gd name="T20" fmla="*/ 0 w 89"/>
                  <a:gd name="T21" fmla="*/ 17 h 41"/>
                  <a:gd name="T22" fmla="*/ 45 w 89"/>
                  <a:gd name="T23" fmla="*/ 0 h 41"/>
                  <a:gd name="T24" fmla="*/ 60 w 89"/>
                  <a:gd name="T25" fmla="*/ 0 h 41"/>
                  <a:gd name="T26" fmla="*/ 72 w 89"/>
                  <a:gd name="T27" fmla="*/ 3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41"/>
                  <a:gd name="T44" fmla="*/ 89 w 89"/>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41">
                    <a:moveTo>
                      <a:pt x="72" y="3"/>
                    </a:moveTo>
                    <a:lnTo>
                      <a:pt x="85" y="5"/>
                    </a:lnTo>
                    <a:lnTo>
                      <a:pt x="89" y="21"/>
                    </a:lnTo>
                    <a:lnTo>
                      <a:pt x="86" y="41"/>
                    </a:lnTo>
                    <a:lnTo>
                      <a:pt x="82" y="40"/>
                    </a:lnTo>
                    <a:lnTo>
                      <a:pt x="51" y="31"/>
                    </a:lnTo>
                    <a:lnTo>
                      <a:pt x="38" y="35"/>
                    </a:lnTo>
                    <a:lnTo>
                      <a:pt x="22" y="32"/>
                    </a:lnTo>
                    <a:lnTo>
                      <a:pt x="4" y="35"/>
                    </a:lnTo>
                    <a:lnTo>
                      <a:pt x="0" y="26"/>
                    </a:lnTo>
                    <a:lnTo>
                      <a:pt x="0" y="17"/>
                    </a:lnTo>
                    <a:lnTo>
                      <a:pt x="45" y="0"/>
                    </a:lnTo>
                    <a:lnTo>
                      <a:pt x="60" y="0"/>
                    </a:lnTo>
                    <a:lnTo>
                      <a:pt x="72"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5" name="Freeform 331">
                <a:extLst>
                  <a:ext uri="{FF2B5EF4-FFF2-40B4-BE49-F238E27FC236}">
                    <a16:creationId xmlns:a16="http://schemas.microsoft.com/office/drawing/2014/main" id="{DF7AEB5D-CD38-43A6-B019-6580DDBDF186}"/>
                  </a:ext>
                </a:extLst>
              </p:cNvPr>
              <p:cNvSpPr>
                <a:spLocks/>
              </p:cNvSpPr>
              <p:nvPr/>
            </p:nvSpPr>
            <p:spPr bwMode="auto">
              <a:xfrm>
                <a:off x="3516" y="1550"/>
                <a:ext cx="104" cy="42"/>
              </a:xfrm>
              <a:custGeom>
                <a:avLst/>
                <a:gdLst>
                  <a:gd name="T0" fmla="*/ 90 w 104"/>
                  <a:gd name="T1" fmla="*/ 12 h 42"/>
                  <a:gd name="T2" fmla="*/ 96 w 104"/>
                  <a:gd name="T3" fmla="*/ 13 h 42"/>
                  <a:gd name="T4" fmla="*/ 98 w 104"/>
                  <a:gd name="T5" fmla="*/ 21 h 42"/>
                  <a:gd name="T6" fmla="*/ 104 w 104"/>
                  <a:gd name="T7" fmla="*/ 32 h 42"/>
                  <a:gd name="T8" fmla="*/ 97 w 104"/>
                  <a:gd name="T9" fmla="*/ 39 h 42"/>
                  <a:gd name="T10" fmla="*/ 82 w 104"/>
                  <a:gd name="T11" fmla="*/ 42 h 42"/>
                  <a:gd name="T12" fmla="*/ 71 w 104"/>
                  <a:gd name="T13" fmla="*/ 35 h 42"/>
                  <a:gd name="T14" fmla="*/ 55 w 104"/>
                  <a:gd name="T15" fmla="*/ 31 h 42"/>
                  <a:gd name="T16" fmla="*/ 15 w 104"/>
                  <a:gd name="T17" fmla="*/ 28 h 42"/>
                  <a:gd name="T18" fmla="*/ 1 w 104"/>
                  <a:gd name="T19" fmla="*/ 35 h 42"/>
                  <a:gd name="T20" fmla="*/ 0 w 104"/>
                  <a:gd name="T21" fmla="*/ 22 h 42"/>
                  <a:gd name="T22" fmla="*/ 5 w 104"/>
                  <a:gd name="T23" fmla="*/ 8 h 42"/>
                  <a:gd name="T24" fmla="*/ 18 w 104"/>
                  <a:gd name="T25" fmla="*/ 6 h 42"/>
                  <a:gd name="T26" fmla="*/ 37 w 104"/>
                  <a:gd name="T27" fmla="*/ 19 h 42"/>
                  <a:gd name="T28" fmla="*/ 45 w 104"/>
                  <a:gd name="T29" fmla="*/ 15 h 42"/>
                  <a:gd name="T30" fmla="*/ 42 w 104"/>
                  <a:gd name="T31" fmla="*/ 4 h 42"/>
                  <a:gd name="T32" fmla="*/ 55 w 104"/>
                  <a:gd name="T33" fmla="*/ 0 h 42"/>
                  <a:gd name="T34" fmla="*/ 86 w 104"/>
                  <a:gd name="T35" fmla="*/ 9 h 42"/>
                  <a:gd name="T36" fmla="*/ 90 w 104"/>
                  <a:gd name="T37" fmla="*/ 12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2"/>
                  <a:gd name="T59" fmla="*/ 104 w 10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2">
                    <a:moveTo>
                      <a:pt x="90" y="12"/>
                    </a:moveTo>
                    <a:lnTo>
                      <a:pt x="96" y="13"/>
                    </a:lnTo>
                    <a:lnTo>
                      <a:pt x="98" y="21"/>
                    </a:lnTo>
                    <a:lnTo>
                      <a:pt x="104" y="32"/>
                    </a:lnTo>
                    <a:lnTo>
                      <a:pt x="97" y="39"/>
                    </a:lnTo>
                    <a:lnTo>
                      <a:pt x="82" y="42"/>
                    </a:lnTo>
                    <a:lnTo>
                      <a:pt x="71" y="35"/>
                    </a:lnTo>
                    <a:lnTo>
                      <a:pt x="55" y="31"/>
                    </a:lnTo>
                    <a:lnTo>
                      <a:pt x="15" y="28"/>
                    </a:lnTo>
                    <a:lnTo>
                      <a:pt x="1" y="35"/>
                    </a:lnTo>
                    <a:lnTo>
                      <a:pt x="0" y="22"/>
                    </a:lnTo>
                    <a:lnTo>
                      <a:pt x="5" y="8"/>
                    </a:lnTo>
                    <a:lnTo>
                      <a:pt x="18" y="6"/>
                    </a:lnTo>
                    <a:lnTo>
                      <a:pt x="37" y="19"/>
                    </a:lnTo>
                    <a:lnTo>
                      <a:pt x="45" y="15"/>
                    </a:lnTo>
                    <a:lnTo>
                      <a:pt x="42" y="4"/>
                    </a:lnTo>
                    <a:lnTo>
                      <a:pt x="55" y="0"/>
                    </a:lnTo>
                    <a:lnTo>
                      <a:pt x="86" y="9"/>
                    </a:lnTo>
                    <a:lnTo>
                      <a:pt x="90" y="1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6" name="Freeform 332">
                <a:extLst>
                  <a:ext uri="{FF2B5EF4-FFF2-40B4-BE49-F238E27FC236}">
                    <a16:creationId xmlns:a16="http://schemas.microsoft.com/office/drawing/2014/main" id="{C17859C0-5197-4E5E-874F-8D780C4AB2DF}"/>
                  </a:ext>
                </a:extLst>
              </p:cNvPr>
              <p:cNvSpPr>
                <a:spLocks/>
              </p:cNvSpPr>
              <p:nvPr/>
            </p:nvSpPr>
            <p:spPr bwMode="auto">
              <a:xfrm>
                <a:off x="3517" y="1578"/>
                <a:ext cx="86" cy="44"/>
              </a:xfrm>
              <a:custGeom>
                <a:avLst/>
                <a:gdLst>
                  <a:gd name="T0" fmla="*/ 7 w 86"/>
                  <a:gd name="T1" fmla="*/ 4 h 44"/>
                  <a:gd name="T2" fmla="*/ 14 w 86"/>
                  <a:gd name="T3" fmla="*/ 0 h 44"/>
                  <a:gd name="T4" fmla="*/ 54 w 86"/>
                  <a:gd name="T5" fmla="*/ 3 h 44"/>
                  <a:gd name="T6" fmla="*/ 70 w 86"/>
                  <a:gd name="T7" fmla="*/ 7 h 44"/>
                  <a:gd name="T8" fmla="*/ 81 w 86"/>
                  <a:gd name="T9" fmla="*/ 14 h 44"/>
                  <a:gd name="T10" fmla="*/ 86 w 86"/>
                  <a:gd name="T11" fmla="*/ 21 h 44"/>
                  <a:gd name="T12" fmla="*/ 74 w 86"/>
                  <a:gd name="T13" fmla="*/ 26 h 44"/>
                  <a:gd name="T14" fmla="*/ 70 w 86"/>
                  <a:gd name="T15" fmla="*/ 38 h 44"/>
                  <a:gd name="T16" fmla="*/ 41 w 86"/>
                  <a:gd name="T17" fmla="*/ 44 h 44"/>
                  <a:gd name="T18" fmla="*/ 37 w 86"/>
                  <a:gd name="T19" fmla="*/ 38 h 44"/>
                  <a:gd name="T20" fmla="*/ 28 w 86"/>
                  <a:gd name="T21" fmla="*/ 38 h 44"/>
                  <a:gd name="T22" fmla="*/ 29 w 86"/>
                  <a:gd name="T23" fmla="*/ 27 h 44"/>
                  <a:gd name="T24" fmla="*/ 6 w 86"/>
                  <a:gd name="T25" fmla="*/ 21 h 44"/>
                  <a:gd name="T26" fmla="*/ 0 w 86"/>
                  <a:gd name="T27" fmla="*/ 21 h 44"/>
                  <a:gd name="T28" fmla="*/ 0 w 86"/>
                  <a:gd name="T29" fmla="*/ 7 h 44"/>
                  <a:gd name="T30" fmla="*/ 7 w 86"/>
                  <a:gd name="T31" fmla="*/ 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44"/>
                  <a:gd name="T50" fmla="*/ 86 w 86"/>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44">
                    <a:moveTo>
                      <a:pt x="7" y="4"/>
                    </a:moveTo>
                    <a:lnTo>
                      <a:pt x="14" y="0"/>
                    </a:lnTo>
                    <a:lnTo>
                      <a:pt x="54" y="3"/>
                    </a:lnTo>
                    <a:lnTo>
                      <a:pt x="70" y="7"/>
                    </a:lnTo>
                    <a:lnTo>
                      <a:pt x="81" y="14"/>
                    </a:lnTo>
                    <a:lnTo>
                      <a:pt x="86" y="21"/>
                    </a:lnTo>
                    <a:lnTo>
                      <a:pt x="74" y="26"/>
                    </a:lnTo>
                    <a:lnTo>
                      <a:pt x="70" y="38"/>
                    </a:lnTo>
                    <a:lnTo>
                      <a:pt x="41" y="44"/>
                    </a:lnTo>
                    <a:lnTo>
                      <a:pt x="37" y="38"/>
                    </a:lnTo>
                    <a:lnTo>
                      <a:pt x="28" y="38"/>
                    </a:lnTo>
                    <a:lnTo>
                      <a:pt x="29" y="27"/>
                    </a:lnTo>
                    <a:lnTo>
                      <a:pt x="6" y="21"/>
                    </a:lnTo>
                    <a:lnTo>
                      <a:pt x="0" y="21"/>
                    </a:lnTo>
                    <a:lnTo>
                      <a:pt x="0" y="7"/>
                    </a:lnTo>
                    <a:lnTo>
                      <a:pt x="7"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7" name="Freeform 333">
                <a:extLst>
                  <a:ext uri="{FF2B5EF4-FFF2-40B4-BE49-F238E27FC236}">
                    <a16:creationId xmlns:a16="http://schemas.microsoft.com/office/drawing/2014/main" id="{DB4C3659-8F26-428D-81E3-359D2947566E}"/>
                  </a:ext>
                </a:extLst>
              </p:cNvPr>
              <p:cNvSpPr>
                <a:spLocks/>
              </p:cNvSpPr>
              <p:nvPr/>
            </p:nvSpPr>
            <p:spPr bwMode="auto">
              <a:xfrm>
                <a:off x="3557" y="1582"/>
                <a:ext cx="141" cy="92"/>
              </a:xfrm>
              <a:custGeom>
                <a:avLst/>
                <a:gdLst>
                  <a:gd name="T0" fmla="*/ 34 w 141"/>
                  <a:gd name="T1" fmla="*/ 22 h 92"/>
                  <a:gd name="T2" fmla="*/ 46 w 141"/>
                  <a:gd name="T3" fmla="*/ 17 h 92"/>
                  <a:gd name="T4" fmla="*/ 41 w 141"/>
                  <a:gd name="T5" fmla="*/ 10 h 92"/>
                  <a:gd name="T6" fmla="*/ 56 w 141"/>
                  <a:gd name="T7" fmla="*/ 7 h 92"/>
                  <a:gd name="T8" fmla="*/ 63 w 141"/>
                  <a:gd name="T9" fmla="*/ 0 h 92"/>
                  <a:gd name="T10" fmla="*/ 104 w 141"/>
                  <a:gd name="T11" fmla="*/ 10 h 92"/>
                  <a:gd name="T12" fmla="*/ 108 w 141"/>
                  <a:gd name="T13" fmla="*/ 26 h 92"/>
                  <a:gd name="T14" fmla="*/ 141 w 141"/>
                  <a:gd name="T15" fmla="*/ 50 h 92"/>
                  <a:gd name="T16" fmla="*/ 120 w 141"/>
                  <a:gd name="T17" fmla="*/ 53 h 92"/>
                  <a:gd name="T18" fmla="*/ 131 w 141"/>
                  <a:gd name="T19" fmla="*/ 71 h 92"/>
                  <a:gd name="T20" fmla="*/ 120 w 141"/>
                  <a:gd name="T21" fmla="*/ 74 h 92"/>
                  <a:gd name="T22" fmla="*/ 105 w 141"/>
                  <a:gd name="T23" fmla="*/ 92 h 92"/>
                  <a:gd name="T24" fmla="*/ 89 w 141"/>
                  <a:gd name="T25" fmla="*/ 89 h 92"/>
                  <a:gd name="T26" fmla="*/ 67 w 141"/>
                  <a:gd name="T27" fmla="*/ 78 h 92"/>
                  <a:gd name="T28" fmla="*/ 45 w 141"/>
                  <a:gd name="T29" fmla="*/ 74 h 92"/>
                  <a:gd name="T30" fmla="*/ 24 w 141"/>
                  <a:gd name="T31" fmla="*/ 76 h 92"/>
                  <a:gd name="T32" fmla="*/ 11 w 141"/>
                  <a:gd name="T33" fmla="*/ 81 h 92"/>
                  <a:gd name="T34" fmla="*/ 8 w 141"/>
                  <a:gd name="T35" fmla="*/ 75 h 92"/>
                  <a:gd name="T36" fmla="*/ 0 w 141"/>
                  <a:gd name="T37" fmla="*/ 70 h 92"/>
                  <a:gd name="T38" fmla="*/ 12 w 141"/>
                  <a:gd name="T39" fmla="*/ 61 h 92"/>
                  <a:gd name="T40" fmla="*/ 1 w 141"/>
                  <a:gd name="T41" fmla="*/ 40 h 92"/>
                  <a:gd name="T42" fmla="*/ 30 w 141"/>
                  <a:gd name="T43" fmla="*/ 34 h 92"/>
                  <a:gd name="T44" fmla="*/ 34 w 141"/>
                  <a:gd name="T45" fmla="*/ 22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1"/>
                  <a:gd name="T70" fmla="*/ 0 h 92"/>
                  <a:gd name="T71" fmla="*/ 141 w 141"/>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1" h="92">
                    <a:moveTo>
                      <a:pt x="34" y="22"/>
                    </a:moveTo>
                    <a:lnTo>
                      <a:pt x="46" y="17"/>
                    </a:lnTo>
                    <a:lnTo>
                      <a:pt x="41" y="10"/>
                    </a:lnTo>
                    <a:lnTo>
                      <a:pt x="56" y="7"/>
                    </a:lnTo>
                    <a:lnTo>
                      <a:pt x="63" y="0"/>
                    </a:lnTo>
                    <a:lnTo>
                      <a:pt x="104" y="10"/>
                    </a:lnTo>
                    <a:lnTo>
                      <a:pt x="108" y="26"/>
                    </a:lnTo>
                    <a:lnTo>
                      <a:pt x="141" y="50"/>
                    </a:lnTo>
                    <a:lnTo>
                      <a:pt x="120" y="53"/>
                    </a:lnTo>
                    <a:lnTo>
                      <a:pt x="131" y="71"/>
                    </a:lnTo>
                    <a:lnTo>
                      <a:pt x="120" y="74"/>
                    </a:lnTo>
                    <a:lnTo>
                      <a:pt x="105" y="92"/>
                    </a:lnTo>
                    <a:lnTo>
                      <a:pt x="89" y="89"/>
                    </a:lnTo>
                    <a:lnTo>
                      <a:pt x="67" y="78"/>
                    </a:lnTo>
                    <a:lnTo>
                      <a:pt x="45" y="74"/>
                    </a:lnTo>
                    <a:lnTo>
                      <a:pt x="24" y="76"/>
                    </a:lnTo>
                    <a:lnTo>
                      <a:pt x="11" y="81"/>
                    </a:lnTo>
                    <a:lnTo>
                      <a:pt x="8" y="75"/>
                    </a:lnTo>
                    <a:lnTo>
                      <a:pt x="0" y="70"/>
                    </a:lnTo>
                    <a:lnTo>
                      <a:pt x="12" y="61"/>
                    </a:lnTo>
                    <a:lnTo>
                      <a:pt x="1" y="40"/>
                    </a:lnTo>
                    <a:lnTo>
                      <a:pt x="30" y="34"/>
                    </a:lnTo>
                    <a:lnTo>
                      <a:pt x="34" y="2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8" name="Freeform 334">
                <a:extLst>
                  <a:ext uri="{FF2B5EF4-FFF2-40B4-BE49-F238E27FC236}">
                    <a16:creationId xmlns:a16="http://schemas.microsoft.com/office/drawing/2014/main" id="{9A719F56-7689-4560-9816-D99EF472D4DC}"/>
                  </a:ext>
                </a:extLst>
              </p:cNvPr>
              <p:cNvSpPr>
                <a:spLocks/>
              </p:cNvSpPr>
              <p:nvPr/>
            </p:nvSpPr>
            <p:spPr bwMode="auto">
              <a:xfrm>
                <a:off x="3620" y="1720"/>
                <a:ext cx="60" cy="56"/>
              </a:xfrm>
              <a:custGeom>
                <a:avLst/>
                <a:gdLst>
                  <a:gd name="T0" fmla="*/ 4 w 60"/>
                  <a:gd name="T1" fmla="*/ 3 h 56"/>
                  <a:gd name="T2" fmla="*/ 16 w 60"/>
                  <a:gd name="T3" fmla="*/ 0 h 56"/>
                  <a:gd name="T4" fmla="*/ 39 w 60"/>
                  <a:gd name="T5" fmla="*/ 9 h 56"/>
                  <a:gd name="T6" fmla="*/ 44 w 60"/>
                  <a:gd name="T7" fmla="*/ 18 h 56"/>
                  <a:gd name="T8" fmla="*/ 55 w 60"/>
                  <a:gd name="T9" fmla="*/ 26 h 56"/>
                  <a:gd name="T10" fmla="*/ 60 w 60"/>
                  <a:gd name="T11" fmla="*/ 38 h 56"/>
                  <a:gd name="T12" fmla="*/ 42 w 60"/>
                  <a:gd name="T13" fmla="*/ 36 h 56"/>
                  <a:gd name="T14" fmla="*/ 45 w 60"/>
                  <a:gd name="T15" fmla="*/ 44 h 56"/>
                  <a:gd name="T16" fmla="*/ 31 w 60"/>
                  <a:gd name="T17" fmla="*/ 56 h 56"/>
                  <a:gd name="T18" fmla="*/ 31 w 60"/>
                  <a:gd name="T19" fmla="*/ 36 h 56"/>
                  <a:gd name="T20" fmla="*/ 12 w 60"/>
                  <a:gd name="T21" fmla="*/ 14 h 56"/>
                  <a:gd name="T22" fmla="*/ 0 w 60"/>
                  <a:gd name="T23" fmla="*/ 4 h 56"/>
                  <a:gd name="T24" fmla="*/ 4 w 60"/>
                  <a:gd name="T25" fmla="*/ 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6"/>
                  <a:gd name="T41" fmla="*/ 60 w 6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6">
                    <a:moveTo>
                      <a:pt x="4" y="3"/>
                    </a:moveTo>
                    <a:lnTo>
                      <a:pt x="16" y="0"/>
                    </a:lnTo>
                    <a:lnTo>
                      <a:pt x="39" y="9"/>
                    </a:lnTo>
                    <a:lnTo>
                      <a:pt x="44" y="18"/>
                    </a:lnTo>
                    <a:lnTo>
                      <a:pt x="55" y="26"/>
                    </a:lnTo>
                    <a:lnTo>
                      <a:pt x="60" y="38"/>
                    </a:lnTo>
                    <a:lnTo>
                      <a:pt x="42" y="36"/>
                    </a:lnTo>
                    <a:lnTo>
                      <a:pt x="45" y="44"/>
                    </a:lnTo>
                    <a:lnTo>
                      <a:pt x="31" y="56"/>
                    </a:lnTo>
                    <a:lnTo>
                      <a:pt x="31" y="36"/>
                    </a:lnTo>
                    <a:lnTo>
                      <a:pt x="12" y="14"/>
                    </a:lnTo>
                    <a:lnTo>
                      <a:pt x="0" y="4"/>
                    </a:lnTo>
                    <a:lnTo>
                      <a:pt x="4"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9" name="Freeform 335">
                <a:extLst>
                  <a:ext uri="{FF2B5EF4-FFF2-40B4-BE49-F238E27FC236}">
                    <a16:creationId xmlns:a16="http://schemas.microsoft.com/office/drawing/2014/main" id="{BBEC1A90-7CC9-4FA0-BFB5-01A3C3382102}"/>
                  </a:ext>
                </a:extLst>
              </p:cNvPr>
              <p:cNvSpPr>
                <a:spLocks/>
              </p:cNvSpPr>
              <p:nvPr/>
            </p:nvSpPr>
            <p:spPr bwMode="auto">
              <a:xfrm>
                <a:off x="3553" y="1649"/>
                <a:ext cx="273" cy="147"/>
              </a:xfrm>
              <a:custGeom>
                <a:avLst/>
                <a:gdLst>
                  <a:gd name="T0" fmla="*/ 28 w 273"/>
                  <a:gd name="T1" fmla="*/ 9 h 147"/>
                  <a:gd name="T2" fmla="*/ 49 w 273"/>
                  <a:gd name="T3" fmla="*/ 7 h 147"/>
                  <a:gd name="T4" fmla="*/ 71 w 273"/>
                  <a:gd name="T5" fmla="*/ 11 h 147"/>
                  <a:gd name="T6" fmla="*/ 93 w 273"/>
                  <a:gd name="T7" fmla="*/ 22 h 147"/>
                  <a:gd name="T8" fmla="*/ 109 w 273"/>
                  <a:gd name="T9" fmla="*/ 25 h 147"/>
                  <a:gd name="T10" fmla="*/ 124 w 273"/>
                  <a:gd name="T11" fmla="*/ 7 h 147"/>
                  <a:gd name="T12" fmla="*/ 135 w 273"/>
                  <a:gd name="T13" fmla="*/ 4 h 147"/>
                  <a:gd name="T14" fmla="*/ 156 w 273"/>
                  <a:gd name="T15" fmla="*/ 0 h 147"/>
                  <a:gd name="T16" fmla="*/ 169 w 273"/>
                  <a:gd name="T17" fmla="*/ 4 h 147"/>
                  <a:gd name="T18" fmla="*/ 198 w 273"/>
                  <a:gd name="T19" fmla="*/ 38 h 147"/>
                  <a:gd name="T20" fmla="*/ 239 w 273"/>
                  <a:gd name="T21" fmla="*/ 41 h 147"/>
                  <a:gd name="T22" fmla="*/ 262 w 273"/>
                  <a:gd name="T23" fmla="*/ 52 h 147"/>
                  <a:gd name="T24" fmla="*/ 271 w 273"/>
                  <a:gd name="T25" fmla="*/ 54 h 147"/>
                  <a:gd name="T26" fmla="*/ 273 w 273"/>
                  <a:gd name="T27" fmla="*/ 83 h 147"/>
                  <a:gd name="T28" fmla="*/ 258 w 273"/>
                  <a:gd name="T29" fmla="*/ 83 h 147"/>
                  <a:gd name="T30" fmla="*/ 249 w 273"/>
                  <a:gd name="T31" fmla="*/ 96 h 147"/>
                  <a:gd name="T32" fmla="*/ 231 w 273"/>
                  <a:gd name="T33" fmla="*/ 102 h 147"/>
                  <a:gd name="T34" fmla="*/ 198 w 273"/>
                  <a:gd name="T35" fmla="*/ 115 h 147"/>
                  <a:gd name="T36" fmla="*/ 210 w 273"/>
                  <a:gd name="T37" fmla="*/ 129 h 147"/>
                  <a:gd name="T38" fmla="*/ 231 w 273"/>
                  <a:gd name="T39" fmla="*/ 128 h 147"/>
                  <a:gd name="T40" fmla="*/ 230 w 273"/>
                  <a:gd name="T41" fmla="*/ 134 h 147"/>
                  <a:gd name="T42" fmla="*/ 189 w 273"/>
                  <a:gd name="T43" fmla="*/ 147 h 147"/>
                  <a:gd name="T44" fmla="*/ 167 w 273"/>
                  <a:gd name="T45" fmla="*/ 129 h 147"/>
                  <a:gd name="T46" fmla="*/ 186 w 273"/>
                  <a:gd name="T47" fmla="*/ 119 h 147"/>
                  <a:gd name="T48" fmla="*/ 169 w 273"/>
                  <a:gd name="T49" fmla="*/ 112 h 147"/>
                  <a:gd name="T50" fmla="*/ 143 w 273"/>
                  <a:gd name="T51" fmla="*/ 110 h 147"/>
                  <a:gd name="T52" fmla="*/ 126 w 273"/>
                  <a:gd name="T53" fmla="*/ 129 h 147"/>
                  <a:gd name="T54" fmla="*/ 108 w 273"/>
                  <a:gd name="T55" fmla="*/ 130 h 147"/>
                  <a:gd name="T56" fmla="*/ 98 w 273"/>
                  <a:gd name="T57" fmla="*/ 127 h 147"/>
                  <a:gd name="T58" fmla="*/ 112 w 273"/>
                  <a:gd name="T59" fmla="*/ 115 h 147"/>
                  <a:gd name="T60" fmla="*/ 109 w 273"/>
                  <a:gd name="T61" fmla="*/ 107 h 147"/>
                  <a:gd name="T62" fmla="*/ 127 w 273"/>
                  <a:gd name="T63" fmla="*/ 109 h 147"/>
                  <a:gd name="T64" fmla="*/ 122 w 273"/>
                  <a:gd name="T65" fmla="*/ 97 h 147"/>
                  <a:gd name="T66" fmla="*/ 111 w 273"/>
                  <a:gd name="T67" fmla="*/ 89 h 147"/>
                  <a:gd name="T68" fmla="*/ 106 w 273"/>
                  <a:gd name="T69" fmla="*/ 80 h 147"/>
                  <a:gd name="T70" fmla="*/ 83 w 273"/>
                  <a:gd name="T71" fmla="*/ 71 h 147"/>
                  <a:gd name="T72" fmla="*/ 71 w 273"/>
                  <a:gd name="T73" fmla="*/ 74 h 147"/>
                  <a:gd name="T74" fmla="*/ 67 w 273"/>
                  <a:gd name="T75" fmla="*/ 75 h 147"/>
                  <a:gd name="T76" fmla="*/ 45 w 273"/>
                  <a:gd name="T77" fmla="*/ 85 h 147"/>
                  <a:gd name="T78" fmla="*/ 22 w 273"/>
                  <a:gd name="T79" fmla="*/ 80 h 147"/>
                  <a:gd name="T80" fmla="*/ 13 w 273"/>
                  <a:gd name="T81" fmla="*/ 81 h 147"/>
                  <a:gd name="T82" fmla="*/ 0 w 273"/>
                  <a:gd name="T83" fmla="*/ 74 h 147"/>
                  <a:gd name="T84" fmla="*/ 4 w 273"/>
                  <a:gd name="T85" fmla="*/ 60 h 147"/>
                  <a:gd name="T86" fmla="*/ 5 w 273"/>
                  <a:gd name="T87" fmla="*/ 48 h 147"/>
                  <a:gd name="T88" fmla="*/ 24 w 273"/>
                  <a:gd name="T89" fmla="*/ 34 h 147"/>
                  <a:gd name="T90" fmla="*/ 15 w 273"/>
                  <a:gd name="T91" fmla="*/ 14 h 147"/>
                  <a:gd name="T92" fmla="*/ 28 w 273"/>
                  <a:gd name="T93" fmla="*/ 9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147"/>
                  <a:gd name="T143" fmla="*/ 273 w 273"/>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147">
                    <a:moveTo>
                      <a:pt x="28" y="9"/>
                    </a:moveTo>
                    <a:lnTo>
                      <a:pt x="49" y="7"/>
                    </a:lnTo>
                    <a:lnTo>
                      <a:pt x="71" y="11"/>
                    </a:lnTo>
                    <a:lnTo>
                      <a:pt x="93" y="22"/>
                    </a:lnTo>
                    <a:lnTo>
                      <a:pt x="109" y="25"/>
                    </a:lnTo>
                    <a:lnTo>
                      <a:pt x="124" y="7"/>
                    </a:lnTo>
                    <a:lnTo>
                      <a:pt x="135" y="4"/>
                    </a:lnTo>
                    <a:lnTo>
                      <a:pt x="156" y="0"/>
                    </a:lnTo>
                    <a:lnTo>
                      <a:pt x="169" y="4"/>
                    </a:lnTo>
                    <a:lnTo>
                      <a:pt x="198" y="38"/>
                    </a:lnTo>
                    <a:lnTo>
                      <a:pt x="239" y="41"/>
                    </a:lnTo>
                    <a:lnTo>
                      <a:pt x="262" y="52"/>
                    </a:lnTo>
                    <a:lnTo>
                      <a:pt x="271" y="54"/>
                    </a:lnTo>
                    <a:lnTo>
                      <a:pt x="273" y="83"/>
                    </a:lnTo>
                    <a:lnTo>
                      <a:pt x="258" y="83"/>
                    </a:lnTo>
                    <a:lnTo>
                      <a:pt x="249" y="96"/>
                    </a:lnTo>
                    <a:lnTo>
                      <a:pt x="231" y="102"/>
                    </a:lnTo>
                    <a:lnTo>
                      <a:pt x="198" y="115"/>
                    </a:lnTo>
                    <a:lnTo>
                      <a:pt x="210" y="129"/>
                    </a:lnTo>
                    <a:lnTo>
                      <a:pt x="231" y="128"/>
                    </a:lnTo>
                    <a:lnTo>
                      <a:pt x="230" y="134"/>
                    </a:lnTo>
                    <a:lnTo>
                      <a:pt x="189" y="147"/>
                    </a:lnTo>
                    <a:lnTo>
                      <a:pt x="167" y="129"/>
                    </a:lnTo>
                    <a:lnTo>
                      <a:pt x="186" y="119"/>
                    </a:lnTo>
                    <a:lnTo>
                      <a:pt x="169" y="112"/>
                    </a:lnTo>
                    <a:lnTo>
                      <a:pt x="143" y="110"/>
                    </a:lnTo>
                    <a:lnTo>
                      <a:pt x="126" y="129"/>
                    </a:lnTo>
                    <a:lnTo>
                      <a:pt x="108" y="130"/>
                    </a:lnTo>
                    <a:lnTo>
                      <a:pt x="98" y="127"/>
                    </a:lnTo>
                    <a:lnTo>
                      <a:pt x="112" y="115"/>
                    </a:lnTo>
                    <a:lnTo>
                      <a:pt x="109" y="107"/>
                    </a:lnTo>
                    <a:lnTo>
                      <a:pt x="127" y="109"/>
                    </a:lnTo>
                    <a:lnTo>
                      <a:pt x="122" y="97"/>
                    </a:lnTo>
                    <a:lnTo>
                      <a:pt x="111" y="89"/>
                    </a:lnTo>
                    <a:lnTo>
                      <a:pt x="106" y="80"/>
                    </a:lnTo>
                    <a:lnTo>
                      <a:pt x="83" y="71"/>
                    </a:lnTo>
                    <a:lnTo>
                      <a:pt x="71" y="74"/>
                    </a:lnTo>
                    <a:lnTo>
                      <a:pt x="67" y="75"/>
                    </a:lnTo>
                    <a:lnTo>
                      <a:pt x="45" y="85"/>
                    </a:lnTo>
                    <a:lnTo>
                      <a:pt x="22" y="80"/>
                    </a:lnTo>
                    <a:lnTo>
                      <a:pt x="13" y="81"/>
                    </a:lnTo>
                    <a:lnTo>
                      <a:pt x="0" y="74"/>
                    </a:lnTo>
                    <a:lnTo>
                      <a:pt x="4" y="60"/>
                    </a:lnTo>
                    <a:lnTo>
                      <a:pt x="5" y="48"/>
                    </a:lnTo>
                    <a:lnTo>
                      <a:pt x="24" y="34"/>
                    </a:lnTo>
                    <a:lnTo>
                      <a:pt x="15" y="14"/>
                    </a:lnTo>
                    <a:lnTo>
                      <a:pt x="28" y="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0" name="Freeform 336">
                <a:extLst>
                  <a:ext uri="{FF2B5EF4-FFF2-40B4-BE49-F238E27FC236}">
                    <a16:creationId xmlns:a16="http://schemas.microsoft.com/office/drawing/2014/main" id="{15DB2C74-21DE-4F77-A774-ED0E52AF7D2D}"/>
                  </a:ext>
                </a:extLst>
              </p:cNvPr>
              <p:cNvSpPr>
                <a:spLocks/>
              </p:cNvSpPr>
              <p:nvPr/>
            </p:nvSpPr>
            <p:spPr bwMode="auto">
              <a:xfrm>
                <a:off x="3846" y="1810"/>
                <a:ext cx="115" cy="48"/>
              </a:xfrm>
              <a:custGeom>
                <a:avLst/>
                <a:gdLst>
                  <a:gd name="T0" fmla="*/ 4 w 115"/>
                  <a:gd name="T1" fmla="*/ 2 h 48"/>
                  <a:gd name="T2" fmla="*/ 8 w 115"/>
                  <a:gd name="T3" fmla="*/ 0 h 48"/>
                  <a:gd name="T4" fmla="*/ 64 w 115"/>
                  <a:gd name="T5" fmla="*/ 16 h 48"/>
                  <a:gd name="T6" fmla="*/ 93 w 115"/>
                  <a:gd name="T7" fmla="*/ 18 h 48"/>
                  <a:gd name="T8" fmla="*/ 106 w 115"/>
                  <a:gd name="T9" fmla="*/ 30 h 48"/>
                  <a:gd name="T10" fmla="*/ 105 w 115"/>
                  <a:gd name="T11" fmla="*/ 36 h 48"/>
                  <a:gd name="T12" fmla="*/ 115 w 115"/>
                  <a:gd name="T13" fmla="*/ 42 h 48"/>
                  <a:gd name="T14" fmla="*/ 115 w 115"/>
                  <a:gd name="T15" fmla="*/ 48 h 48"/>
                  <a:gd name="T16" fmla="*/ 86 w 115"/>
                  <a:gd name="T17" fmla="*/ 42 h 48"/>
                  <a:gd name="T18" fmla="*/ 63 w 115"/>
                  <a:gd name="T19" fmla="*/ 45 h 48"/>
                  <a:gd name="T20" fmla="*/ 56 w 115"/>
                  <a:gd name="T21" fmla="*/ 39 h 48"/>
                  <a:gd name="T22" fmla="*/ 32 w 115"/>
                  <a:gd name="T23" fmla="*/ 36 h 48"/>
                  <a:gd name="T24" fmla="*/ 26 w 115"/>
                  <a:gd name="T25" fmla="*/ 17 h 48"/>
                  <a:gd name="T26" fmla="*/ 0 w 115"/>
                  <a:gd name="T27" fmla="*/ 3 h 48"/>
                  <a:gd name="T28" fmla="*/ 4 w 115"/>
                  <a:gd name="T29" fmla="*/ 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48"/>
                  <a:gd name="T47" fmla="*/ 115 w 11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48">
                    <a:moveTo>
                      <a:pt x="4" y="2"/>
                    </a:moveTo>
                    <a:lnTo>
                      <a:pt x="8" y="0"/>
                    </a:lnTo>
                    <a:lnTo>
                      <a:pt x="64" y="16"/>
                    </a:lnTo>
                    <a:lnTo>
                      <a:pt x="93" y="18"/>
                    </a:lnTo>
                    <a:lnTo>
                      <a:pt x="106" y="30"/>
                    </a:lnTo>
                    <a:lnTo>
                      <a:pt x="105" y="36"/>
                    </a:lnTo>
                    <a:lnTo>
                      <a:pt x="115" y="42"/>
                    </a:lnTo>
                    <a:lnTo>
                      <a:pt x="115" y="48"/>
                    </a:lnTo>
                    <a:lnTo>
                      <a:pt x="86" y="42"/>
                    </a:lnTo>
                    <a:lnTo>
                      <a:pt x="63" y="45"/>
                    </a:lnTo>
                    <a:lnTo>
                      <a:pt x="56" y="39"/>
                    </a:lnTo>
                    <a:lnTo>
                      <a:pt x="32" y="36"/>
                    </a:lnTo>
                    <a:lnTo>
                      <a:pt x="26" y="17"/>
                    </a:lnTo>
                    <a:lnTo>
                      <a:pt x="0" y="3"/>
                    </a:lnTo>
                    <a:lnTo>
                      <a:pt x="4"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1" name="Freeform 337">
                <a:extLst>
                  <a:ext uri="{FF2B5EF4-FFF2-40B4-BE49-F238E27FC236}">
                    <a16:creationId xmlns:a16="http://schemas.microsoft.com/office/drawing/2014/main" id="{F44381C1-51CB-4278-8778-2D32BA22C85A}"/>
                  </a:ext>
                </a:extLst>
              </p:cNvPr>
              <p:cNvSpPr>
                <a:spLocks/>
              </p:cNvSpPr>
              <p:nvPr/>
            </p:nvSpPr>
            <p:spPr bwMode="auto">
              <a:xfrm>
                <a:off x="3909" y="1852"/>
                <a:ext cx="57" cy="45"/>
              </a:xfrm>
              <a:custGeom>
                <a:avLst/>
                <a:gdLst>
                  <a:gd name="T0" fmla="*/ 21 w 57"/>
                  <a:gd name="T1" fmla="*/ 25 h 45"/>
                  <a:gd name="T2" fmla="*/ 20 w 57"/>
                  <a:gd name="T3" fmla="*/ 24 h 45"/>
                  <a:gd name="T4" fmla="*/ 6 w 57"/>
                  <a:gd name="T5" fmla="*/ 23 h 45"/>
                  <a:gd name="T6" fmla="*/ 4 w 57"/>
                  <a:gd name="T7" fmla="*/ 7 h 45"/>
                  <a:gd name="T8" fmla="*/ 0 w 57"/>
                  <a:gd name="T9" fmla="*/ 3 h 45"/>
                  <a:gd name="T10" fmla="*/ 23 w 57"/>
                  <a:gd name="T11" fmla="*/ 0 h 45"/>
                  <a:gd name="T12" fmla="*/ 35 w 57"/>
                  <a:gd name="T13" fmla="*/ 7 h 45"/>
                  <a:gd name="T14" fmla="*/ 32 w 57"/>
                  <a:gd name="T15" fmla="*/ 14 h 45"/>
                  <a:gd name="T16" fmla="*/ 43 w 57"/>
                  <a:gd name="T17" fmla="*/ 22 h 45"/>
                  <a:gd name="T18" fmla="*/ 45 w 57"/>
                  <a:gd name="T19" fmla="*/ 28 h 45"/>
                  <a:gd name="T20" fmla="*/ 56 w 57"/>
                  <a:gd name="T21" fmla="*/ 32 h 45"/>
                  <a:gd name="T22" fmla="*/ 57 w 57"/>
                  <a:gd name="T23" fmla="*/ 45 h 45"/>
                  <a:gd name="T24" fmla="*/ 50 w 57"/>
                  <a:gd name="T25" fmla="*/ 45 h 45"/>
                  <a:gd name="T26" fmla="*/ 42 w 57"/>
                  <a:gd name="T27" fmla="*/ 36 h 45"/>
                  <a:gd name="T28" fmla="*/ 30 w 57"/>
                  <a:gd name="T29" fmla="*/ 28 h 45"/>
                  <a:gd name="T30" fmla="*/ 27 w 57"/>
                  <a:gd name="T31" fmla="*/ 31 h 45"/>
                  <a:gd name="T32" fmla="*/ 23 w 57"/>
                  <a:gd name="T33" fmla="*/ 27 h 45"/>
                  <a:gd name="T34" fmla="*/ 21 w 57"/>
                  <a:gd name="T35" fmla="*/ 2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45"/>
                  <a:gd name="T56" fmla="*/ 57 w 5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45">
                    <a:moveTo>
                      <a:pt x="21" y="25"/>
                    </a:moveTo>
                    <a:lnTo>
                      <a:pt x="20" y="24"/>
                    </a:lnTo>
                    <a:lnTo>
                      <a:pt x="6" y="23"/>
                    </a:lnTo>
                    <a:lnTo>
                      <a:pt x="4" y="7"/>
                    </a:lnTo>
                    <a:lnTo>
                      <a:pt x="0" y="3"/>
                    </a:lnTo>
                    <a:lnTo>
                      <a:pt x="23" y="0"/>
                    </a:lnTo>
                    <a:lnTo>
                      <a:pt x="35" y="7"/>
                    </a:lnTo>
                    <a:lnTo>
                      <a:pt x="32" y="14"/>
                    </a:lnTo>
                    <a:lnTo>
                      <a:pt x="43" y="22"/>
                    </a:lnTo>
                    <a:lnTo>
                      <a:pt x="45" y="28"/>
                    </a:lnTo>
                    <a:lnTo>
                      <a:pt x="56" y="32"/>
                    </a:lnTo>
                    <a:lnTo>
                      <a:pt x="57" y="45"/>
                    </a:lnTo>
                    <a:lnTo>
                      <a:pt x="50" y="45"/>
                    </a:lnTo>
                    <a:lnTo>
                      <a:pt x="42" y="36"/>
                    </a:lnTo>
                    <a:lnTo>
                      <a:pt x="30" y="28"/>
                    </a:lnTo>
                    <a:lnTo>
                      <a:pt x="27" y="31"/>
                    </a:lnTo>
                    <a:lnTo>
                      <a:pt x="23" y="27"/>
                    </a:lnTo>
                    <a:lnTo>
                      <a:pt x="21" y="2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2" name="Freeform 338">
                <a:extLst>
                  <a:ext uri="{FF2B5EF4-FFF2-40B4-BE49-F238E27FC236}">
                    <a16:creationId xmlns:a16="http://schemas.microsoft.com/office/drawing/2014/main" id="{C4067798-CD7C-4018-832F-C817491FA8D0}"/>
                  </a:ext>
                </a:extLst>
              </p:cNvPr>
              <p:cNvSpPr>
                <a:spLocks/>
              </p:cNvSpPr>
              <p:nvPr/>
            </p:nvSpPr>
            <p:spPr bwMode="auto">
              <a:xfrm>
                <a:off x="4050" y="1825"/>
                <a:ext cx="247" cy="140"/>
              </a:xfrm>
              <a:custGeom>
                <a:avLst/>
                <a:gdLst>
                  <a:gd name="T0" fmla="*/ 39 w 247"/>
                  <a:gd name="T1" fmla="*/ 85 h 140"/>
                  <a:gd name="T2" fmla="*/ 35 w 247"/>
                  <a:gd name="T3" fmla="*/ 70 h 140"/>
                  <a:gd name="T4" fmla="*/ 12 w 247"/>
                  <a:gd name="T5" fmla="*/ 49 h 140"/>
                  <a:gd name="T6" fmla="*/ 12 w 247"/>
                  <a:gd name="T7" fmla="*/ 30 h 140"/>
                  <a:gd name="T8" fmla="*/ 0 w 247"/>
                  <a:gd name="T9" fmla="*/ 16 h 140"/>
                  <a:gd name="T10" fmla="*/ 23 w 247"/>
                  <a:gd name="T11" fmla="*/ 7 h 140"/>
                  <a:gd name="T12" fmla="*/ 53 w 247"/>
                  <a:gd name="T13" fmla="*/ 28 h 140"/>
                  <a:gd name="T14" fmla="*/ 58 w 247"/>
                  <a:gd name="T15" fmla="*/ 27 h 140"/>
                  <a:gd name="T16" fmla="*/ 76 w 247"/>
                  <a:gd name="T17" fmla="*/ 28 h 140"/>
                  <a:gd name="T18" fmla="*/ 71 w 247"/>
                  <a:gd name="T19" fmla="*/ 12 h 140"/>
                  <a:gd name="T20" fmla="*/ 82 w 247"/>
                  <a:gd name="T21" fmla="*/ 6 h 140"/>
                  <a:gd name="T22" fmla="*/ 91 w 247"/>
                  <a:gd name="T23" fmla="*/ 0 h 140"/>
                  <a:gd name="T24" fmla="*/ 119 w 247"/>
                  <a:gd name="T25" fmla="*/ 9 h 140"/>
                  <a:gd name="T26" fmla="*/ 125 w 247"/>
                  <a:gd name="T27" fmla="*/ 25 h 140"/>
                  <a:gd name="T28" fmla="*/ 153 w 247"/>
                  <a:gd name="T29" fmla="*/ 29 h 140"/>
                  <a:gd name="T30" fmla="*/ 169 w 247"/>
                  <a:gd name="T31" fmla="*/ 51 h 140"/>
                  <a:gd name="T32" fmla="*/ 232 w 247"/>
                  <a:gd name="T33" fmla="*/ 82 h 140"/>
                  <a:gd name="T34" fmla="*/ 246 w 247"/>
                  <a:gd name="T35" fmla="*/ 87 h 140"/>
                  <a:gd name="T36" fmla="*/ 247 w 247"/>
                  <a:gd name="T37" fmla="*/ 99 h 140"/>
                  <a:gd name="T38" fmla="*/ 223 w 247"/>
                  <a:gd name="T39" fmla="*/ 103 h 140"/>
                  <a:gd name="T40" fmla="*/ 220 w 247"/>
                  <a:gd name="T41" fmla="*/ 119 h 140"/>
                  <a:gd name="T42" fmla="*/ 202 w 247"/>
                  <a:gd name="T43" fmla="*/ 127 h 140"/>
                  <a:gd name="T44" fmla="*/ 195 w 247"/>
                  <a:gd name="T45" fmla="*/ 140 h 140"/>
                  <a:gd name="T46" fmla="*/ 171 w 247"/>
                  <a:gd name="T47" fmla="*/ 134 h 140"/>
                  <a:gd name="T48" fmla="*/ 165 w 247"/>
                  <a:gd name="T49" fmla="*/ 114 h 140"/>
                  <a:gd name="T50" fmla="*/ 114 w 247"/>
                  <a:gd name="T51" fmla="*/ 95 h 140"/>
                  <a:gd name="T52" fmla="*/ 95 w 247"/>
                  <a:gd name="T53" fmla="*/ 86 h 140"/>
                  <a:gd name="T54" fmla="*/ 82 w 247"/>
                  <a:gd name="T55" fmla="*/ 85 h 140"/>
                  <a:gd name="T56" fmla="*/ 54 w 247"/>
                  <a:gd name="T57" fmla="*/ 98 h 140"/>
                  <a:gd name="T58" fmla="*/ 43 w 247"/>
                  <a:gd name="T59" fmla="*/ 99 h 140"/>
                  <a:gd name="T60" fmla="*/ 39 w 247"/>
                  <a:gd name="T61" fmla="*/ 85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7"/>
                  <a:gd name="T94" fmla="*/ 0 h 140"/>
                  <a:gd name="T95" fmla="*/ 247 w 247"/>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7" h="140">
                    <a:moveTo>
                      <a:pt x="39" y="85"/>
                    </a:moveTo>
                    <a:lnTo>
                      <a:pt x="35" y="70"/>
                    </a:lnTo>
                    <a:lnTo>
                      <a:pt x="12" y="49"/>
                    </a:lnTo>
                    <a:lnTo>
                      <a:pt x="12" y="30"/>
                    </a:lnTo>
                    <a:lnTo>
                      <a:pt x="0" y="16"/>
                    </a:lnTo>
                    <a:lnTo>
                      <a:pt x="23" y="7"/>
                    </a:lnTo>
                    <a:lnTo>
                      <a:pt x="53" y="28"/>
                    </a:lnTo>
                    <a:lnTo>
                      <a:pt x="58" y="27"/>
                    </a:lnTo>
                    <a:lnTo>
                      <a:pt x="76" y="28"/>
                    </a:lnTo>
                    <a:lnTo>
                      <a:pt x="71" y="12"/>
                    </a:lnTo>
                    <a:lnTo>
                      <a:pt x="82" y="6"/>
                    </a:lnTo>
                    <a:lnTo>
                      <a:pt x="91" y="0"/>
                    </a:lnTo>
                    <a:lnTo>
                      <a:pt x="119" y="9"/>
                    </a:lnTo>
                    <a:lnTo>
                      <a:pt x="125" y="25"/>
                    </a:lnTo>
                    <a:lnTo>
                      <a:pt x="153" y="29"/>
                    </a:lnTo>
                    <a:lnTo>
                      <a:pt x="169" y="51"/>
                    </a:lnTo>
                    <a:lnTo>
                      <a:pt x="232" y="82"/>
                    </a:lnTo>
                    <a:lnTo>
                      <a:pt x="246" y="87"/>
                    </a:lnTo>
                    <a:lnTo>
                      <a:pt x="247" y="99"/>
                    </a:lnTo>
                    <a:lnTo>
                      <a:pt x="223" y="103"/>
                    </a:lnTo>
                    <a:lnTo>
                      <a:pt x="220" y="119"/>
                    </a:lnTo>
                    <a:lnTo>
                      <a:pt x="202" y="127"/>
                    </a:lnTo>
                    <a:lnTo>
                      <a:pt x="195" y="140"/>
                    </a:lnTo>
                    <a:lnTo>
                      <a:pt x="171" y="134"/>
                    </a:lnTo>
                    <a:lnTo>
                      <a:pt x="165" y="114"/>
                    </a:lnTo>
                    <a:lnTo>
                      <a:pt x="114" y="95"/>
                    </a:lnTo>
                    <a:lnTo>
                      <a:pt x="95" y="86"/>
                    </a:lnTo>
                    <a:lnTo>
                      <a:pt x="82" y="85"/>
                    </a:lnTo>
                    <a:lnTo>
                      <a:pt x="54" y="98"/>
                    </a:lnTo>
                    <a:lnTo>
                      <a:pt x="43" y="99"/>
                    </a:lnTo>
                    <a:lnTo>
                      <a:pt x="39" y="8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3" name="Freeform 339">
                <a:extLst>
                  <a:ext uri="{FF2B5EF4-FFF2-40B4-BE49-F238E27FC236}">
                    <a16:creationId xmlns:a16="http://schemas.microsoft.com/office/drawing/2014/main" id="{2C2BF8CC-3427-44CD-AE6B-243B50C673F4}"/>
                  </a:ext>
                </a:extLst>
              </p:cNvPr>
              <p:cNvSpPr>
                <a:spLocks/>
              </p:cNvSpPr>
              <p:nvPr/>
            </p:nvSpPr>
            <p:spPr bwMode="auto">
              <a:xfrm>
                <a:off x="4091" y="1773"/>
                <a:ext cx="294" cy="155"/>
              </a:xfrm>
              <a:custGeom>
                <a:avLst/>
                <a:gdLst>
                  <a:gd name="T0" fmla="*/ 257 w 294"/>
                  <a:gd name="T1" fmla="*/ 76 h 155"/>
                  <a:gd name="T2" fmla="*/ 268 w 294"/>
                  <a:gd name="T3" fmla="*/ 76 h 155"/>
                  <a:gd name="T4" fmla="*/ 294 w 294"/>
                  <a:gd name="T5" fmla="*/ 88 h 155"/>
                  <a:gd name="T6" fmla="*/ 276 w 294"/>
                  <a:gd name="T7" fmla="*/ 101 h 155"/>
                  <a:gd name="T8" fmla="*/ 262 w 294"/>
                  <a:gd name="T9" fmla="*/ 98 h 155"/>
                  <a:gd name="T10" fmla="*/ 251 w 294"/>
                  <a:gd name="T11" fmla="*/ 95 h 155"/>
                  <a:gd name="T12" fmla="*/ 257 w 294"/>
                  <a:gd name="T13" fmla="*/ 90 h 155"/>
                  <a:gd name="T14" fmla="*/ 253 w 294"/>
                  <a:gd name="T15" fmla="*/ 84 h 155"/>
                  <a:gd name="T16" fmla="*/ 239 w 294"/>
                  <a:gd name="T17" fmla="*/ 92 h 155"/>
                  <a:gd name="T18" fmla="*/ 230 w 294"/>
                  <a:gd name="T19" fmla="*/ 110 h 155"/>
                  <a:gd name="T20" fmla="*/ 214 w 294"/>
                  <a:gd name="T21" fmla="*/ 108 h 155"/>
                  <a:gd name="T22" fmla="*/ 209 w 294"/>
                  <a:gd name="T23" fmla="*/ 116 h 155"/>
                  <a:gd name="T24" fmla="*/ 227 w 294"/>
                  <a:gd name="T25" fmla="*/ 122 h 155"/>
                  <a:gd name="T26" fmla="*/ 232 w 294"/>
                  <a:gd name="T27" fmla="*/ 134 h 155"/>
                  <a:gd name="T28" fmla="*/ 228 w 294"/>
                  <a:gd name="T29" fmla="*/ 155 h 155"/>
                  <a:gd name="T30" fmla="*/ 206 w 294"/>
                  <a:gd name="T31" fmla="*/ 151 h 155"/>
                  <a:gd name="T32" fmla="*/ 205 w 294"/>
                  <a:gd name="T33" fmla="*/ 139 h 155"/>
                  <a:gd name="T34" fmla="*/ 191 w 294"/>
                  <a:gd name="T35" fmla="*/ 134 h 155"/>
                  <a:gd name="T36" fmla="*/ 128 w 294"/>
                  <a:gd name="T37" fmla="*/ 103 h 155"/>
                  <a:gd name="T38" fmla="*/ 112 w 294"/>
                  <a:gd name="T39" fmla="*/ 81 h 155"/>
                  <a:gd name="T40" fmla="*/ 84 w 294"/>
                  <a:gd name="T41" fmla="*/ 77 h 155"/>
                  <a:gd name="T42" fmla="*/ 78 w 294"/>
                  <a:gd name="T43" fmla="*/ 61 h 155"/>
                  <a:gd name="T44" fmla="*/ 50 w 294"/>
                  <a:gd name="T45" fmla="*/ 52 h 155"/>
                  <a:gd name="T46" fmla="*/ 41 w 294"/>
                  <a:gd name="T47" fmla="*/ 58 h 155"/>
                  <a:gd name="T48" fmla="*/ 30 w 294"/>
                  <a:gd name="T49" fmla="*/ 64 h 155"/>
                  <a:gd name="T50" fmla="*/ 35 w 294"/>
                  <a:gd name="T51" fmla="*/ 80 h 155"/>
                  <a:gd name="T52" fmla="*/ 17 w 294"/>
                  <a:gd name="T53" fmla="*/ 79 h 155"/>
                  <a:gd name="T54" fmla="*/ 17 w 294"/>
                  <a:gd name="T55" fmla="*/ 68 h 155"/>
                  <a:gd name="T56" fmla="*/ 0 w 294"/>
                  <a:gd name="T57" fmla="*/ 10 h 155"/>
                  <a:gd name="T58" fmla="*/ 37 w 294"/>
                  <a:gd name="T59" fmla="*/ 0 h 155"/>
                  <a:gd name="T60" fmla="*/ 87 w 294"/>
                  <a:gd name="T61" fmla="*/ 27 h 155"/>
                  <a:gd name="T62" fmla="*/ 117 w 294"/>
                  <a:gd name="T63" fmla="*/ 37 h 155"/>
                  <a:gd name="T64" fmla="*/ 139 w 294"/>
                  <a:gd name="T65" fmla="*/ 36 h 155"/>
                  <a:gd name="T66" fmla="*/ 146 w 294"/>
                  <a:gd name="T67" fmla="*/ 34 h 155"/>
                  <a:gd name="T68" fmla="*/ 168 w 294"/>
                  <a:gd name="T69" fmla="*/ 45 h 155"/>
                  <a:gd name="T70" fmla="*/ 191 w 294"/>
                  <a:gd name="T71" fmla="*/ 81 h 155"/>
                  <a:gd name="T72" fmla="*/ 220 w 294"/>
                  <a:gd name="T73" fmla="*/ 89 h 155"/>
                  <a:gd name="T74" fmla="*/ 239 w 294"/>
                  <a:gd name="T75" fmla="*/ 66 h 155"/>
                  <a:gd name="T76" fmla="*/ 257 w 294"/>
                  <a:gd name="T77" fmla="*/ 61 h 155"/>
                  <a:gd name="T78" fmla="*/ 245 w 294"/>
                  <a:gd name="T79" fmla="*/ 75 h 155"/>
                  <a:gd name="T80" fmla="*/ 257 w 294"/>
                  <a:gd name="T81" fmla="*/ 76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4"/>
                  <a:gd name="T124" fmla="*/ 0 h 155"/>
                  <a:gd name="T125" fmla="*/ 294 w 294"/>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4" h="155">
                    <a:moveTo>
                      <a:pt x="257" y="76"/>
                    </a:moveTo>
                    <a:lnTo>
                      <a:pt x="268" y="76"/>
                    </a:lnTo>
                    <a:lnTo>
                      <a:pt x="294" y="88"/>
                    </a:lnTo>
                    <a:lnTo>
                      <a:pt x="276" y="101"/>
                    </a:lnTo>
                    <a:lnTo>
                      <a:pt x="262" y="98"/>
                    </a:lnTo>
                    <a:lnTo>
                      <a:pt x="251" y="95"/>
                    </a:lnTo>
                    <a:lnTo>
                      <a:pt x="257" y="90"/>
                    </a:lnTo>
                    <a:lnTo>
                      <a:pt x="253" y="84"/>
                    </a:lnTo>
                    <a:lnTo>
                      <a:pt x="239" y="92"/>
                    </a:lnTo>
                    <a:lnTo>
                      <a:pt x="230" y="110"/>
                    </a:lnTo>
                    <a:lnTo>
                      <a:pt x="214" y="108"/>
                    </a:lnTo>
                    <a:lnTo>
                      <a:pt x="209" y="116"/>
                    </a:lnTo>
                    <a:lnTo>
                      <a:pt x="227" y="122"/>
                    </a:lnTo>
                    <a:lnTo>
                      <a:pt x="232" y="134"/>
                    </a:lnTo>
                    <a:lnTo>
                      <a:pt x="228" y="155"/>
                    </a:lnTo>
                    <a:lnTo>
                      <a:pt x="206" y="151"/>
                    </a:lnTo>
                    <a:lnTo>
                      <a:pt x="205" y="139"/>
                    </a:lnTo>
                    <a:lnTo>
                      <a:pt x="191" y="134"/>
                    </a:lnTo>
                    <a:lnTo>
                      <a:pt x="128" y="103"/>
                    </a:lnTo>
                    <a:lnTo>
                      <a:pt x="112" y="81"/>
                    </a:lnTo>
                    <a:lnTo>
                      <a:pt x="84" y="77"/>
                    </a:lnTo>
                    <a:lnTo>
                      <a:pt x="78" y="61"/>
                    </a:lnTo>
                    <a:lnTo>
                      <a:pt x="50" y="52"/>
                    </a:lnTo>
                    <a:lnTo>
                      <a:pt x="41" y="58"/>
                    </a:lnTo>
                    <a:lnTo>
                      <a:pt x="30" y="64"/>
                    </a:lnTo>
                    <a:lnTo>
                      <a:pt x="35" y="80"/>
                    </a:lnTo>
                    <a:lnTo>
                      <a:pt x="17" y="79"/>
                    </a:lnTo>
                    <a:lnTo>
                      <a:pt x="17" y="68"/>
                    </a:lnTo>
                    <a:lnTo>
                      <a:pt x="0" y="10"/>
                    </a:lnTo>
                    <a:lnTo>
                      <a:pt x="37" y="0"/>
                    </a:lnTo>
                    <a:lnTo>
                      <a:pt x="87" y="27"/>
                    </a:lnTo>
                    <a:lnTo>
                      <a:pt x="117" y="37"/>
                    </a:lnTo>
                    <a:lnTo>
                      <a:pt x="139" y="36"/>
                    </a:lnTo>
                    <a:lnTo>
                      <a:pt x="146" y="34"/>
                    </a:lnTo>
                    <a:lnTo>
                      <a:pt x="168" y="45"/>
                    </a:lnTo>
                    <a:lnTo>
                      <a:pt x="191" y="81"/>
                    </a:lnTo>
                    <a:lnTo>
                      <a:pt x="220" y="89"/>
                    </a:lnTo>
                    <a:lnTo>
                      <a:pt x="239" y="66"/>
                    </a:lnTo>
                    <a:lnTo>
                      <a:pt x="257" y="61"/>
                    </a:lnTo>
                    <a:lnTo>
                      <a:pt x="245" y="75"/>
                    </a:lnTo>
                    <a:lnTo>
                      <a:pt x="257" y="7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4" name="Freeform 340">
                <a:extLst>
                  <a:ext uri="{FF2B5EF4-FFF2-40B4-BE49-F238E27FC236}">
                    <a16:creationId xmlns:a16="http://schemas.microsoft.com/office/drawing/2014/main" id="{50FC9BF7-BEDC-46E4-BF6A-4C112CDD15BA}"/>
                  </a:ext>
                </a:extLst>
              </p:cNvPr>
              <p:cNvSpPr>
                <a:spLocks/>
              </p:cNvSpPr>
              <p:nvPr/>
            </p:nvSpPr>
            <p:spPr bwMode="auto">
              <a:xfrm>
                <a:off x="4300" y="1857"/>
                <a:ext cx="138" cy="80"/>
              </a:xfrm>
              <a:custGeom>
                <a:avLst/>
                <a:gdLst>
                  <a:gd name="T0" fmla="*/ 134 w 138"/>
                  <a:gd name="T1" fmla="*/ 58 h 80"/>
                  <a:gd name="T2" fmla="*/ 138 w 138"/>
                  <a:gd name="T3" fmla="*/ 69 h 80"/>
                  <a:gd name="T4" fmla="*/ 131 w 138"/>
                  <a:gd name="T5" fmla="*/ 67 h 80"/>
                  <a:gd name="T6" fmla="*/ 109 w 138"/>
                  <a:gd name="T7" fmla="*/ 66 h 80"/>
                  <a:gd name="T8" fmla="*/ 83 w 138"/>
                  <a:gd name="T9" fmla="*/ 80 h 80"/>
                  <a:gd name="T10" fmla="*/ 79 w 138"/>
                  <a:gd name="T11" fmla="*/ 58 h 80"/>
                  <a:gd name="T12" fmla="*/ 66 w 138"/>
                  <a:gd name="T13" fmla="*/ 47 h 80"/>
                  <a:gd name="T14" fmla="*/ 62 w 138"/>
                  <a:gd name="T15" fmla="*/ 50 h 80"/>
                  <a:gd name="T16" fmla="*/ 57 w 138"/>
                  <a:gd name="T17" fmla="*/ 63 h 80"/>
                  <a:gd name="T18" fmla="*/ 47 w 138"/>
                  <a:gd name="T19" fmla="*/ 64 h 80"/>
                  <a:gd name="T20" fmla="*/ 26 w 138"/>
                  <a:gd name="T21" fmla="*/ 77 h 80"/>
                  <a:gd name="T22" fmla="*/ 19 w 138"/>
                  <a:gd name="T23" fmla="*/ 71 h 80"/>
                  <a:gd name="T24" fmla="*/ 23 w 138"/>
                  <a:gd name="T25" fmla="*/ 50 h 80"/>
                  <a:gd name="T26" fmla="*/ 18 w 138"/>
                  <a:gd name="T27" fmla="*/ 38 h 80"/>
                  <a:gd name="T28" fmla="*/ 0 w 138"/>
                  <a:gd name="T29" fmla="*/ 32 h 80"/>
                  <a:gd name="T30" fmla="*/ 5 w 138"/>
                  <a:gd name="T31" fmla="*/ 24 h 80"/>
                  <a:gd name="T32" fmla="*/ 21 w 138"/>
                  <a:gd name="T33" fmla="*/ 26 h 80"/>
                  <a:gd name="T34" fmla="*/ 30 w 138"/>
                  <a:gd name="T35" fmla="*/ 8 h 80"/>
                  <a:gd name="T36" fmla="*/ 44 w 138"/>
                  <a:gd name="T37" fmla="*/ 0 h 80"/>
                  <a:gd name="T38" fmla="*/ 48 w 138"/>
                  <a:gd name="T39" fmla="*/ 6 h 80"/>
                  <a:gd name="T40" fmla="*/ 42 w 138"/>
                  <a:gd name="T41" fmla="*/ 11 h 80"/>
                  <a:gd name="T42" fmla="*/ 53 w 138"/>
                  <a:gd name="T43" fmla="*/ 14 h 80"/>
                  <a:gd name="T44" fmla="*/ 49 w 138"/>
                  <a:gd name="T45" fmla="*/ 18 h 80"/>
                  <a:gd name="T46" fmla="*/ 30 w 138"/>
                  <a:gd name="T47" fmla="*/ 18 h 80"/>
                  <a:gd name="T48" fmla="*/ 31 w 138"/>
                  <a:gd name="T49" fmla="*/ 28 h 80"/>
                  <a:gd name="T50" fmla="*/ 62 w 138"/>
                  <a:gd name="T51" fmla="*/ 26 h 80"/>
                  <a:gd name="T52" fmla="*/ 101 w 138"/>
                  <a:gd name="T53" fmla="*/ 29 h 80"/>
                  <a:gd name="T54" fmla="*/ 108 w 138"/>
                  <a:gd name="T55" fmla="*/ 44 h 80"/>
                  <a:gd name="T56" fmla="*/ 129 w 138"/>
                  <a:gd name="T57" fmla="*/ 47 h 80"/>
                  <a:gd name="T58" fmla="*/ 134 w 138"/>
                  <a:gd name="T59" fmla="*/ 58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80"/>
                  <a:gd name="T92" fmla="*/ 138 w 138"/>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80">
                    <a:moveTo>
                      <a:pt x="134" y="58"/>
                    </a:moveTo>
                    <a:lnTo>
                      <a:pt x="138" y="69"/>
                    </a:lnTo>
                    <a:lnTo>
                      <a:pt x="131" y="67"/>
                    </a:lnTo>
                    <a:lnTo>
                      <a:pt x="109" y="66"/>
                    </a:lnTo>
                    <a:lnTo>
                      <a:pt x="83" y="80"/>
                    </a:lnTo>
                    <a:lnTo>
                      <a:pt x="79" y="58"/>
                    </a:lnTo>
                    <a:lnTo>
                      <a:pt x="66" y="47"/>
                    </a:lnTo>
                    <a:lnTo>
                      <a:pt x="62" y="50"/>
                    </a:lnTo>
                    <a:lnTo>
                      <a:pt x="57" y="63"/>
                    </a:lnTo>
                    <a:lnTo>
                      <a:pt x="47" y="64"/>
                    </a:lnTo>
                    <a:lnTo>
                      <a:pt x="26" y="77"/>
                    </a:lnTo>
                    <a:lnTo>
                      <a:pt x="19" y="71"/>
                    </a:lnTo>
                    <a:lnTo>
                      <a:pt x="23" y="50"/>
                    </a:lnTo>
                    <a:lnTo>
                      <a:pt x="18" y="38"/>
                    </a:lnTo>
                    <a:lnTo>
                      <a:pt x="0" y="32"/>
                    </a:lnTo>
                    <a:lnTo>
                      <a:pt x="5" y="24"/>
                    </a:lnTo>
                    <a:lnTo>
                      <a:pt x="21" y="26"/>
                    </a:lnTo>
                    <a:lnTo>
                      <a:pt x="30" y="8"/>
                    </a:lnTo>
                    <a:lnTo>
                      <a:pt x="44" y="0"/>
                    </a:lnTo>
                    <a:lnTo>
                      <a:pt x="48" y="6"/>
                    </a:lnTo>
                    <a:lnTo>
                      <a:pt x="42" y="11"/>
                    </a:lnTo>
                    <a:lnTo>
                      <a:pt x="53" y="14"/>
                    </a:lnTo>
                    <a:lnTo>
                      <a:pt x="49" y="18"/>
                    </a:lnTo>
                    <a:lnTo>
                      <a:pt x="30" y="18"/>
                    </a:lnTo>
                    <a:lnTo>
                      <a:pt x="31" y="28"/>
                    </a:lnTo>
                    <a:lnTo>
                      <a:pt x="62" y="26"/>
                    </a:lnTo>
                    <a:lnTo>
                      <a:pt x="101" y="29"/>
                    </a:lnTo>
                    <a:lnTo>
                      <a:pt x="108" y="44"/>
                    </a:lnTo>
                    <a:lnTo>
                      <a:pt x="129" y="47"/>
                    </a:lnTo>
                    <a:lnTo>
                      <a:pt x="134" y="5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5" name="Freeform 341">
                <a:extLst>
                  <a:ext uri="{FF2B5EF4-FFF2-40B4-BE49-F238E27FC236}">
                    <a16:creationId xmlns:a16="http://schemas.microsoft.com/office/drawing/2014/main" id="{77CE82C7-C5EE-43D1-A785-D2D4DE8E5A64}"/>
                  </a:ext>
                </a:extLst>
              </p:cNvPr>
              <p:cNvSpPr>
                <a:spLocks/>
              </p:cNvSpPr>
              <p:nvPr/>
            </p:nvSpPr>
            <p:spPr bwMode="auto">
              <a:xfrm>
                <a:off x="4330" y="1817"/>
                <a:ext cx="162" cy="69"/>
              </a:xfrm>
              <a:custGeom>
                <a:avLst/>
                <a:gdLst>
                  <a:gd name="T0" fmla="*/ 148 w 162"/>
                  <a:gd name="T1" fmla="*/ 29 h 69"/>
                  <a:gd name="T2" fmla="*/ 134 w 162"/>
                  <a:gd name="T3" fmla="*/ 38 h 69"/>
                  <a:gd name="T4" fmla="*/ 116 w 162"/>
                  <a:gd name="T5" fmla="*/ 40 h 69"/>
                  <a:gd name="T6" fmla="*/ 112 w 162"/>
                  <a:gd name="T7" fmla="*/ 51 h 69"/>
                  <a:gd name="T8" fmla="*/ 86 w 162"/>
                  <a:gd name="T9" fmla="*/ 51 h 69"/>
                  <a:gd name="T10" fmla="*/ 71 w 162"/>
                  <a:gd name="T11" fmla="*/ 69 h 69"/>
                  <a:gd name="T12" fmla="*/ 32 w 162"/>
                  <a:gd name="T13" fmla="*/ 66 h 69"/>
                  <a:gd name="T14" fmla="*/ 1 w 162"/>
                  <a:gd name="T15" fmla="*/ 68 h 69"/>
                  <a:gd name="T16" fmla="*/ 0 w 162"/>
                  <a:gd name="T17" fmla="*/ 58 h 69"/>
                  <a:gd name="T18" fmla="*/ 19 w 162"/>
                  <a:gd name="T19" fmla="*/ 58 h 69"/>
                  <a:gd name="T20" fmla="*/ 23 w 162"/>
                  <a:gd name="T21" fmla="*/ 54 h 69"/>
                  <a:gd name="T22" fmla="*/ 37 w 162"/>
                  <a:gd name="T23" fmla="*/ 57 h 69"/>
                  <a:gd name="T24" fmla="*/ 55 w 162"/>
                  <a:gd name="T25" fmla="*/ 44 h 69"/>
                  <a:gd name="T26" fmla="*/ 29 w 162"/>
                  <a:gd name="T27" fmla="*/ 32 h 69"/>
                  <a:gd name="T28" fmla="*/ 6 w 162"/>
                  <a:gd name="T29" fmla="*/ 31 h 69"/>
                  <a:gd name="T30" fmla="*/ 18 w 162"/>
                  <a:gd name="T31" fmla="*/ 17 h 69"/>
                  <a:gd name="T32" fmla="*/ 0 w 162"/>
                  <a:gd name="T33" fmla="*/ 22 h 69"/>
                  <a:gd name="T34" fmla="*/ 14 w 162"/>
                  <a:gd name="T35" fmla="*/ 6 h 69"/>
                  <a:gd name="T36" fmla="*/ 30 w 162"/>
                  <a:gd name="T37" fmla="*/ 8 h 69"/>
                  <a:gd name="T38" fmla="*/ 51 w 162"/>
                  <a:gd name="T39" fmla="*/ 13 h 69"/>
                  <a:gd name="T40" fmla="*/ 51 w 162"/>
                  <a:gd name="T41" fmla="*/ 0 h 69"/>
                  <a:gd name="T42" fmla="*/ 73 w 162"/>
                  <a:gd name="T43" fmla="*/ 4 h 69"/>
                  <a:gd name="T44" fmla="*/ 75 w 162"/>
                  <a:gd name="T45" fmla="*/ 4 h 69"/>
                  <a:gd name="T46" fmla="*/ 105 w 162"/>
                  <a:gd name="T47" fmla="*/ 5 h 69"/>
                  <a:gd name="T48" fmla="*/ 140 w 162"/>
                  <a:gd name="T49" fmla="*/ 9 h 69"/>
                  <a:gd name="T50" fmla="*/ 162 w 162"/>
                  <a:gd name="T51" fmla="*/ 19 h 69"/>
                  <a:gd name="T52" fmla="*/ 148 w 162"/>
                  <a:gd name="T53" fmla="*/ 29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69"/>
                  <a:gd name="T83" fmla="*/ 162 w 162"/>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69">
                    <a:moveTo>
                      <a:pt x="148" y="29"/>
                    </a:moveTo>
                    <a:lnTo>
                      <a:pt x="134" y="38"/>
                    </a:lnTo>
                    <a:lnTo>
                      <a:pt x="116" y="40"/>
                    </a:lnTo>
                    <a:lnTo>
                      <a:pt x="112" y="51"/>
                    </a:lnTo>
                    <a:lnTo>
                      <a:pt x="86" y="51"/>
                    </a:lnTo>
                    <a:lnTo>
                      <a:pt x="71" y="69"/>
                    </a:lnTo>
                    <a:lnTo>
                      <a:pt x="32" y="66"/>
                    </a:lnTo>
                    <a:lnTo>
                      <a:pt x="1" y="68"/>
                    </a:lnTo>
                    <a:lnTo>
                      <a:pt x="0" y="58"/>
                    </a:lnTo>
                    <a:lnTo>
                      <a:pt x="19" y="58"/>
                    </a:lnTo>
                    <a:lnTo>
                      <a:pt x="23" y="54"/>
                    </a:lnTo>
                    <a:lnTo>
                      <a:pt x="37" y="57"/>
                    </a:lnTo>
                    <a:lnTo>
                      <a:pt x="55" y="44"/>
                    </a:lnTo>
                    <a:lnTo>
                      <a:pt x="29" y="32"/>
                    </a:lnTo>
                    <a:lnTo>
                      <a:pt x="6" y="31"/>
                    </a:lnTo>
                    <a:lnTo>
                      <a:pt x="18" y="17"/>
                    </a:lnTo>
                    <a:lnTo>
                      <a:pt x="0" y="22"/>
                    </a:lnTo>
                    <a:lnTo>
                      <a:pt x="14" y="6"/>
                    </a:lnTo>
                    <a:lnTo>
                      <a:pt x="30" y="8"/>
                    </a:lnTo>
                    <a:lnTo>
                      <a:pt x="51" y="13"/>
                    </a:lnTo>
                    <a:lnTo>
                      <a:pt x="51" y="0"/>
                    </a:lnTo>
                    <a:lnTo>
                      <a:pt x="73" y="4"/>
                    </a:lnTo>
                    <a:lnTo>
                      <a:pt x="75" y="4"/>
                    </a:lnTo>
                    <a:lnTo>
                      <a:pt x="105" y="5"/>
                    </a:lnTo>
                    <a:lnTo>
                      <a:pt x="140" y="9"/>
                    </a:lnTo>
                    <a:lnTo>
                      <a:pt x="162" y="19"/>
                    </a:lnTo>
                    <a:lnTo>
                      <a:pt x="148" y="2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6" name="Freeform 342">
                <a:extLst>
                  <a:ext uri="{FF2B5EF4-FFF2-40B4-BE49-F238E27FC236}">
                    <a16:creationId xmlns:a16="http://schemas.microsoft.com/office/drawing/2014/main" id="{3240CF3C-E6D5-4D54-B7B8-9882E246DEB6}"/>
                  </a:ext>
                </a:extLst>
              </p:cNvPr>
              <p:cNvSpPr>
                <a:spLocks/>
              </p:cNvSpPr>
              <p:nvPr/>
            </p:nvSpPr>
            <p:spPr bwMode="auto">
              <a:xfrm>
                <a:off x="3421" y="1750"/>
                <a:ext cx="47" cy="26"/>
              </a:xfrm>
              <a:custGeom>
                <a:avLst/>
                <a:gdLst>
                  <a:gd name="T0" fmla="*/ 26 w 47"/>
                  <a:gd name="T1" fmla="*/ 5 h 26"/>
                  <a:gd name="T2" fmla="*/ 44 w 47"/>
                  <a:gd name="T3" fmla="*/ 0 h 26"/>
                  <a:gd name="T4" fmla="*/ 47 w 47"/>
                  <a:gd name="T5" fmla="*/ 6 h 26"/>
                  <a:gd name="T6" fmla="*/ 44 w 47"/>
                  <a:gd name="T7" fmla="*/ 5 h 26"/>
                  <a:gd name="T8" fmla="*/ 37 w 47"/>
                  <a:gd name="T9" fmla="*/ 18 h 26"/>
                  <a:gd name="T10" fmla="*/ 28 w 47"/>
                  <a:gd name="T11" fmla="*/ 24 h 26"/>
                  <a:gd name="T12" fmla="*/ 4 w 47"/>
                  <a:gd name="T13" fmla="*/ 26 h 26"/>
                  <a:gd name="T14" fmla="*/ 0 w 47"/>
                  <a:gd name="T15" fmla="*/ 22 h 26"/>
                  <a:gd name="T16" fmla="*/ 9 w 47"/>
                  <a:gd name="T17" fmla="*/ 10 h 26"/>
                  <a:gd name="T18" fmla="*/ 26 w 47"/>
                  <a:gd name="T19" fmla="*/ 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6"/>
                  <a:gd name="T32" fmla="*/ 47 w 4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6">
                    <a:moveTo>
                      <a:pt x="26" y="5"/>
                    </a:moveTo>
                    <a:lnTo>
                      <a:pt x="44" y="0"/>
                    </a:lnTo>
                    <a:lnTo>
                      <a:pt x="47" y="6"/>
                    </a:lnTo>
                    <a:lnTo>
                      <a:pt x="44" y="5"/>
                    </a:lnTo>
                    <a:lnTo>
                      <a:pt x="37" y="18"/>
                    </a:lnTo>
                    <a:lnTo>
                      <a:pt x="28" y="24"/>
                    </a:lnTo>
                    <a:lnTo>
                      <a:pt x="4" y="26"/>
                    </a:lnTo>
                    <a:lnTo>
                      <a:pt x="0" y="22"/>
                    </a:lnTo>
                    <a:lnTo>
                      <a:pt x="9" y="10"/>
                    </a:lnTo>
                    <a:lnTo>
                      <a:pt x="26" y="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7" name="Freeform 343">
                <a:extLst>
                  <a:ext uri="{FF2B5EF4-FFF2-40B4-BE49-F238E27FC236}">
                    <a16:creationId xmlns:a16="http://schemas.microsoft.com/office/drawing/2014/main" id="{546C888C-B325-44F1-BD28-F48305059132}"/>
                  </a:ext>
                </a:extLst>
              </p:cNvPr>
              <p:cNvSpPr>
                <a:spLocks/>
              </p:cNvSpPr>
              <p:nvPr/>
            </p:nvSpPr>
            <p:spPr bwMode="auto">
              <a:xfrm>
                <a:off x="3539" y="1832"/>
                <a:ext cx="41" cy="30"/>
              </a:xfrm>
              <a:custGeom>
                <a:avLst/>
                <a:gdLst>
                  <a:gd name="T0" fmla="*/ 8 w 41"/>
                  <a:gd name="T1" fmla="*/ 3 h 30"/>
                  <a:gd name="T2" fmla="*/ 16 w 41"/>
                  <a:gd name="T3" fmla="*/ 3 h 30"/>
                  <a:gd name="T4" fmla="*/ 22 w 41"/>
                  <a:gd name="T5" fmla="*/ 0 h 30"/>
                  <a:gd name="T6" fmla="*/ 29 w 41"/>
                  <a:gd name="T7" fmla="*/ 0 h 30"/>
                  <a:gd name="T8" fmla="*/ 41 w 41"/>
                  <a:gd name="T9" fmla="*/ 11 h 30"/>
                  <a:gd name="T10" fmla="*/ 40 w 41"/>
                  <a:gd name="T11" fmla="*/ 22 h 30"/>
                  <a:gd name="T12" fmla="*/ 23 w 41"/>
                  <a:gd name="T13" fmla="*/ 26 h 30"/>
                  <a:gd name="T14" fmla="*/ 12 w 41"/>
                  <a:gd name="T15" fmla="*/ 30 h 30"/>
                  <a:gd name="T16" fmla="*/ 1 w 41"/>
                  <a:gd name="T17" fmla="*/ 21 h 30"/>
                  <a:gd name="T18" fmla="*/ 0 w 41"/>
                  <a:gd name="T19" fmla="*/ 3 h 30"/>
                  <a:gd name="T20" fmla="*/ 8 w 41"/>
                  <a:gd name="T21" fmla="*/ 3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0"/>
                  <a:gd name="T35" fmla="*/ 41 w 41"/>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0">
                    <a:moveTo>
                      <a:pt x="8" y="3"/>
                    </a:moveTo>
                    <a:lnTo>
                      <a:pt x="16" y="3"/>
                    </a:lnTo>
                    <a:lnTo>
                      <a:pt x="22" y="0"/>
                    </a:lnTo>
                    <a:lnTo>
                      <a:pt x="29" y="0"/>
                    </a:lnTo>
                    <a:lnTo>
                      <a:pt x="41" y="11"/>
                    </a:lnTo>
                    <a:lnTo>
                      <a:pt x="40" y="22"/>
                    </a:lnTo>
                    <a:lnTo>
                      <a:pt x="23" y="26"/>
                    </a:lnTo>
                    <a:lnTo>
                      <a:pt x="12" y="30"/>
                    </a:lnTo>
                    <a:lnTo>
                      <a:pt x="1" y="21"/>
                    </a:lnTo>
                    <a:lnTo>
                      <a:pt x="0" y="3"/>
                    </a:lnTo>
                    <a:lnTo>
                      <a:pt x="8"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8" name="Freeform 344">
                <a:extLst>
                  <a:ext uri="{FF2B5EF4-FFF2-40B4-BE49-F238E27FC236}">
                    <a16:creationId xmlns:a16="http://schemas.microsoft.com/office/drawing/2014/main" id="{E3F83AC6-D4D3-4DF1-A984-25DA14BE2194}"/>
                  </a:ext>
                </a:extLst>
              </p:cNvPr>
              <p:cNvSpPr>
                <a:spLocks/>
              </p:cNvSpPr>
              <p:nvPr/>
            </p:nvSpPr>
            <p:spPr bwMode="auto">
              <a:xfrm>
                <a:off x="3565" y="1796"/>
                <a:ext cx="99" cy="57"/>
              </a:xfrm>
              <a:custGeom>
                <a:avLst/>
                <a:gdLst>
                  <a:gd name="T0" fmla="*/ 64 w 99"/>
                  <a:gd name="T1" fmla="*/ 8 h 57"/>
                  <a:gd name="T2" fmla="*/ 75 w 99"/>
                  <a:gd name="T3" fmla="*/ 4 h 57"/>
                  <a:gd name="T4" fmla="*/ 88 w 99"/>
                  <a:gd name="T5" fmla="*/ 9 h 57"/>
                  <a:gd name="T6" fmla="*/ 92 w 99"/>
                  <a:gd name="T7" fmla="*/ 12 h 57"/>
                  <a:gd name="T8" fmla="*/ 99 w 99"/>
                  <a:gd name="T9" fmla="*/ 14 h 57"/>
                  <a:gd name="T10" fmla="*/ 92 w 99"/>
                  <a:gd name="T11" fmla="*/ 20 h 57"/>
                  <a:gd name="T12" fmla="*/ 85 w 99"/>
                  <a:gd name="T13" fmla="*/ 34 h 57"/>
                  <a:gd name="T14" fmla="*/ 94 w 99"/>
                  <a:gd name="T15" fmla="*/ 44 h 57"/>
                  <a:gd name="T16" fmla="*/ 79 w 99"/>
                  <a:gd name="T17" fmla="*/ 41 h 57"/>
                  <a:gd name="T18" fmla="*/ 67 w 99"/>
                  <a:gd name="T19" fmla="*/ 47 h 57"/>
                  <a:gd name="T20" fmla="*/ 73 w 99"/>
                  <a:gd name="T21" fmla="*/ 54 h 57"/>
                  <a:gd name="T22" fmla="*/ 66 w 99"/>
                  <a:gd name="T23" fmla="*/ 54 h 57"/>
                  <a:gd name="T24" fmla="*/ 53 w 99"/>
                  <a:gd name="T25" fmla="*/ 57 h 57"/>
                  <a:gd name="T26" fmla="*/ 33 w 99"/>
                  <a:gd name="T27" fmla="*/ 50 h 57"/>
                  <a:gd name="T28" fmla="*/ 27 w 99"/>
                  <a:gd name="T29" fmla="*/ 50 h 57"/>
                  <a:gd name="T30" fmla="*/ 14 w 99"/>
                  <a:gd name="T31" fmla="*/ 54 h 57"/>
                  <a:gd name="T32" fmla="*/ 15 w 99"/>
                  <a:gd name="T33" fmla="*/ 47 h 57"/>
                  <a:gd name="T34" fmla="*/ 3 w 99"/>
                  <a:gd name="T35" fmla="*/ 36 h 57"/>
                  <a:gd name="T36" fmla="*/ 7 w 99"/>
                  <a:gd name="T37" fmla="*/ 35 h 57"/>
                  <a:gd name="T38" fmla="*/ 4 w 99"/>
                  <a:gd name="T39" fmla="*/ 27 h 57"/>
                  <a:gd name="T40" fmla="*/ 8 w 99"/>
                  <a:gd name="T41" fmla="*/ 27 h 57"/>
                  <a:gd name="T42" fmla="*/ 11 w 99"/>
                  <a:gd name="T43" fmla="*/ 22 h 57"/>
                  <a:gd name="T44" fmla="*/ 0 w 99"/>
                  <a:gd name="T45" fmla="*/ 11 h 57"/>
                  <a:gd name="T46" fmla="*/ 6 w 99"/>
                  <a:gd name="T47" fmla="*/ 0 h 57"/>
                  <a:gd name="T48" fmla="*/ 11 w 99"/>
                  <a:gd name="T49" fmla="*/ 9 h 57"/>
                  <a:gd name="T50" fmla="*/ 53 w 99"/>
                  <a:gd name="T51" fmla="*/ 12 h 57"/>
                  <a:gd name="T52" fmla="*/ 64 w 99"/>
                  <a:gd name="T53" fmla="*/ 8 h 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9"/>
                  <a:gd name="T82" fmla="*/ 0 h 57"/>
                  <a:gd name="T83" fmla="*/ 99 w 99"/>
                  <a:gd name="T84" fmla="*/ 57 h 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9" h="57">
                    <a:moveTo>
                      <a:pt x="64" y="8"/>
                    </a:moveTo>
                    <a:lnTo>
                      <a:pt x="75" y="4"/>
                    </a:lnTo>
                    <a:lnTo>
                      <a:pt x="88" y="9"/>
                    </a:lnTo>
                    <a:lnTo>
                      <a:pt x="92" y="12"/>
                    </a:lnTo>
                    <a:lnTo>
                      <a:pt x="99" y="14"/>
                    </a:lnTo>
                    <a:lnTo>
                      <a:pt x="92" y="20"/>
                    </a:lnTo>
                    <a:lnTo>
                      <a:pt x="85" y="34"/>
                    </a:lnTo>
                    <a:lnTo>
                      <a:pt x="94" y="44"/>
                    </a:lnTo>
                    <a:lnTo>
                      <a:pt x="79" y="41"/>
                    </a:lnTo>
                    <a:lnTo>
                      <a:pt x="67" y="47"/>
                    </a:lnTo>
                    <a:lnTo>
                      <a:pt x="73" y="54"/>
                    </a:lnTo>
                    <a:lnTo>
                      <a:pt x="66" y="54"/>
                    </a:lnTo>
                    <a:lnTo>
                      <a:pt x="53" y="57"/>
                    </a:lnTo>
                    <a:lnTo>
                      <a:pt x="33" y="50"/>
                    </a:lnTo>
                    <a:lnTo>
                      <a:pt x="27" y="50"/>
                    </a:lnTo>
                    <a:lnTo>
                      <a:pt x="14" y="54"/>
                    </a:lnTo>
                    <a:lnTo>
                      <a:pt x="15" y="47"/>
                    </a:lnTo>
                    <a:lnTo>
                      <a:pt x="3" y="36"/>
                    </a:lnTo>
                    <a:lnTo>
                      <a:pt x="7" y="35"/>
                    </a:lnTo>
                    <a:lnTo>
                      <a:pt x="4" y="27"/>
                    </a:lnTo>
                    <a:lnTo>
                      <a:pt x="8" y="27"/>
                    </a:lnTo>
                    <a:lnTo>
                      <a:pt x="11" y="22"/>
                    </a:lnTo>
                    <a:lnTo>
                      <a:pt x="0" y="11"/>
                    </a:lnTo>
                    <a:lnTo>
                      <a:pt x="6" y="0"/>
                    </a:lnTo>
                    <a:lnTo>
                      <a:pt x="11" y="9"/>
                    </a:lnTo>
                    <a:lnTo>
                      <a:pt x="53" y="12"/>
                    </a:lnTo>
                    <a:lnTo>
                      <a:pt x="64" y="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9" name="Freeform 345">
                <a:extLst>
                  <a:ext uri="{FF2B5EF4-FFF2-40B4-BE49-F238E27FC236}">
                    <a16:creationId xmlns:a16="http://schemas.microsoft.com/office/drawing/2014/main" id="{55655AFE-E031-4CCF-B4C0-12289BC05D49}"/>
                  </a:ext>
                </a:extLst>
              </p:cNvPr>
              <p:cNvSpPr>
                <a:spLocks/>
              </p:cNvSpPr>
              <p:nvPr/>
            </p:nvSpPr>
            <p:spPr bwMode="auto">
              <a:xfrm>
                <a:off x="3461" y="1781"/>
                <a:ext cx="59" cy="49"/>
              </a:xfrm>
              <a:custGeom>
                <a:avLst/>
                <a:gdLst>
                  <a:gd name="T0" fmla="*/ 40 w 59"/>
                  <a:gd name="T1" fmla="*/ 45 h 49"/>
                  <a:gd name="T2" fmla="*/ 33 w 59"/>
                  <a:gd name="T3" fmla="*/ 41 h 49"/>
                  <a:gd name="T4" fmla="*/ 11 w 59"/>
                  <a:gd name="T5" fmla="*/ 20 h 49"/>
                  <a:gd name="T6" fmla="*/ 0 w 59"/>
                  <a:gd name="T7" fmla="*/ 2 h 49"/>
                  <a:gd name="T8" fmla="*/ 19 w 59"/>
                  <a:gd name="T9" fmla="*/ 0 h 49"/>
                  <a:gd name="T10" fmla="*/ 36 w 59"/>
                  <a:gd name="T11" fmla="*/ 1 h 49"/>
                  <a:gd name="T12" fmla="*/ 52 w 59"/>
                  <a:gd name="T13" fmla="*/ 4 h 49"/>
                  <a:gd name="T14" fmla="*/ 58 w 59"/>
                  <a:gd name="T15" fmla="*/ 18 h 49"/>
                  <a:gd name="T16" fmla="*/ 59 w 59"/>
                  <a:gd name="T17" fmla="*/ 29 h 49"/>
                  <a:gd name="T18" fmla="*/ 47 w 59"/>
                  <a:gd name="T19" fmla="*/ 38 h 49"/>
                  <a:gd name="T20" fmla="*/ 47 w 59"/>
                  <a:gd name="T21" fmla="*/ 49 h 49"/>
                  <a:gd name="T22" fmla="*/ 40 w 59"/>
                  <a:gd name="T23" fmla="*/ 45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9"/>
                  <a:gd name="T38" fmla="*/ 59 w 59"/>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9">
                    <a:moveTo>
                      <a:pt x="40" y="45"/>
                    </a:moveTo>
                    <a:lnTo>
                      <a:pt x="33" y="41"/>
                    </a:lnTo>
                    <a:lnTo>
                      <a:pt x="11" y="20"/>
                    </a:lnTo>
                    <a:lnTo>
                      <a:pt x="0" y="2"/>
                    </a:lnTo>
                    <a:lnTo>
                      <a:pt x="19" y="0"/>
                    </a:lnTo>
                    <a:lnTo>
                      <a:pt x="36" y="1"/>
                    </a:lnTo>
                    <a:lnTo>
                      <a:pt x="52" y="4"/>
                    </a:lnTo>
                    <a:lnTo>
                      <a:pt x="58" y="18"/>
                    </a:lnTo>
                    <a:lnTo>
                      <a:pt x="59" y="29"/>
                    </a:lnTo>
                    <a:lnTo>
                      <a:pt x="47" y="38"/>
                    </a:lnTo>
                    <a:lnTo>
                      <a:pt x="47" y="49"/>
                    </a:lnTo>
                    <a:lnTo>
                      <a:pt x="40" y="4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0" name="Freeform 346">
                <a:extLst>
                  <a:ext uri="{FF2B5EF4-FFF2-40B4-BE49-F238E27FC236}">
                    <a16:creationId xmlns:a16="http://schemas.microsoft.com/office/drawing/2014/main" id="{BE3D1732-7FF2-4E33-AFC9-78ED90426ED4}"/>
                  </a:ext>
                </a:extLst>
              </p:cNvPr>
              <p:cNvSpPr>
                <a:spLocks/>
              </p:cNvSpPr>
              <p:nvPr/>
            </p:nvSpPr>
            <p:spPr bwMode="auto">
              <a:xfrm>
                <a:off x="3843" y="2285"/>
                <a:ext cx="118" cy="106"/>
              </a:xfrm>
              <a:custGeom>
                <a:avLst/>
                <a:gdLst>
                  <a:gd name="T0" fmla="*/ 31 w 118"/>
                  <a:gd name="T1" fmla="*/ 4 h 106"/>
                  <a:gd name="T2" fmla="*/ 34 w 118"/>
                  <a:gd name="T3" fmla="*/ 0 h 106"/>
                  <a:gd name="T4" fmla="*/ 57 w 118"/>
                  <a:gd name="T5" fmla="*/ 55 h 106"/>
                  <a:gd name="T6" fmla="*/ 59 w 118"/>
                  <a:gd name="T7" fmla="*/ 48 h 106"/>
                  <a:gd name="T8" fmla="*/ 82 w 118"/>
                  <a:gd name="T9" fmla="*/ 64 h 106"/>
                  <a:gd name="T10" fmla="*/ 116 w 118"/>
                  <a:gd name="T11" fmla="*/ 97 h 106"/>
                  <a:gd name="T12" fmla="*/ 118 w 118"/>
                  <a:gd name="T13" fmla="*/ 100 h 106"/>
                  <a:gd name="T14" fmla="*/ 113 w 118"/>
                  <a:gd name="T15" fmla="*/ 106 h 106"/>
                  <a:gd name="T16" fmla="*/ 105 w 118"/>
                  <a:gd name="T17" fmla="*/ 104 h 106"/>
                  <a:gd name="T18" fmla="*/ 93 w 118"/>
                  <a:gd name="T19" fmla="*/ 88 h 106"/>
                  <a:gd name="T20" fmla="*/ 83 w 118"/>
                  <a:gd name="T21" fmla="*/ 84 h 106"/>
                  <a:gd name="T22" fmla="*/ 67 w 118"/>
                  <a:gd name="T23" fmla="*/ 67 h 106"/>
                  <a:gd name="T24" fmla="*/ 41 w 118"/>
                  <a:gd name="T25" fmla="*/ 67 h 106"/>
                  <a:gd name="T26" fmla="*/ 26 w 118"/>
                  <a:gd name="T27" fmla="*/ 59 h 106"/>
                  <a:gd name="T28" fmla="*/ 20 w 118"/>
                  <a:gd name="T29" fmla="*/ 73 h 106"/>
                  <a:gd name="T30" fmla="*/ 3 w 118"/>
                  <a:gd name="T31" fmla="*/ 69 h 106"/>
                  <a:gd name="T32" fmla="*/ 0 w 118"/>
                  <a:gd name="T33" fmla="*/ 54 h 106"/>
                  <a:gd name="T34" fmla="*/ 8 w 118"/>
                  <a:gd name="T35" fmla="*/ 33 h 106"/>
                  <a:gd name="T36" fmla="*/ 8 w 118"/>
                  <a:gd name="T37" fmla="*/ 18 h 106"/>
                  <a:gd name="T38" fmla="*/ 16 w 118"/>
                  <a:gd name="T39" fmla="*/ 14 h 106"/>
                  <a:gd name="T40" fmla="*/ 30 w 118"/>
                  <a:gd name="T41" fmla="*/ 9 h 106"/>
                  <a:gd name="T42" fmla="*/ 31 w 118"/>
                  <a:gd name="T43" fmla="*/ 4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106"/>
                  <a:gd name="T68" fmla="*/ 118 w 118"/>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106">
                    <a:moveTo>
                      <a:pt x="31" y="4"/>
                    </a:moveTo>
                    <a:lnTo>
                      <a:pt x="34" y="0"/>
                    </a:lnTo>
                    <a:lnTo>
                      <a:pt x="57" y="55"/>
                    </a:lnTo>
                    <a:lnTo>
                      <a:pt x="59" y="48"/>
                    </a:lnTo>
                    <a:lnTo>
                      <a:pt x="82" y="64"/>
                    </a:lnTo>
                    <a:lnTo>
                      <a:pt x="116" y="97"/>
                    </a:lnTo>
                    <a:lnTo>
                      <a:pt x="118" y="100"/>
                    </a:lnTo>
                    <a:lnTo>
                      <a:pt x="113" y="106"/>
                    </a:lnTo>
                    <a:lnTo>
                      <a:pt x="105" y="104"/>
                    </a:lnTo>
                    <a:lnTo>
                      <a:pt x="93" y="88"/>
                    </a:lnTo>
                    <a:lnTo>
                      <a:pt x="83" y="84"/>
                    </a:lnTo>
                    <a:lnTo>
                      <a:pt x="67" y="67"/>
                    </a:lnTo>
                    <a:lnTo>
                      <a:pt x="41" y="67"/>
                    </a:lnTo>
                    <a:lnTo>
                      <a:pt x="26" y="59"/>
                    </a:lnTo>
                    <a:lnTo>
                      <a:pt x="20" y="73"/>
                    </a:lnTo>
                    <a:lnTo>
                      <a:pt x="3" y="69"/>
                    </a:lnTo>
                    <a:lnTo>
                      <a:pt x="0" y="54"/>
                    </a:lnTo>
                    <a:lnTo>
                      <a:pt x="8" y="33"/>
                    </a:lnTo>
                    <a:lnTo>
                      <a:pt x="8" y="18"/>
                    </a:lnTo>
                    <a:lnTo>
                      <a:pt x="16" y="14"/>
                    </a:lnTo>
                    <a:lnTo>
                      <a:pt x="30" y="9"/>
                    </a:lnTo>
                    <a:lnTo>
                      <a:pt x="31"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1" name="Freeform 347">
                <a:extLst>
                  <a:ext uri="{FF2B5EF4-FFF2-40B4-BE49-F238E27FC236}">
                    <a16:creationId xmlns:a16="http://schemas.microsoft.com/office/drawing/2014/main" id="{909AAFDF-A9CE-48F6-88AE-4C617328C57C}"/>
                  </a:ext>
                </a:extLst>
              </p:cNvPr>
              <p:cNvSpPr>
                <a:spLocks/>
              </p:cNvSpPr>
              <p:nvPr/>
            </p:nvSpPr>
            <p:spPr bwMode="auto">
              <a:xfrm>
                <a:off x="3787" y="2344"/>
                <a:ext cx="263" cy="213"/>
              </a:xfrm>
              <a:custGeom>
                <a:avLst/>
                <a:gdLst>
                  <a:gd name="T0" fmla="*/ 149 w 263"/>
                  <a:gd name="T1" fmla="*/ 29 h 213"/>
                  <a:gd name="T2" fmla="*/ 161 w 263"/>
                  <a:gd name="T3" fmla="*/ 45 h 213"/>
                  <a:gd name="T4" fmla="*/ 150 w 263"/>
                  <a:gd name="T5" fmla="*/ 62 h 213"/>
                  <a:gd name="T6" fmla="*/ 152 w 263"/>
                  <a:gd name="T7" fmla="*/ 74 h 213"/>
                  <a:gd name="T8" fmla="*/ 168 w 263"/>
                  <a:gd name="T9" fmla="*/ 71 h 213"/>
                  <a:gd name="T10" fmla="*/ 172 w 263"/>
                  <a:gd name="T11" fmla="*/ 72 h 213"/>
                  <a:gd name="T12" fmla="*/ 167 w 263"/>
                  <a:gd name="T13" fmla="*/ 80 h 213"/>
                  <a:gd name="T14" fmla="*/ 191 w 263"/>
                  <a:gd name="T15" fmla="*/ 110 h 213"/>
                  <a:gd name="T16" fmla="*/ 245 w 263"/>
                  <a:gd name="T17" fmla="*/ 128 h 213"/>
                  <a:gd name="T18" fmla="*/ 263 w 263"/>
                  <a:gd name="T19" fmla="*/ 129 h 213"/>
                  <a:gd name="T20" fmla="*/ 211 w 263"/>
                  <a:gd name="T21" fmla="*/ 186 h 213"/>
                  <a:gd name="T22" fmla="*/ 183 w 263"/>
                  <a:gd name="T23" fmla="*/ 187 h 213"/>
                  <a:gd name="T24" fmla="*/ 157 w 263"/>
                  <a:gd name="T25" fmla="*/ 204 h 213"/>
                  <a:gd name="T26" fmla="*/ 138 w 263"/>
                  <a:gd name="T27" fmla="*/ 199 h 213"/>
                  <a:gd name="T28" fmla="*/ 117 w 263"/>
                  <a:gd name="T29" fmla="*/ 213 h 213"/>
                  <a:gd name="T30" fmla="*/ 93 w 263"/>
                  <a:gd name="T31" fmla="*/ 212 h 213"/>
                  <a:gd name="T32" fmla="*/ 53 w 263"/>
                  <a:gd name="T33" fmla="*/ 191 h 213"/>
                  <a:gd name="T34" fmla="*/ 49 w 263"/>
                  <a:gd name="T35" fmla="*/ 178 h 213"/>
                  <a:gd name="T36" fmla="*/ 42 w 263"/>
                  <a:gd name="T37" fmla="*/ 178 h 213"/>
                  <a:gd name="T38" fmla="*/ 33 w 263"/>
                  <a:gd name="T39" fmla="*/ 157 h 213"/>
                  <a:gd name="T40" fmla="*/ 16 w 263"/>
                  <a:gd name="T41" fmla="*/ 137 h 213"/>
                  <a:gd name="T42" fmla="*/ 0 w 263"/>
                  <a:gd name="T43" fmla="*/ 132 h 213"/>
                  <a:gd name="T44" fmla="*/ 4 w 263"/>
                  <a:gd name="T45" fmla="*/ 120 h 213"/>
                  <a:gd name="T46" fmla="*/ 19 w 263"/>
                  <a:gd name="T47" fmla="*/ 120 h 213"/>
                  <a:gd name="T48" fmla="*/ 24 w 263"/>
                  <a:gd name="T49" fmla="*/ 75 h 213"/>
                  <a:gd name="T50" fmla="*/ 31 w 263"/>
                  <a:gd name="T51" fmla="*/ 76 h 213"/>
                  <a:gd name="T52" fmla="*/ 31 w 263"/>
                  <a:gd name="T53" fmla="*/ 75 h 213"/>
                  <a:gd name="T54" fmla="*/ 44 w 263"/>
                  <a:gd name="T55" fmla="*/ 41 h 213"/>
                  <a:gd name="T56" fmla="*/ 52 w 263"/>
                  <a:gd name="T57" fmla="*/ 40 h 213"/>
                  <a:gd name="T58" fmla="*/ 53 w 263"/>
                  <a:gd name="T59" fmla="*/ 29 h 213"/>
                  <a:gd name="T60" fmla="*/ 59 w 263"/>
                  <a:gd name="T61" fmla="*/ 10 h 213"/>
                  <a:gd name="T62" fmla="*/ 76 w 263"/>
                  <a:gd name="T63" fmla="*/ 14 h 213"/>
                  <a:gd name="T64" fmla="*/ 82 w 263"/>
                  <a:gd name="T65" fmla="*/ 0 h 213"/>
                  <a:gd name="T66" fmla="*/ 97 w 263"/>
                  <a:gd name="T67" fmla="*/ 8 h 213"/>
                  <a:gd name="T68" fmla="*/ 123 w 263"/>
                  <a:gd name="T69" fmla="*/ 8 h 213"/>
                  <a:gd name="T70" fmla="*/ 139 w 263"/>
                  <a:gd name="T71" fmla="*/ 25 h 213"/>
                  <a:gd name="T72" fmla="*/ 149 w 263"/>
                  <a:gd name="T73" fmla="*/ 29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13"/>
                  <a:gd name="T113" fmla="*/ 263 w 263"/>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13">
                    <a:moveTo>
                      <a:pt x="149" y="29"/>
                    </a:moveTo>
                    <a:lnTo>
                      <a:pt x="161" y="45"/>
                    </a:lnTo>
                    <a:lnTo>
                      <a:pt x="150" y="62"/>
                    </a:lnTo>
                    <a:lnTo>
                      <a:pt x="152" y="74"/>
                    </a:lnTo>
                    <a:lnTo>
                      <a:pt x="168" y="71"/>
                    </a:lnTo>
                    <a:lnTo>
                      <a:pt x="172" y="72"/>
                    </a:lnTo>
                    <a:lnTo>
                      <a:pt x="167" y="80"/>
                    </a:lnTo>
                    <a:lnTo>
                      <a:pt x="191" y="110"/>
                    </a:lnTo>
                    <a:lnTo>
                      <a:pt x="245" y="128"/>
                    </a:lnTo>
                    <a:lnTo>
                      <a:pt x="263" y="129"/>
                    </a:lnTo>
                    <a:lnTo>
                      <a:pt x="211" y="186"/>
                    </a:lnTo>
                    <a:lnTo>
                      <a:pt x="183" y="187"/>
                    </a:lnTo>
                    <a:lnTo>
                      <a:pt x="157" y="204"/>
                    </a:lnTo>
                    <a:lnTo>
                      <a:pt x="138" y="199"/>
                    </a:lnTo>
                    <a:lnTo>
                      <a:pt x="117" y="213"/>
                    </a:lnTo>
                    <a:lnTo>
                      <a:pt x="93" y="212"/>
                    </a:lnTo>
                    <a:lnTo>
                      <a:pt x="53" y="191"/>
                    </a:lnTo>
                    <a:lnTo>
                      <a:pt x="49" y="178"/>
                    </a:lnTo>
                    <a:lnTo>
                      <a:pt x="42" y="178"/>
                    </a:lnTo>
                    <a:lnTo>
                      <a:pt x="33" y="157"/>
                    </a:lnTo>
                    <a:lnTo>
                      <a:pt x="16" y="137"/>
                    </a:lnTo>
                    <a:lnTo>
                      <a:pt x="0" y="132"/>
                    </a:lnTo>
                    <a:lnTo>
                      <a:pt x="4" y="120"/>
                    </a:lnTo>
                    <a:lnTo>
                      <a:pt x="19" y="120"/>
                    </a:lnTo>
                    <a:lnTo>
                      <a:pt x="24" y="75"/>
                    </a:lnTo>
                    <a:lnTo>
                      <a:pt x="31" y="76"/>
                    </a:lnTo>
                    <a:lnTo>
                      <a:pt x="31" y="75"/>
                    </a:lnTo>
                    <a:lnTo>
                      <a:pt x="44" y="41"/>
                    </a:lnTo>
                    <a:lnTo>
                      <a:pt x="52" y="40"/>
                    </a:lnTo>
                    <a:lnTo>
                      <a:pt x="53" y="29"/>
                    </a:lnTo>
                    <a:lnTo>
                      <a:pt x="59" y="10"/>
                    </a:lnTo>
                    <a:lnTo>
                      <a:pt x="76" y="14"/>
                    </a:lnTo>
                    <a:lnTo>
                      <a:pt x="82" y="0"/>
                    </a:lnTo>
                    <a:lnTo>
                      <a:pt x="97" y="8"/>
                    </a:lnTo>
                    <a:lnTo>
                      <a:pt x="123" y="8"/>
                    </a:lnTo>
                    <a:lnTo>
                      <a:pt x="139" y="25"/>
                    </a:lnTo>
                    <a:lnTo>
                      <a:pt x="149" y="29"/>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2" name="Freeform 348">
                <a:extLst>
                  <a:ext uri="{FF2B5EF4-FFF2-40B4-BE49-F238E27FC236}">
                    <a16:creationId xmlns:a16="http://schemas.microsoft.com/office/drawing/2014/main" id="{5CE2FD76-9F0C-46DD-BCF3-5DF676ECB526}"/>
                  </a:ext>
                </a:extLst>
              </p:cNvPr>
              <p:cNvSpPr>
                <a:spLocks/>
              </p:cNvSpPr>
              <p:nvPr/>
            </p:nvSpPr>
            <p:spPr bwMode="auto">
              <a:xfrm>
                <a:off x="3471" y="1701"/>
                <a:ext cx="86" cy="31"/>
              </a:xfrm>
              <a:custGeom>
                <a:avLst/>
                <a:gdLst>
                  <a:gd name="T0" fmla="*/ 84 w 86"/>
                  <a:gd name="T1" fmla="*/ 14 h 31"/>
                  <a:gd name="T2" fmla="*/ 82 w 86"/>
                  <a:gd name="T3" fmla="*/ 22 h 31"/>
                  <a:gd name="T4" fmla="*/ 53 w 86"/>
                  <a:gd name="T5" fmla="*/ 23 h 31"/>
                  <a:gd name="T6" fmla="*/ 24 w 86"/>
                  <a:gd name="T7" fmla="*/ 31 h 31"/>
                  <a:gd name="T8" fmla="*/ 5 w 86"/>
                  <a:gd name="T9" fmla="*/ 28 h 31"/>
                  <a:gd name="T10" fmla="*/ 0 w 86"/>
                  <a:gd name="T11" fmla="*/ 13 h 31"/>
                  <a:gd name="T12" fmla="*/ 9 w 86"/>
                  <a:gd name="T13" fmla="*/ 11 h 31"/>
                  <a:gd name="T14" fmla="*/ 16 w 86"/>
                  <a:gd name="T15" fmla="*/ 9 h 31"/>
                  <a:gd name="T16" fmla="*/ 27 w 86"/>
                  <a:gd name="T17" fmla="*/ 0 h 31"/>
                  <a:gd name="T18" fmla="*/ 48 w 86"/>
                  <a:gd name="T19" fmla="*/ 5 h 31"/>
                  <a:gd name="T20" fmla="*/ 60 w 86"/>
                  <a:gd name="T21" fmla="*/ 1 h 31"/>
                  <a:gd name="T22" fmla="*/ 86 w 86"/>
                  <a:gd name="T23" fmla="*/ 8 h 31"/>
                  <a:gd name="T24" fmla="*/ 84 w 86"/>
                  <a:gd name="T25" fmla="*/ 14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1"/>
                  <a:gd name="T41" fmla="*/ 86 w 8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1">
                    <a:moveTo>
                      <a:pt x="84" y="14"/>
                    </a:moveTo>
                    <a:lnTo>
                      <a:pt x="82" y="22"/>
                    </a:lnTo>
                    <a:lnTo>
                      <a:pt x="53" y="23"/>
                    </a:lnTo>
                    <a:lnTo>
                      <a:pt x="24" y="31"/>
                    </a:lnTo>
                    <a:lnTo>
                      <a:pt x="5" y="28"/>
                    </a:lnTo>
                    <a:lnTo>
                      <a:pt x="0" y="13"/>
                    </a:lnTo>
                    <a:lnTo>
                      <a:pt x="9" y="11"/>
                    </a:lnTo>
                    <a:lnTo>
                      <a:pt x="16" y="9"/>
                    </a:lnTo>
                    <a:lnTo>
                      <a:pt x="27" y="0"/>
                    </a:lnTo>
                    <a:lnTo>
                      <a:pt x="48" y="5"/>
                    </a:lnTo>
                    <a:lnTo>
                      <a:pt x="60" y="1"/>
                    </a:lnTo>
                    <a:lnTo>
                      <a:pt x="86" y="8"/>
                    </a:lnTo>
                    <a:lnTo>
                      <a:pt x="84" y="1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3" name="Freeform 349">
                <a:extLst>
                  <a:ext uri="{FF2B5EF4-FFF2-40B4-BE49-F238E27FC236}">
                    <a16:creationId xmlns:a16="http://schemas.microsoft.com/office/drawing/2014/main" id="{7F652A2B-4160-4DE5-88EE-3FC1F724B2E9}"/>
                  </a:ext>
                </a:extLst>
              </p:cNvPr>
              <p:cNvSpPr>
                <a:spLocks/>
              </p:cNvSpPr>
              <p:nvPr/>
            </p:nvSpPr>
            <p:spPr bwMode="auto">
              <a:xfrm>
                <a:off x="4156" y="3006"/>
                <a:ext cx="15" cy="19"/>
              </a:xfrm>
              <a:custGeom>
                <a:avLst/>
                <a:gdLst>
                  <a:gd name="T0" fmla="*/ 7 w 15"/>
                  <a:gd name="T1" fmla="*/ 3 h 19"/>
                  <a:gd name="T2" fmla="*/ 13 w 15"/>
                  <a:gd name="T3" fmla="*/ 0 h 19"/>
                  <a:gd name="T4" fmla="*/ 15 w 15"/>
                  <a:gd name="T5" fmla="*/ 19 h 19"/>
                  <a:gd name="T6" fmla="*/ 2 w 15"/>
                  <a:gd name="T7" fmla="*/ 18 h 19"/>
                  <a:gd name="T8" fmla="*/ 0 w 15"/>
                  <a:gd name="T9" fmla="*/ 6 h 19"/>
                  <a:gd name="T10" fmla="*/ 7 w 15"/>
                  <a:gd name="T11" fmla="*/ 3 h 19"/>
                  <a:gd name="T12" fmla="*/ 0 60000 65536"/>
                  <a:gd name="T13" fmla="*/ 0 60000 65536"/>
                  <a:gd name="T14" fmla="*/ 0 60000 65536"/>
                  <a:gd name="T15" fmla="*/ 0 60000 65536"/>
                  <a:gd name="T16" fmla="*/ 0 60000 65536"/>
                  <a:gd name="T17" fmla="*/ 0 60000 65536"/>
                  <a:gd name="T18" fmla="*/ 0 w 15"/>
                  <a:gd name="T19" fmla="*/ 0 h 19"/>
                  <a:gd name="T20" fmla="*/ 15 w 1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 h="19">
                    <a:moveTo>
                      <a:pt x="7" y="3"/>
                    </a:moveTo>
                    <a:lnTo>
                      <a:pt x="13" y="0"/>
                    </a:lnTo>
                    <a:lnTo>
                      <a:pt x="15" y="19"/>
                    </a:lnTo>
                    <a:lnTo>
                      <a:pt x="2" y="18"/>
                    </a:lnTo>
                    <a:lnTo>
                      <a:pt x="0" y="6"/>
                    </a:lnTo>
                    <a:lnTo>
                      <a:pt x="7"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4" name="Freeform 350">
                <a:extLst>
                  <a:ext uri="{FF2B5EF4-FFF2-40B4-BE49-F238E27FC236}">
                    <a16:creationId xmlns:a16="http://schemas.microsoft.com/office/drawing/2014/main" id="{EB9106BB-BD67-44DB-9B9E-9ECCD9D1C826}"/>
                  </a:ext>
                </a:extLst>
              </p:cNvPr>
              <p:cNvSpPr>
                <a:spLocks/>
              </p:cNvSpPr>
              <p:nvPr/>
            </p:nvSpPr>
            <p:spPr bwMode="auto">
              <a:xfrm>
                <a:off x="4192" y="2994"/>
                <a:ext cx="20" cy="18"/>
              </a:xfrm>
              <a:custGeom>
                <a:avLst/>
                <a:gdLst>
                  <a:gd name="T0" fmla="*/ 12 w 20"/>
                  <a:gd name="T1" fmla="*/ 3 h 18"/>
                  <a:gd name="T2" fmla="*/ 20 w 20"/>
                  <a:gd name="T3" fmla="*/ 6 h 18"/>
                  <a:gd name="T4" fmla="*/ 14 w 20"/>
                  <a:gd name="T5" fmla="*/ 18 h 18"/>
                  <a:gd name="T6" fmla="*/ 0 w 20"/>
                  <a:gd name="T7" fmla="*/ 17 h 18"/>
                  <a:gd name="T8" fmla="*/ 4 w 20"/>
                  <a:gd name="T9" fmla="*/ 0 h 18"/>
                  <a:gd name="T10" fmla="*/ 12 w 20"/>
                  <a:gd name="T11" fmla="*/ 3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12" y="3"/>
                    </a:moveTo>
                    <a:lnTo>
                      <a:pt x="20" y="6"/>
                    </a:lnTo>
                    <a:lnTo>
                      <a:pt x="14" y="18"/>
                    </a:lnTo>
                    <a:lnTo>
                      <a:pt x="0" y="17"/>
                    </a:lnTo>
                    <a:lnTo>
                      <a:pt x="4" y="0"/>
                    </a:lnTo>
                    <a:lnTo>
                      <a:pt x="12" y="3"/>
                    </a:lnTo>
                  </a:path>
                </a:pathLst>
              </a:custGeom>
              <a:grpFill/>
              <a:ln w="4" cap="sq">
                <a:solidFill>
                  <a:schemeClr val="tx1"/>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5" name="Freeform 352">
                <a:extLst>
                  <a:ext uri="{FF2B5EF4-FFF2-40B4-BE49-F238E27FC236}">
                    <a16:creationId xmlns:a16="http://schemas.microsoft.com/office/drawing/2014/main" id="{04055D0B-0402-46CD-B578-5E4DCDCD13B8}"/>
                  </a:ext>
                </a:extLst>
              </p:cNvPr>
              <p:cNvSpPr>
                <a:spLocks/>
              </p:cNvSpPr>
              <p:nvPr/>
            </p:nvSpPr>
            <p:spPr bwMode="auto">
              <a:xfrm>
                <a:off x="3443" y="1946"/>
                <a:ext cx="13" cy="14"/>
              </a:xfrm>
              <a:custGeom>
                <a:avLst/>
                <a:gdLst>
                  <a:gd name="T0" fmla="*/ 6 w 13"/>
                  <a:gd name="T1" fmla="*/ 2 h 14"/>
                  <a:gd name="T2" fmla="*/ 13 w 13"/>
                  <a:gd name="T3" fmla="*/ 5 h 14"/>
                  <a:gd name="T4" fmla="*/ 3 w 13"/>
                  <a:gd name="T5" fmla="*/ 14 h 14"/>
                  <a:gd name="T6" fmla="*/ 0 w 13"/>
                  <a:gd name="T7" fmla="*/ 0 h 14"/>
                  <a:gd name="T8" fmla="*/ 6 w 13"/>
                  <a:gd name="T9" fmla="*/ 2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6" y="2"/>
                    </a:moveTo>
                    <a:lnTo>
                      <a:pt x="13" y="5"/>
                    </a:lnTo>
                    <a:lnTo>
                      <a:pt x="3" y="14"/>
                    </a:lnTo>
                    <a:lnTo>
                      <a:pt x="0" y="0"/>
                    </a:lnTo>
                    <a:lnTo>
                      <a:pt x="6" y="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6" name="Freeform 353">
                <a:extLst>
                  <a:ext uri="{FF2B5EF4-FFF2-40B4-BE49-F238E27FC236}">
                    <a16:creationId xmlns:a16="http://schemas.microsoft.com/office/drawing/2014/main" id="{9CB4397D-2AB7-48BB-A74D-BAA056440B44}"/>
                  </a:ext>
                </a:extLst>
              </p:cNvPr>
              <p:cNvSpPr>
                <a:spLocks/>
              </p:cNvSpPr>
              <p:nvPr/>
            </p:nvSpPr>
            <p:spPr bwMode="auto">
              <a:xfrm>
                <a:off x="3806" y="2535"/>
                <a:ext cx="138" cy="174"/>
              </a:xfrm>
              <a:custGeom>
                <a:avLst/>
                <a:gdLst>
                  <a:gd name="T0" fmla="*/ 55 w 138"/>
                  <a:gd name="T1" fmla="*/ 10 h 174"/>
                  <a:gd name="T2" fmla="*/ 74 w 138"/>
                  <a:gd name="T3" fmla="*/ 21 h 174"/>
                  <a:gd name="T4" fmla="*/ 98 w 138"/>
                  <a:gd name="T5" fmla="*/ 22 h 174"/>
                  <a:gd name="T6" fmla="*/ 119 w 138"/>
                  <a:gd name="T7" fmla="*/ 8 h 174"/>
                  <a:gd name="T8" fmla="*/ 138 w 138"/>
                  <a:gd name="T9" fmla="*/ 13 h 174"/>
                  <a:gd name="T10" fmla="*/ 123 w 138"/>
                  <a:gd name="T11" fmla="*/ 35 h 174"/>
                  <a:gd name="T12" fmla="*/ 123 w 138"/>
                  <a:gd name="T13" fmla="*/ 98 h 174"/>
                  <a:gd name="T14" fmla="*/ 123 w 138"/>
                  <a:gd name="T15" fmla="*/ 103 h 174"/>
                  <a:gd name="T16" fmla="*/ 134 w 138"/>
                  <a:gd name="T17" fmla="*/ 117 h 174"/>
                  <a:gd name="T18" fmla="*/ 108 w 138"/>
                  <a:gd name="T19" fmla="*/ 142 h 174"/>
                  <a:gd name="T20" fmla="*/ 92 w 138"/>
                  <a:gd name="T21" fmla="*/ 174 h 174"/>
                  <a:gd name="T22" fmla="*/ 66 w 138"/>
                  <a:gd name="T23" fmla="*/ 144 h 174"/>
                  <a:gd name="T24" fmla="*/ 0 w 138"/>
                  <a:gd name="T25" fmla="*/ 104 h 174"/>
                  <a:gd name="T26" fmla="*/ 0 w 138"/>
                  <a:gd name="T27" fmla="*/ 85 h 174"/>
                  <a:gd name="T28" fmla="*/ 1 w 138"/>
                  <a:gd name="T29" fmla="*/ 80 h 174"/>
                  <a:gd name="T30" fmla="*/ 12 w 138"/>
                  <a:gd name="T31" fmla="*/ 66 h 174"/>
                  <a:gd name="T32" fmla="*/ 19 w 138"/>
                  <a:gd name="T33" fmla="*/ 55 h 174"/>
                  <a:gd name="T34" fmla="*/ 16 w 138"/>
                  <a:gd name="T35" fmla="*/ 40 h 174"/>
                  <a:gd name="T36" fmla="*/ 8 w 138"/>
                  <a:gd name="T37" fmla="*/ 22 h 174"/>
                  <a:gd name="T38" fmla="*/ 1 w 138"/>
                  <a:gd name="T39" fmla="*/ 8 h 174"/>
                  <a:gd name="T40" fmla="*/ 7 w 138"/>
                  <a:gd name="T41" fmla="*/ 1 h 174"/>
                  <a:gd name="T42" fmla="*/ 34 w 138"/>
                  <a:gd name="T43" fmla="*/ 0 h 174"/>
                  <a:gd name="T44" fmla="*/ 55 w 138"/>
                  <a:gd name="T45" fmla="*/ 10 h 1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74"/>
                  <a:gd name="T71" fmla="*/ 138 w 138"/>
                  <a:gd name="T72" fmla="*/ 174 h 1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74">
                    <a:moveTo>
                      <a:pt x="55" y="10"/>
                    </a:moveTo>
                    <a:lnTo>
                      <a:pt x="74" y="21"/>
                    </a:lnTo>
                    <a:lnTo>
                      <a:pt x="98" y="22"/>
                    </a:lnTo>
                    <a:lnTo>
                      <a:pt x="119" y="8"/>
                    </a:lnTo>
                    <a:lnTo>
                      <a:pt x="138" y="13"/>
                    </a:lnTo>
                    <a:lnTo>
                      <a:pt x="123" y="35"/>
                    </a:lnTo>
                    <a:lnTo>
                      <a:pt x="123" y="98"/>
                    </a:lnTo>
                    <a:lnTo>
                      <a:pt x="123" y="103"/>
                    </a:lnTo>
                    <a:lnTo>
                      <a:pt x="134" y="117"/>
                    </a:lnTo>
                    <a:lnTo>
                      <a:pt x="108" y="142"/>
                    </a:lnTo>
                    <a:lnTo>
                      <a:pt x="92" y="174"/>
                    </a:lnTo>
                    <a:lnTo>
                      <a:pt x="66" y="144"/>
                    </a:lnTo>
                    <a:lnTo>
                      <a:pt x="0" y="104"/>
                    </a:lnTo>
                    <a:lnTo>
                      <a:pt x="0" y="85"/>
                    </a:lnTo>
                    <a:lnTo>
                      <a:pt x="1" y="80"/>
                    </a:lnTo>
                    <a:lnTo>
                      <a:pt x="12" y="66"/>
                    </a:lnTo>
                    <a:lnTo>
                      <a:pt x="19" y="55"/>
                    </a:lnTo>
                    <a:lnTo>
                      <a:pt x="16" y="40"/>
                    </a:lnTo>
                    <a:lnTo>
                      <a:pt x="8" y="22"/>
                    </a:lnTo>
                    <a:lnTo>
                      <a:pt x="1" y="8"/>
                    </a:lnTo>
                    <a:lnTo>
                      <a:pt x="7" y="1"/>
                    </a:lnTo>
                    <a:lnTo>
                      <a:pt x="34" y="0"/>
                    </a:lnTo>
                    <a:lnTo>
                      <a:pt x="55" y="1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7" name="Freeform 354">
                <a:extLst>
                  <a:ext uri="{FF2B5EF4-FFF2-40B4-BE49-F238E27FC236}">
                    <a16:creationId xmlns:a16="http://schemas.microsoft.com/office/drawing/2014/main" id="{2CD426F2-1F13-4E49-8A40-30C4926F21D8}"/>
                  </a:ext>
                </a:extLst>
              </p:cNvPr>
              <p:cNvSpPr>
                <a:spLocks/>
              </p:cNvSpPr>
              <p:nvPr/>
            </p:nvSpPr>
            <p:spPr bwMode="auto">
              <a:xfrm>
                <a:off x="4951" y="2186"/>
                <a:ext cx="161" cy="278"/>
              </a:xfrm>
              <a:custGeom>
                <a:avLst/>
                <a:gdLst>
                  <a:gd name="T0" fmla="*/ 50 w 161"/>
                  <a:gd name="T1" fmla="*/ 7 h 278"/>
                  <a:gd name="T2" fmla="*/ 61 w 161"/>
                  <a:gd name="T3" fmla="*/ 0 h 278"/>
                  <a:gd name="T4" fmla="*/ 85 w 161"/>
                  <a:gd name="T5" fmla="*/ 11 h 278"/>
                  <a:gd name="T6" fmla="*/ 88 w 161"/>
                  <a:gd name="T7" fmla="*/ 25 h 278"/>
                  <a:gd name="T8" fmla="*/ 113 w 161"/>
                  <a:gd name="T9" fmla="*/ 34 h 278"/>
                  <a:gd name="T10" fmla="*/ 94 w 161"/>
                  <a:gd name="T11" fmla="*/ 49 h 278"/>
                  <a:gd name="T12" fmla="*/ 78 w 161"/>
                  <a:gd name="T13" fmla="*/ 81 h 278"/>
                  <a:gd name="T14" fmla="*/ 147 w 161"/>
                  <a:gd name="T15" fmla="*/ 150 h 278"/>
                  <a:gd name="T16" fmla="*/ 161 w 161"/>
                  <a:gd name="T17" fmla="*/ 196 h 278"/>
                  <a:gd name="T18" fmla="*/ 158 w 161"/>
                  <a:gd name="T19" fmla="*/ 225 h 278"/>
                  <a:gd name="T20" fmla="*/ 120 w 161"/>
                  <a:gd name="T21" fmla="*/ 246 h 278"/>
                  <a:gd name="T22" fmla="*/ 117 w 161"/>
                  <a:gd name="T23" fmla="*/ 260 h 278"/>
                  <a:gd name="T24" fmla="*/ 91 w 161"/>
                  <a:gd name="T25" fmla="*/ 278 h 278"/>
                  <a:gd name="T26" fmla="*/ 87 w 161"/>
                  <a:gd name="T27" fmla="*/ 248 h 278"/>
                  <a:gd name="T28" fmla="*/ 80 w 161"/>
                  <a:gd name="T29" fmla="*/ 243 h 278"/>
                  <a:gd name="T30" fmla="*/ 89 w 161"/>
                  <a:gd name="T31" fmla="*/ 232 h 278"/>
                  <a:gd name="T32" fmla="*/ 109 w 161"/>
                  <a:gd name="T33" fmla="*/ 232 h 278"/>
                  <a:gd name="T34" fmla="*/ 102 w 161"/>
                  <a:gd name="T35" fmla="*/ 220 h 278"/>
                  <a:gd name="T36" fmla="*/ 128 w 161"/>
                  <a:gd name="T37" fmla="*/ 206 h 278"/>
                  <a:gd name="T38" fmla="*/ 124 w 161"/>
                  <a:gd name="T39" fmla="*/ 162 h 278"/>
                  <a:gd name="T40" fmla="*/ 117 w 161"/>
                  <a:gd name="T41" fmla="*/ 135 h 278"/>
                  <a:gd name="T42" fmla="*/ 70 w 161"/>
                  <a:gd name="T43" fmla="*/ 89 h 278"/>
                  <a:gd name="T44" fmla="*/ 44 w 161"/>
                  <a:gd name="T45" fmla="*/ 73 h 278"/>
                  <a:gd name="T46" fmla="*/ 65 w 161"/>
                  <a:gd name="T47" fmla="*/ 60 h 278"/>
                  <a:gd name="T48" fmla="*/ 59 w 161"/>
                  <a:gd name="T49" fmla="*/ 56 h 278"/>
                  <a:gd name="T50" fmla="*/ 32 w 161"/>
                  <a:gd name="T51" fmla="*/ 47 h 278"/>
                  <a:gd name="T52" fmla="*/ 0 w 161"/>
                  <a:gd name="T53" fmla="*/ 16 h 278"/>
                  <a:gd name="T54" fmla="*/ 11 w 161"/>
                  <a:gd name="T55" fmla="*/ 11 h 278"/>
                  <a:gd name="T56" fmla="*/ 39 w 161"/>
                  <a:gd name="T57" fmla="*/ 16 h 278"/>
                  <a:gd name="T58" fmla="*/ 50 w 161"/>
                  <a:gd name="T59" fmla="*/ 7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278"/>
                  <a:gd name="T92" fmla="*/ 161 w 161"/>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278">
                    <a:moveTo>
                      <a:pt x="50" y="7"/>
                    </a:moveTo>
                    <a:lnTo>
                      <a:pt x="61" y="0"/>
                    </a:lnTo>
                    <a:lnTo>
                      <a:pt x="85" y="11"/>
                    </a:lnTo>
                    <a:lnTo>
                      <a:pt x="88" y="25"/>
                    </a:lnTo>
                    <a:lnTo>
                      <a:pt x="113" y="34"/>
                    </a:lnTo>
                    <a:lnTo>
                      <a:pt x="94" y="49"/>
                    </a:lnTo>
                    <a:lnTo>
                      <a:pt x="78" y="81"/>
                    </a:lnTo>
                    <a:lnTo>
                      <a:pt x="147" y="150"/>
                    </a:lnTo>
                    <a:lnTo>
                      <a:pt x="161" y="196"/>
                    </a:lnTo>
                    <a:lnTo>
                      <a:pt x="158" y="225"/>
                    </a:lnTo>
                    <a:lnTo>
                      <a:pt x="120" y="246"/>
                    </a:lnTo>
                    <a:lnTo>
                      <a:pt x="117" y="260"/>
                    </a:lnTo>
                    <a:lnTo>
                      <a:pt x="91" y="278"/>
                    </a:lnTo>
                    <a:lnTo>
                      <a:pt x="87" y="248"/>
                    </a:lnTo>
                    <a:lnTo>
                      <a:pt x="80" y="243"/>
                    </a:lnTo>
                    <a:lnTo>
                      <a:pt x="89" y="232"/>
                    </a:lnTo>
                    <a:lnTo>
                      <a:pt x="109" y="232"/>
                    </a:lnTo>
                    <a:lnTo>
                      <a:pt x="102" y="220"/>
                    </a:lnTo>
                    <a:lnTo>
                      <a:pt x="128" y="206"/>
                    </a:lnTo>
                    <a:lnTo>
                      <a:pt x="124" y="162"/>
                    </a:lnTo>
                    <a:lnTo>
                      <a:pt x="117" y="135"/>
                    </a:lnTo>
                    <a:lnTo>
                      <a:pt x="70" y="89"/>
                    </a:lnTo>
                    <a:lnTo>
                      <a:pt x="44" y="73"/>
                    </a:lnTo>
                    <a:lnTo>
                      <a:pt x="65" y="60"/>
                    </a:lnTo>
                    <a:lnTo>
                      <a:pt x="59" y="56"/>
                    </a:lnTo>
                    <a:lnTo>
                      <a:pt x="32" y="47"/>
                    </a:lnTo>
                    <a:lnTo>
                      <a:pt x="0" y="16"/>
                    </a:lnTo>
                    <a:lnTo>
                      <a:pt x="11" y="11"/>
                    </a:lnTo>
                    <a:lnTo>
                      <a:pt x="39" y="16"/>
                    </a:lnTo>
                    <a:lnTo>
                      <a:pt x="50" y="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8" name="Freeform 356">
                <a:extLst>
                  <a:ext uri="{FF2B5EF4-FFF2-40B4-BE49-F238E27FC236}">
                    <a16:creationId xmlns:a16="http://schemas.microsoft.com/office/drawing/2014/main" id="{9B651E25-DCE7-4702-BA91-25166D90666B}"/>
                  </a:ext>
                </a:extLst>
              </p:cNvPr>
              <p:cNvSpPr>
                <a:spLocks/>
              </p:cNvSpPr>
              <p:nvPr/>
            </p:nvSpPr>
            <p:spPr bwMode="auto">
              <a:xfrm>
                <a:off x="4069" y="2133"/>
                <a:ext cx="2" cy="7"/>
              </a:xfrm>
              <a:custGeom>
                <a:avLst/>
                <a:gdLst>
                  <a:gd name="T0" fmla="*/ 1 w 2"/>
                  <a:gd name="T1" fmla="*/ 0 h 7"/>
                  <a:gd name="T2" fmla="*/ 1 w 2"/>
                  <a:gd name="T3" fmla="*/ 0 h 7"/>
                  <a:gd name="T4" fmla="*/ 2 w 2"/>
                  <a:gd name="T5" fmla="*/ 5 h 7"/>
                  <a:gd name="T6" fmla="*/ 2 w 2"/>
                  <a:gd name="T7" fmla="*/ 7 h 7"/>
                  <a:gd name="T8" fmla="*/ 0 w 2"/>
                  <a:gd name="T9" fmla="*/ 5 h 7"/>
                  <a:gd name="T10" fmla="*/ 0 w 2"/>
                  <a:gd name="T11" fmla="*/ 0 h 7"/>
                  <a:gd name="T12" fmla="*/ 1 w 2"/>
                  <a:gd name="T13" fmla="*/ 0 h 7"/>
                  <a:gd name="T14" fmla="*/ 0 60000 65536"/>
                  <a:gd name="T15" fmla="*/ 0 60000 65536"/>
                  <a:gd name="T16" fmla="*/ 0 60000 65536"/>
                  <a:gd name="T17" fmla="*/ 0 60000 65536"/>
                  <a:gd name="T18" fmla="*/ 0 60000 65536"/>
                  <a:gd name="T19" fmla="*/ 0 60000 65536"/>
                  <a:gd name="T20" fmla="*/ 0 60000 65536"/>
                  <a:gd name="T21" fmla="*/ 0 w 2"/>
                  <a:gd name="T22" fmla="*/ 0 h 7"/>
                  <a:gd name="T23" fmla="*/ 2 w 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7">
                    <a:moveTo>
                      <a:pt x="1" y="0"/>
                    </a:moveTo>
                    <a:lnTo>
                      <a:pt x="1" y="0"/>
                    </a:lnTo>
                    <a:lnTo>
                      <a:pt x="2" y="5"/>
                    </a:lnTo>
                    <a:lnTo>
                      <a:pt x="2" y="7"/>
                    </a:lnTo>
                    <a:lnTo>
                      <a:pt x="0" y="5"/>
                    </a:lnTo>
                    <a:lnTo>
                      <a:pt x="0" y="0"/>
                    </a:lnTo>
                    <a:lnTo>
                      <a:pt x="1"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9" name="Freeform 357">
                <a:extLst>
                  <a:ext uri="{FF2B5EF4-FFF2-40B4-BE49-F238E27FC236}">
                    <a16:creationId xmlns:a16="http://schemas.microsoft.com/office/drawing/2014/main" id="{C9C510A5-4FB0-4F8D-AEAA-54DD4C98D600}"/>
                  </a:ext>
                </a:extLst>
              </p:cNvPr>
              <p:cNvSpPr>
                <a:spLocks/>
              </p:cNvSpPr>
              <p:nvPr/>
            </p:nvSpPr>
            <p:spPr bwMode="auto">
              <a:xfrm>
                <a:off x="3211" y="2415"/>
                <a:ext cx="30" cy="93"/>
              </a:xfrm>
              <a:custGeom>
                <a:avLst/>
                <a:gdLst>
                  <a:gd name="T0" fmla="*/ 21 w 30"/>
                  <a:gd name="T1" fmla="*/ 93 h 93"/>
                  <a:gd name="T2" fmla="*/ 9 w 30"/>
                  <a:gd name="T3" fmla="*/ 79 h 93"/>
                  <a:gd name="T4" fmla="*/ 12 w 30"/>
                  <a:gd name="T5" fmla="*/ 53 h 93"/>
                  <a:gd name="T6" fmla="*/ 0 w 30"/>
                  <a:gd name="T7" fmla="*/ 8 h 93"/>
                  <a:gd name="T8" fmla="*/ 2 w 30"/>
                  <a:gd name="T9" fmla="*/ 0 h 93"/>
                  <a:gd name="T10" fmla="*/ 16 w 30"/>
                  <a:gd name="T11" fmla="*/ 1 h 93"/>
                  <a:gd name="T12" fmla="*/ 13 w 30"/>
                  <a:gd name="T13" fmla="*/ 13 h 93"/>
                  <a:gd name="T14" fmla="*/ 21 w 30"/>
                  <a:gd name="T15" fmla="*/ 19 h 93"/>
                  <a:gd name="T16" fmla="*/ 28 w 30"/>
                  <a:gd name="T17" fmla="*/ 39 h 93"/>
                  <a:gd name="T18" fmla="*/ 30 w 30"/>
                  <a:gd name="T19" fmla="*/ 92 h 93"/>
                  <a:gd name="T20" fmla="*/ 21 w 30"/>
                  <a:gd name="T21" fmla="*/ 93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93"/>
                  <a:gd name="T35" fmla="*/ 30 w 30"/>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93">
                    <a:moveTo>
                      <a:pt x="21" y="93"/>
                    </a:moveTo>
                    <a:lnTo>
                      <a:pt x="9" y="79"/>
                    </a:lnTo>
                    <a:lnTo>
                      <a:pt x="12" y="53"/>
                    </a:lnTo>
                    <a:lnTo>
                      <a:pt x="0" y="8"/>
                    </a:lnTo>
                    <a:lnTo>
                      <a:pt x="2" y="0"/>
                    </a:lnTo>
                    <a:lnTo>
                      <a:pt x="16" y="1"/>
                    </a:lnTo>
                    <a:lnTo>
                      <a:pt x="13" y="13"/>
                    </a:lnTo>
                    <a:lnTo>
                      <a:pt x="21" y="19"/>
                    </a:lnTo>
                    <a:lnTo>
                      <a:pt x="28" y="39"/>
                    </a:lnTo>
                    <a:lnTo>
                      <a:pt x="30" y="92"/>
                    </a:lnTo>
                    <a:lnTo>
                      <a:pt x="21" y="9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0" name="Freeform 365">
                <a:extLst>
                  <a:ext uri="{FF2B5EF4-FFF2-40B4-BE49-F238E27FC236}">
                    <a16:creationId xmlns:a16="http://schemas.microsoft.com/office/drawing/2014/main" id="{63A2A061-BE08-413B-A70B-9768C27B2164}"/>
                  </a:ext>
                </a:extLst>
              </p:cNvPr>
              <p:cNvSpPr>
                <a:spLocks/>
              </p:cNvSpPr>
              <p:nvPr/>
            </p:nvSpPr>
            <p:spPr bwMode="auto">
              <a:xfrm>
                <a:off x="3064" y="1803"/>
                <a:ext cx="200" cy="147"/>
              </a:xfrm>
              <a:custGeom>
                <a:avLst/>
                <a:gdLst>
                  <a:gd name="T0" fmla="*/ 115 w 200"/>
                  <a:gd name="T1" fmla="*/ 13 h 147"/>
                  <a:gd name="T2" fmla="*/ 130 w 200"/>
                  <a:gd name="T3" fmla="*/ 13 h 147"/>
                  <a:gd name="T4" fmla="*/ 137 w 200"/>
                  <a:gd name="T5" fmla="*/ 24 h 147"/>
                  <a:gd name="T6" fmla="*/ 170 w 200"/>
                  <a:gd name="T7" fmla="*/ 24 h 147"/>
                  <a:gd name="T8" fmla="*/ 171 w 200"/>
                  <a:gd name="T9" fmla="*/ 24 h 147"/>
                  <a:gd name="T10" fmla="*/ 171 w 200"/>
                  <a:gd name="T11" fmla="*/ 25 h 147"/>
                  <a:gd name="T12" fmla="*/ 171 w 200"/>
                  <a:gd name="T13" fmla="*/ 28 h 147"/>
                  <a:gd name="T14" fmla="*/ 173 w 200"/>
                  <a:gd name="T15" fmla="*/ 28 h 147"/>
                  <a:gd name="T16" fmla="*/ 175 w 200"/>
                  <a:gd name="T17" fmla="*/ 28 h 147"/>
                  <a:gd name="T18" fmla="*/ 177 w 200"/>
                  <a:gd name="T19" fmla="*/ 24 h 147"/>
                  <a:gd name="T20" fmla="*/ 174 w 200"/>
                  <a:gd name="T21" fmla="*/ 24 h 147"/>
                  <a:gd name="T22" fmla="*/ 178 w 200"/>
                  <a:gd name="T23" fmla="*/ 24 h 147"/>
                  <a:gd name="T24" fmla="*/ 182 w 200"/>
                  <a:gd name="T25" fmla="*/ 24 h 147"/>
                  <a:gd name="T26" fmla="*/ 189 w 200"/>
                  <a:gd name="T27" fmla="*/ 24 h 147"/>
                  <a:gd name="T28" fmla="*/ 194 w 200"/>
                  <a:gd name="T29" fmla="*/ 24 h 147"/>
                  <a:gd name="T30" fmla="*/ 200 w 200"/>
                  <a:gd name="T31" fmla="*/ 29 h 147"/>
                  <a:gd name="T32" fmla="*/ 200 w 200"/>
                  <a:gd name="T33" fmla="*/ 37 h 147"/>
                  <a:gd name="T34" fmla="*/ 184 w 200"/>
                  <a:gd name="T35" fmla="*/ 49 h 147"/>
                  <a:gd name="T36" fmla="*/ 173 w 200"/>
                  <a:gd name="T37" fmla="*/ 51 h 147"/>
                  <a:gd name="T38" fmla="*/ 162 w 200"/>
                  <a:gd name="T39" fmla="*/ 59 h 147"/>
                  <a:gd name="T40" fmla="*/ 144 w 200"/>
                  <a:gd name="T41" fmla="*/ 83 h 147"/>
                  <a:gd name="T42" fmla="*/ 151 w 200"/>
                  <a:gd name="T43" fmla="*/ 98 h 147"/>
                  <a:gd name="T44" fmla="*/ 137 w 200"/>
                  <a:gd name="T45" fmla="*/ 117 h 147"/>
                  <a:gd name="T46" fmla="*/ 116 w 200"/>
                  <a:gd name="T47" fmla="*/ 135 h 147"/>
                  <a:gd name="T48" fmla="*/ 78 w 200"/>
                  <a:gd name="T49" fmla="*/ 134 h 147"/>
                  <a:gd name="T50" fmla="*/ 56 w 200"/>
                  <a:gd name="T51" fmla="*/ 147 h 147"/>
                  <a:gd name="T52" fmla="*/ 47 w 200"/>
                  <a:gd name="T53" fmla="*/ 144 h 147"/>
                  <a:gd name="T54" fmla="*/ 33 w 200"/>
                  <a:gd name="T55" fmla="*/ 127 h 147"/>
                  <a:gd name="T56" fmla="*/ 30 w 200"/>
                  <a:gd name="T57" fmla="*/ 83 h 147"/>
                  <a:gd name="T58" fmla="*/ 37 w 200"/>
                  <a:gd name="T59" fmla="*/ 73 h 147"/>
                  <a:gd name="T60" fmla="*/ 41 w 200"/>
                  <a:gd name="T61" fmla="*/ 40 h 147"/>
                  <a:gd name="T62" fmla="*/ 21 w 200"/>
                  <a:gd name="T63" fmla="*/ 34 h 147"/>
                  <a:gd name="T64" fmla="*/ 6 w 200"/>
                  <a:gd name="T65" fmla="*/ 34 h 147"/>
                  <a:gd name="T66" fmla="*/ 0 w 200"/>
                  <a:gd name="T67" fmla="*/ 16 h 147"/>
                  <a:gd name="T68" fmla="*/ 19 w 200"/>
                  <a:gd name="T69" fmla="*/ 0 h 147"/>
                  <a:gd name="T70" fmla="*/ 115 w 200"/>
                  <a:gd name="T71" fmla="*/ 13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
                  <a:gd name="T109" fmla="*/ 0 h 147"/>
                  <a:gd name="T110" fmla="*/ 200 w 20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 h="147">
                    <a:moveTo>
                      <a:pt x="115" y="13"/>
                    </a:moveTo>
                    <a:lnTo>
                      <a:pt x="130" y="13"/>
                    </a:lnTo>
                    <a:lnTo>
                      <a:pt x="137" y="24"/>
                    </a:lnTo>
                    <a:lnTo>
                      <a:pt x="170" y="24"/>
                    </a:lnTo>
                    <a:lnTo>
                      <a:pt x="171" y="24"/>
                    </a:lnTo>
                    <a:lnTo>
                      <a:pt x="171" y="25"/>
                    </a:lnTo>
                    <a:lnTo>
                      <a:pt x="171" y="28"/>
                    </a:lnTo>
                    <a:lnTo>
                      <a:pt x="173" y="28"/>
                    </a:lnTo>
                    <a:lnTo>
                      <a:pt x="175" y="28"/>
                    </a:lnTo>
                    <a:lnTo>
                      <a:pt x="177" y="24"/>
                    </a:lnTo>
                    <a:lnTo>
                      <a:pt x="174" y="24"/>
                    </a:lnTo>
                    <a:lnTo>
                      <a:pt x="178" y="24"/>
                    </a:lnTo>
                    <a:lnTo>
                      <a:pt x="182" y="24"/>
                    </a:lnTo>
                    <a:lnTo>
                      <a:pt x="189" y="24"/>
                    </a:lnTo>
                    <a:lnTo>
                      <a:pt x="194" y="24"/>
                    </a:lnTo>
                    <a:lnTo>
                      <a:pt x="200" y="29"/>
                    </a:lnTo>
                    <a:lnTo>
                      <a:pt x="200" y="37"/>
                    </a:lnTo>
                    <a:lnTo>
                      <a:pt x="184" y="49"/>
                    </a:lnTo>
                    <a:lnTo>
                      <a:pt x="173" y="51"/>
                    </a:lnTo>
                    <a:lnTo>
                      <a:pt x="162" y="59"/>
                    </a:lnTo>
                    <a:lnTo>
                      <a:pt x="144" y="83"/>
                    </a:lnTo>
                    <a:lnTo>
                      <a:pt x="151" y="98"/>
                    </a:lnTo>
                    <a:lnTo>
                      <a:pt x="137" y="117"/>
                    </a:lnTo>
                    <a:lnTo>
                      <a:pt x="116" y="135"/>
                    </a:lnTo>
                    <a:lnTo>
                      <a:pt x="78" y="134"/>
                    </a:lnTo>
                    <a:lnTo>
                      <a:pt x="56" y="147"/>
                    </a:lnTo>
                    <a:lnTo>
                      <a:pt x="47" y="144"/>
                    </a:lnTo>
                    <a:lnTo>
                      <a:pt x="33" y="127"/>
                    </a:lnTo>
                    <a:lnTo>
                      <a:pt x="30" y="83"/>
                    </a:lnTo>
                    <a:lnTo>
                      <a:pt x="37" y="73"/>
                    </a:lnTo>
                    <a:lnTo>
                      <a:pt x="41" y="40"/>
                    </a:lnTo>
                    <a:lnTo>
                      <a:pt x="21" y="34"/>
                    </a:lnTo>
                    <a:lnTo>
                      <a:pt x="6" y="34"/>
                    </a:lnTo>
                    <a:lnTo>
                      <a:pt x="0" y="16"/>
                    </a:lnTo>
                    <a:lnTo>
                      <a:pt x="19" y="0"/>
                    </a:lnTo>
                    <a:lnTo>
                      <a:pt x="115" y="1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1" name="Freeform 366">
                <a:extLst>
                  <a:ext uri="{FF2B5EF4-FFF2-40B4-BE49-F238E27FC236}">
                    <a16:creationId xmlns:a16="http://schemas.microsoft.com/office/drawing/2014/main" id="{FA22D855-FBD5-4C0C-808A-DD23CB28BC5D}"/>
                  </a:ext>
                </a:extLst>
              </p:cNvPr>
              <p:cNvSpPr>
                <a:spLocks/>
              </p:cNvSpPr>
              <p:nvPr/>
            </p:nvSpPr>
            <p:spPr bwMode="auto">
              <a:xfrm>
                <a:off x="3055" y="1837"/>
                <a:ext cx="50" cy="96"/>
              </a:xfrm>
              <a:custGeom>
                <a:avLst/>
                <a:gdLst>
                  <a:gd name="T0" fmla="*/ 23 w 50"/>
                  <a:gd name="T1" fmla="*/ 0 h 96"/>
                  <a:gd name="T2" fmla="*/ 30 w 50"/>
                  <a:gd name="T3" fmla="*/ 0 h 96"/>
                  <a:gd name="T4" fmla="*/ 50 w 50"/>
                  <a:gd name="T5" fmla="*/ 6 h 96"/>
                  <a:gd name="T6" fmla="*/ 46 w 50"/>
                  <a:gd name="T7" fmla="*/ 39 h 96"/>
                  <a:gd name="T8" fmla="*/ 39 w 50"/>
                  <a:gd name="T9" fmla="*/ 49 h 96"/>
                  <a:gd name="T10" fmla="*/ 42 w 50"/>
                  <a:gd name="T11" fmla="*/ 93 h 96"/>
                  <a:gd name="T12" fmla="*/ 28 w 50"/>
                  <a:gd name="T13" fmla="*/ 96 h 96"/>
                  <a:gd name="T14" fmla="*/ 9 w 50"/>
                  <a:gd name="T15" fmla="*/ 95 h 96"/>
                  <a:gd name="T16" fmla="*/ 13 w 50"/>
                  <a:gd name="T17" fmla="*/ 71 h 96"/>
                  <a:gd name="T18" fmla="*/ 0 w 50"/>
                  <a:gd name="T19" fmla="*/ 64 h 96"/>
                  <a:gd name="T20" fmla="*/ 19 w 50"/>
                  <a:gd name="T21" fmla="*/ 21 h 96"/>
                  <a:gd name="T22" fmla="*/ 15 w 50"/>
                  <a:gd name="T23" fmla="*/ 0 h 96"/>
                  <a:gd name="T24" fmla="*/ 23 w 50"/>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96"/>
                  <a:gd name="T41" fmla="*/ 50 w 50"/>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96">
                    <a:moveTo>
                      <a:pt x="23" y="0"/>
                    </a:moveTo>
                    <a:lnTo>
                      <a:pt x="30" y="0"/>
                    </a:lnTo>
                    <a:lnTo>
                      <a:pt x="50" y="6"/>
                    </a:lnTo>
                    <a:lnTo>
                      <a:pt x="46" y="39"/>
                    </a:lnTo>
                    <a:lnTo>
                      <a:pt x="39" y="49"/>
                    </a:lnTo>
                    <a:lnTo>
                      <a:pt x="42" y="93"/>
                    </a:lnTo>
                    <a:lnTo>
                      <a:pt x="28" y="96"/>
                    </a:lnTo>
                    <a:lnTo>
                      <a:pt x="9" y="95"/>
                    </a:lnTo>
                    <a:lnTo>
                      <a:pt x="13" y="71"/>
                    </a:lnTo>
                    <a:lnTo>
                      <a:pt x="0" y="64"/>
                    </a:lnTo>
                    <a:lnTo>
                      <a:pt x="19" y="21"/>
                    </a:lnTo>
                    <a:lnTo>
                      <a:pt x="15" y="0"/>
                    </a:lnTo>
                    <a:lnTo>
                      <a:pt x="23"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2" name="Freeform 367">
                <a:extLst>
                  <a:ext uri="{FF2B5EF4-FFF2-40B4-BE49-F238E27FC236}">
                    <a16:creationId xmlns:a16="http://schemas.microsoft.com/office/drawing/2014/main" id="{DE1BABC6-008B-4D4C-8C9D-344FB49AAC94}"/>
                  </a:ext>
                </a:extLst>
              </p:cNvPr>
              <p:cNvSpPr>
                <a:spLocks/>
              </p:cNvSpPr>
              <p:nvPr/>
            </p:nvSpPr>
            <p:spPr bwMode="auto">
              <a:xfrm>
                <a:off x="4236" y="1933"/>
                <a:ext cx="256" cy="246"/>
              </a:xfrm>
              <a:custGeom>
                <a:avLst/>
                <a:gdLst>
                  <a:gd name="T0" fmla="*/ 231 w 256"/>
                  <a:gd name="T1" fmla="*/ 13 h 246"/>
                  <a:gd name="T2" fmla="*/ 256 w 256"/>
                  <a:gd name="T3" fmla="*/ 27 h 246"/>
                  <a:gd name="T4" fmla="*/ 243 w 256"/>
                  <a:gd name="T5" fmla="*/ 42 h 246"/>
                  <a:gd name="T6" fmla="*/ 197 w 256"/>
                  <a:gd name="T7" fmla="*/ 44 h 246"/>
                  <a:gd name="T8" fmla="*/ 206 w 256"/>
                  <a:gd name="T9" fmla="*/ 69 h 246"/>
                  <a:gd name="T10" fmla="*/ 232 w 256"/>
                  <a:gd name="T11" fmla="*/ 88 h 246"/>
                  <a:gd name="T12" fmla="*/ 219 w 256"/>
                  <a:gd name="T13" fmla="*/ 94 h 246"/>
                  <a:gd name="T14" fmla="*/ 225 w 256"/>
                  <a:gd name="T15" fmla="*/ 107 h 246"/>
                  <a:gd name="T16" fmla="*/ 189 w 256"/>
                  <a:gd name="T17" fmla="*/ 169 h 246"/>
                  <a:gd name="T18" fmla="*/ 173 w 256"/>
                  <a:gd name="T19" fmla="*/ 170 h 246"/>
                  <a:gd name="T20" fmla="*/ 152 w 256"/>
                  <a:gd name="T21" fmla="*/ 184 h 246"/>
                  <a:gd name="T22" fmla="*/ 189 w 256"/>
                  <a:gd name="T23" fmla="*/ 233 h 246"/>
                  <a:gd name="T24" fmla="*/ 132 w 256"/>
                  <a:gd name="T25" fmla="*/ 246 h 246"/>
                  <a:gd name="T26" fmla="*/ 105 w 256"/>
                  <a:gd name="T27" fmla="*/ 214 h 246"/>
                  <a:gd name="T28" fmla="*/ 61 w 256"/>
                  <a:gd name="T29" fmla="*/ 216 h 246"/>
                  <a:gd name="T30" fmla="*/ 24 w 256"/>
                  <a:gd name="T31" fmla="*/ 222 h 246"/>
                  <a:gd name="T32" fmla="*/ 27 w 256"/>
                  <a:gd name="T33" fmla="*/ 198 h 246"/>
                  <a:gd name="T34" fmla="*/ 48 w 256"/>
                  <a:gd name="T35" fmla="*/ 191 h 246"/>
                  <a:gd name="T36" fmla="*/ 48 w 256"/>
                  <a:gd name="T37" fmla="*/ 183 h 246"/>
                  <a:gd name="T38" fmla="*/ 41 w 256"/>
                  <a:gd name="T39" fmla="*/ 182 h 246"/>
                  <a:gd name="T40" fmla="*/ 37 w 256"/>
                  <a:gd name="T41" fmla="*/ 165 h 246"/>
                  <a:gd name="T42" fmla="*/ 19 w 256"/>
                  <a:gd name="T43" fmla="*/ 157 h 246"/>
                  <a:gd name="T44" fmla="*/ 0 w 256"/>
                  <a:gd name="T45" fmla="*/ 133 h 246"/>
                  <a:gd name="T46" fmla="*/ 27 w 256"/>
                  <a:gd name="T47" fmla="*/ 140 h 246"/>
                  <a:gd name="T48" fmla="*/ 56 w 256"/>
                  <a:gd name="T49" fmla="*/ 140 h 246"/>
                  <a:gd name="T50" fmla="*/ 90 w 256"/>
                  <a:gd name="T51" fmla="*/ 130 h 246"/>
                  <a:gd name="T52" fmla="*/ 87 w 256"/>
                  <a:gd name="T53" fmla="*/ 112 h 246"/>
                  <a:gd name="T54" fmla="*/ 115 w 256"/>
                  <a:gd name="T55" fmla="*/ 94 h 246"/>
                  <a:gd name="T56" fmla="*/ 128 w 256"/>
                  <a:gd name="T57" fmla="*/ 98 h 246"/>
                  <a:gd name="T58" fmla="*/ 132 w 256"/>
                  <a:gd name="T59" fmla="*/ 72 h 246"/>
                  <a:gd name="T60" fmla="*/ 143 w 256"/>
                  <a:gd name="T61" fmla="*/ 68 h 246"/>
                  <a:gd name="T62" fmla="*/ 139 w 256"/>
                  <a:gd name="T63" fmla="*/ 54 h 246"/>
                  <a:gd name="T64" fmla="*/ 153 w 256"/>
                  <a:gd name="T65" fmla="*/ 48 h 246"/>
                  <a:gd name="T66" fmla="*/ 150 w 256"/>
                  <a:gd name="T67" fmla="*/ 15 h 246"/>
                  <a:gd name="T68" fmla="*/ 161 w 256"/>
                  <a:gd name="T69" fmla="*/ 6 h 246"/>
                  <a:gd name="T70" fmla="*/ 187 w 256"/>
                  <a:gd name="T71" fmla="*/ 1 h 246"/>
                  <a:gd name="T72" fmla="*/ 195 w 256"/>
                  <a:gd name="T73" fmla="*/ 1 h 246"/>
                  <a:gd name="T74" fmla="*/ 208 w 256"/>
                  <a:gd name="T75" fmla="*/ 0 h 246"/>
                  <a:gd name="T76" fmla="*/ 231 w 256"/>
                  <a:gd name="T77" fmla="*/ 13 h 2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46"/>
                  <a:gd name="T119" fmla="*/ 256 w 256"/>
                  <a:gd name="T120" fmla="*/ 246 h 2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46">
                    <a:moveTo>
                      <a:pt x="231" y="13"/>
                    </a:moveTo>
                    <a:lnTo>
                      <a:pt x="256" y="27"/>
                    </a:lnTo>
                    <a:lnTo>
                      <a:pt x="243" y="42"/>
                    </a:lnTo>
                    <a:lnTo>
                      <a:pt x="197" y="44"/>
                    </a:lnTo>
                    <a:lnTo>
                      <a:pt x="206" y="69"/>
                    </a:lnTo>
                    <a:lnTo>
                      <a:pt x="232" y="88"/>
                    </a:lnTo>
                    <a:lnTo>
                      <a:pt x="219" y="94"/>
                    </a:lnTo>
                    <a:lnTo>
                      <a:pt x="225" y="107"/>
                    </a:lnTo>
                    <a:lnTo>
                      <a:pt x="189" y="169"/>
                    </a:lnTo>
                    <a:lnTo>
                      <a:pt x="173" y="170"/>
                    </a:lnTo>
                    <a:lnTo>
                      <a:pt x="152" y="184"/>
                    </a:lnTo>
                    <a:lnTo>
                      <a:pt x="189" y="233"/>
                    </a:lnTo>
                    <a:lnTo>
                      <a:pt x="132" y="246"/>
                    </a:lnTo>
                    <a:lnTo>
                      <a:pt x="105" y="214"/>
                    </a:lnTo>
                    <a:lnTo>
                      <a:pt x="61" y="216"/>
                    </a:lnTo>
                    <a:lnTo>
                      <a:pt x="24" y="222"/>
                    </a:lnTo>
                    <a:lnTo>
                      <a:pt x="27" y="198"/>
                    </a:lnTo>
                    <a:lnTo>
                      <a:pt x="48" y="191"/>
                    </a:lnTo>
                    <a:lnTo>
                      <a:pt x="48" y="183"/>
                    </a:lnTo>
                    <a:lnTo>
                      <a:pt x="41" y="182"/>
                    </a:lnTo>
                    <a:lnTo>
                      <a:pt x="37" y="165"/>
                    </a:lnTo>
                    <a:lnTo>
                      <a:pt x="19" y="157"/>
                    </a:lnTo>
                    <a:lnTo>
                      <a:pt x="0" y="133"/>
                    </a:lnTo>
                    <a:lnTo>
                      <a:pt x="27" y="140"/>
                    </a:lnTo>
                    <a:lnTo>
                      <a:pt x="56" y="140"/>
                    </a:lnTo>
                    <a:lnTo>
                      <a:pt x="90" y="130"/>
                    </a:lnTo>
                    <a:lnTo>
                      <a:pt x="87" y="112"/>
                    </a:lnTo>
                    <a:lnTo>
                      <a:pt x="115" y="94"/>
                    </a:lnTo>
                    <a:lnTo>
                      <a:pt x="128" y="98"/>
                    </a:lnTo>
                    <a:lnTo>
                      <a:pt x="132" y="72"/>
                    </a:lnTo>
                    <a:lnTo>
                      <a:pt x="143" y="68"/>
                    </a:lnTo>
                    <a:lnTo>
                      <a:pt x="139" y="54"/>
                    </a:lnTo>
                    <a:lnTo>
                      <a:pt x="153" y="48"/>
                    </a:lnTo>
                    <a:lnTo>
                      <a:pt x="150" y="15"/>
                    </a:lnTo>
                    <a:lnTo>
                      <a:pt x="161" y="6"/>
                    </a:lnTo>
                    <a:lnTo>
                      <a:pt x="187" y="1"/>
                    </a:lnTo>
                    <a:lnTo>
                      <a:pt x="195" y="1"/>
                    </a:lnTo>
                    <a:lnTo>
                      <a:pt x="208" y="0"/>
                    </a:lnTo>
                    <a:lnTo>
                      <a:pt x="231" y="13"/>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3" name="Freeform 371">
                <a:extLst>
                  <a:ext uri="{FF2B5EF4-FFF2-40B4-BE49-F238E27FC236}">
                    <a16:creationId xmlns:a16="http://schemas.microsoft.com/office/drawing/2014/main" id="{E824A4FD-C5E6-4B51-91DB-AC493E6B86A9}"/>
                  </a:ext>
                </a:extLst>
              </p:cNvPr>
              <p:cNvSpPr>
                <a:spLocks/>
              </p:cNvSpPr>
              <p:nvPr/>
            </p:nvSpPr>
            <p:spPr bwMode="auto">
              <a:xfrm>
                <a:off x="3360" y="1710"/>
                <a:ext cx="116" cy="50"/>
              </a:xfrm>
              <a:custGeom>
                <a:avLst/>
                <a:gdLst>
                  <a:gd name="T0" fmla="*/ 52 w 116"/>
                  <a:gd name="T1" fmla="*/ 26 h 50"/>
                  <a:gd name="T2" fmla="*/ 49 w 116"/>
                  <a:gd name="T3" fmla="*/ 15 h 50"/>
                  <a:gd name="T4" fmla="*/ 63 w 116"/>
                  <a:gd name="T5" fmla="*/ 6 h 50"/>
                  <a:gd name="T6" fmla="*/ 70 w 116"/>
                  <a:gd name="T7" fmla="*/ 8 h 50"/>
                  <a:gd name="T8" fmla="*/ 83 w 116"/>
                  <a:gd name="T9" fmla="*/ 0 h 50"/>
                  <a:gd name="T10" fmla="*/ 111 w 116"/>
                  <a:gd name="T11" fmla="*/ 4 h 50"/>
                  <a:gd name="T12" fmla="*/ 116 w 116"/>
                  <a:gd name="T13" fmla="*/ 19 h 50"/>
                  <a:gd name="T14" fmla="*/ 105 w 116"/>
                  <a:gd name="T15" fmla="*/ 40 h 50"/>
                  <a:gd name="T16" fmla="*/ 70 w 116"/>
                  <a:gd name="T17" fmla="*/ 50 h 50"/>
                  <a:gd name="T18" fmla="*/ 70 w 116"/>
                  <a:gd name="T19" fmla="*/ 46 h 50"/>
                  <a:gd name="T20" fmla="*/ 53 w 116"/>
                  <a:gd name="T21" fmla="*/ 45 h 50"/>
                  <a:gd name="T22" fmla="*/ 41 w 116"/>
                  <a:gd name="T23" fmla="*/ 40 h 50"/>
                  <a:gd name="T24" fmla="*/ 12 w 116"/>
                  <a:gd name="T25" fmla="*/ 38 h 50"/>
                  <a:gd name="T26" fmla="*/ 2 w 116"/>
                  <a:gd name="T27" fmla="*/ 36 h 50"/>
                  <a:gd name="T28" fmla="*/ 2 w 116"/>
                  <a:gd name="T29" fmla="*/ 35 h 50"/>
                  <a:gd name="T30" fmla="*/ 0 w 116"/>
                  <a:gd name="T31" fmla="*/ 32 h 50"/>
                  <a:gd name="T32" fmla="*/ 1 w 116"/>
                  <a:gd name="T33" fmla="*/ 28 h 50"/>
                  <a:gd name="T34" fmla="*/ 5 w 116"/>
                  <a:gd name="T35" fmla="*/ 27 h 50"/>
                  <a:gd name="T36" fmla="*/ 9 w 116"/>
                  <a:gd name="T37" fmla="*/ 32 h 50"/>
                  <a:gd name="T38" fmla="*/ 12 w 116"/>
                  <a:gd name="T39" fmla="*/ 29 h 50"/>
                  <a:gd name="T40" fmla="*/ 52 w 116"/>
                  <a:gd name="T41" fmla="*/ 2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
                  <a:gd name="T64" fmla="*/ 0 h 50"/>
                  <a:gd name="T65" fmla="*/ 116 w 116"/>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 h="50">
                    <a:moveTo>
                      <a:pt x="52" y="26"/>
                    </a:moveTo>
                    <a:lnTo>
                      <a:pt x="49" y="15"/>
                    </a:lnTo>
                    <a:lnTo>
                      <a:pt x="63" y="6"/>
                    </a:lnTo>
                    <a:lnTo>
                      <a:pt x="70" y="8"/>
                    </a:lnTo>
                    <a:lnTo>
                      <a:pt x="83" y="0"/>
                    </a:lnTo>
                    <a:lnTo>
                      <a:pt x="111" y="4"/>
                    </a:lnTo>
                    <a:lnTo>
                      <a:pt x="116" y="19"/>
                    </a:lnTo>
                    <a:lnTo>
                      <a:pt x="105" y="40"/>
                    </a:lnTo>
                    <a:lnTo>
                      <a:pt x="70" y="50"/>
                    </a:lnTo>
                    <a:lnTo>
                      <a:pt x="70" y="46"/>
                    </a:lnTo>
                    <a:lnTo>
                      <a:pt x="53" y="45"/>
                    </a:lnTo>
                    <a:lnTo>
                      <a:pt x="41" y="40"/>
                    </a:lnTo>
                    <a:lnTo>
                      <a:pt x="12" y="38"/>
                    </a:lnTo>
                    <a:lnTo>
                      <a:pt x="2" y="36"/>
                    </a:lnTo>
                    <a:lnTo>
                      <a:pt x="2" y="35"/>
                    </a:lnTo>
                    <a:lnTo>
                      <a:pt x="0" y="32"/>
                    </a:lnTo>
                    <a:lnTo>
                      <a:pt x="1" y="28"/>
                    </a:lnTo>
                    <a:lnTo>
                      <a:pt x="5" y="27"/>
                    </a:lnTo>
                    <a:lnTo>
                      <a:pt x="9" y="32"/>
                    </a:lnTo>
                    <a:lnTo>
                      <a:pt x="12" y="29"/>
                    </a:lnTo>
                    <a:lnTo>
                      <a:pt x="52" y="2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4" name="Freeform 372">
                <a:extLst>
                  <a:ext uri="{FF2B5EF4-FFF2-40B4-BE49-F238E27FC236}">
                    <a16:creationId xmlns:a16="http://schemas.microsoft.com/office/drawing/2014/main" id="{6D4D447E-316D-4B56-94D5-77B90C4DB758}"/>
                  </a:ext>
                </a:extLst>
              </p:cNvPr>
              <p:cNvSpPr>
                <a:spLocks/>
              </p:cNvSpPr>
              <p:nvPr/>
            </p:nvSpPr>
            <p:spPr bwMode="auto">
              <a:xfrm>
                <a:off x="4930" y="2202"/>
                <a:ext cx="145" cy="159"/>
              </a:xfrm>
              <a:custGeom>
                <a:avLst/>
                <a:gdLst>
                  <a:gd name="T0" fmla="*/ 24 w 145"/>
                  <a:gd name="T1" fmla="*/ 12 h 159"/>
                  <a:gd name="T2" fmla="*/ 21 w 145"/>
                  <a:gd name="T3" fmla="*/ 0 h 159"/>
                  <a:gd name="T4" fmla="*/ 53 w 145"/>
                  <a:gd name="T5" fmla="*/ 31 h 159"/>
                  <a:gd name="T6" fmla="*/ 80 w 145"/>
                  <a:gd name="T7" fmla="*/ 40 h 159"/>
                  <a:gd name="T8" fmla="*/ 86 w 145"/>
                  <a:gd name="T9" fmla="*/ 44 h 159"/>
                  <a:gd name="T10" fmla="*/ 65 w 145"/>
                  <a:gd name="T11" fmla="*/ 57 h 159"/>
                  <a:gd name="T12" fmla="*/ 91 w 145"/>
                  <a:gd name="T13" fmla="*/ 73 h 159"/>
                  <a:gd name="T14" fmla="*/ 138 w 145"/>
                  <a:gd name="T15" fmla="*/ 119 h 159"/>
                  <a:gd name="T16" fmla="*/ 145 w 145"/>
                  <a:gd name="T17" fmla="*/ 146 h 159"/>
                  <a:gd name="T18" fmla="*/ 121 w 145"/>
                  <a:gd name="T19" fmla="*/ 159 h 159"/>
                  <a:gd name="T20" fmla="*/ 108 w 145"/>
                  <a:gd name="T21" fmla="*/ 154 h 159"/>
                  <a:gd name="T22" fmla="*/ 109 w 145"/>
                  <a:gd name="T23" fmla="*/ 128 h 159"/>
                  <a:gd name="T24" fmla="*/ 93 w 145"/>
                  <a:gd name="T25" fmla="*/ 111 h 159"/>
                  <a:gd name="T26" fmla="*/ 91 w 145"/>
                  <a:gd name="T27" fmla="*/ 94 h 159"/>
                  <a:gd name="T28" fmla="*/ 71 w 145"/>
                  <a:gd name="T29" fmla="*/ 76 h 159"/>
                  <a:gd name="T30" fmla="*/ 58 w 145"/>
                  <a:gd name="T31" fmla="*/ 82 h 159"/>
                  <a:gd name="T32" fmla="*/ 46 w 145"/>
                  <a:gd name="T33" fmla="*/ 82 h 159"/>
                  <a:gd name="T34" fmla="*/ 27 w 145"/>
                  <a:gd name="T35" fmla="*/ 93 h 159"/>
                  <a:gd name="T36" fmla="*/ 23 w 145"/>
                  <a:gd name="T37" fmla="*/ 70 h 159"/>
                  <a:gd name="T38" fmla="*/ 24 w 145"/>
                  <a:gd name="T39" fmla="*/ 56 h 159"/>
                  <a:gd name="T40" fmla="*/ 12 w 145"/>
                  <a:gd name="T41" fmla="*/ 58 h 159"/>
                  <a:gd name="T42" fmla="*/ 9 w 145"/>
                  <a:gd name="T43" fmla="*/ 43 h 159"/>
                  <a:gd name="T44" fmla="*/ 0 w 145"/>
                  <a:gd name="T45" fmla="*/ 35 h 159"/>
                  <a:gd name="T46" fmla="*/ 5 w 145"/>
                  <a:gd name="T47" fmla="*/ 31 h 159"/>
                  <a:gd name="T48" fmla="*/ 16 w 145"/>
                  <a:gd name="T49" fmla="*/ 16 h 159"/>
                  <a:gd name="T50" fmla="*/ 20 w 145"/>
                  <a:gd name="T51" fmla="*/ 24 h 159"/>
                  <a:gd name="T52" fmla="*/ 28 w 145"/>
                  <a:gd name="T53" fmla="*/ 24 h 159"/>
                  <a:gd name="T54" fmla="*/ 24 w 145"/>
                  <a:gd name="T55" fmla="*/ 12 h 1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159"/>
                  <a:gd name="T86" fmla="*/ 145 w 145"/>
                  <a:gd name="T87" fmla="*/ 159 h 1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159">
                    <a:moveTo>
                      <a:pt x="24" y="12"/>
                    </a:moveTo>
                    <a:lnTo>
                      <a:pt x="21" y="0"/>
                    </a:lnTo>
                    <a:lnTo>
                      <a:pt x="53" y="31"/>
                    </a:lnTo>
                    <a:lnTo>
                      <a:pt x="80" y="40"/>
                    </a:lnTo>
                    <a:lnTo>
                      <a:pt x="86" y="44"/>
                    </a:lnTo>
                    <a:lnTo>
                      <a:pt x="65" y="57"/>
                    </a:lnTo>
                    <a:lnTo>
                      <a:pt x="91" y="73"/>
                    </a:lnTo>
                    <a:lnTo>
                      <a:pt x="138" y="119"/>
                    </a:lnTo>
                    <a:lnTo>
                      <a:pt x="145" y="146"/>
                    </a:lnTo>
                    <a:lnTo>
                      <a:pt x="121" y="159"/>
                    </a:lnTo>
                    <a:lnTo>
                      <a:pt x="108" y="154"/>
                    </a:lnTo>
                    <a:lnTo>
                      <a:pt x="109" y="128"/>
                    </a:lnTo>
                    <a:lnTo>
                      <a:pt x="93" y="111"/>
                    </a:lnTo>
                    <a:lnTo>
                      <a:pt x="91" y="94"/>
                    </a:lnTo>
                    <a:lnTo>
                      <a:pt x="71" y="76"/>
                    </a:lnTo>
                    <a:lnTo>
                      <a:pt x="58" y="82"/>
                    </a:lnTo>
                    <a:lnTo>
                      <a:pt x="46" y="82"/>
                    </a:lnTo>
                    <a:lnTo>
                      <a:pt x="27" y="93"/>
                    </a:lnTo>
                    <a:lnTo>
                      <a:pt x="23" y="70"/>
                    </a:lnTo>
                    <a:lnTo>
                      <a:pt x="24" y="56"/>
                    </a:lnTo>
                    <a:lnTo>
                      <a:pt x="12" y="58"/>
                    </a:lnTo>
                    <a:lnTo>
                      <a:pt x="9" y="43"/>
                    </a:lnTo>
                    <a:lnTo>
                      <a:pt x="0" y="35"/>
                    </a:lnTo>
                    <a:lnTo>
                      <a:pt x="5" y="31"/>
                    </a:lnTo>
                    <a:lnTo>
                      <a:pt x="16" y="16"/>
                    </a:lnTo>
                    <a:lnTo>
                      <a:pt x="20" y="24"/>
                    </a:lnTo>
                    <a:lnTo>
                      <a:pt x="28" y="24"/>
                    </a:lnTo>
                    <a:lnTo>
                      <a:pt x="24" y="1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5" name="Freeform 376">
                <a:extLst>
                  <a:ext uri="{FF2B5EF4-FFF2-40B4-BE49-F238E27FC236}">
                    <a16:creationId xmlns:a16="http://schemas.microsoft.com/office/drawing/2014/main" id="{CFF574CE-41C0-4A24-8E27-6D5C0BA98CFC}"/>
                  </a:ext>
                </a:extLst>
              </p:cNvPr>
              <p:cNvSpPr>
                <a:spLocks/>
              </p:cNvSpPr>
              <p:nvPr/>
            </p:nvSpPr>
            <p:spPr bwMode="auto">
              <a:xfrm>
                <a:off x="3235" y="1826"/>
                <a:ext cx="6" cy="5"/>
              </a:xfrm>
              <a:custGeom>
                <a:avLst/>
                <a:gdLst>
                  <a:gd name="T0" fmla="*/ 0 w 6"/>
                  <a:gd name="T1" fmla="*/ 4 h 5"/>
                  <a:gd name="T2" fmla="*/ 0 w 6"/>
                  <a:gd name="T3" fmla="*/ 2 h 5"/>
                  <a:gd name="T4" fmla="*/ 0 w 6"/>
                  <a:gd name="T5" fmla="*/ 0 h 5"/>
                  <a:gd name="T6" fmla="*/ 6 w 6"/>
                  <a:gd name="T7" fmla="*/ 1 h 5"/>
                  <a:gd name="T8" fmla="*/ 4 w 6"/>
                  <a:gd name="T9" fmla="*/ 5 h 5"/>
                  <a:gd name="T10" fmla="*/ 0 w 6"/>
                  <a:gd name="T11" fmla="*/ 5 h 5"/>
                  <a:gd name="T12" fmla="*/ 0 w 6"/>
                  <a:gd name="T13" fmla="*/ 4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4"/>
                    </a:moveTo>
                    <a:lnTo>
                      <a:pt x="0" y="2"/>
                    </a:lnTo>
                    <a:lnTo>
                      <a:pt x="0" y="0"/>
                    </a:lnTo>
                    <a:lnTo>
                      <a:pt x="6" y="1"/>
                    </a:lnTo>
                    <a:lnTo>
                      <a:pt x="4" y="5"/>
                    </a:lnTo>
                    <a:lnTo>
                      <a:pt x="0" y="5"/>
                    </a:lnTo>
                    <a:lnTo>
                      <a:pt x="0" y="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6" name="Freeform 377">
                <a:extLst>
                  <a:ext uri="{FF2B5EF4-FFF2-40B4-BE49-F238E27FC236}">
                    <a16:creationId xmlns:a16="http://schemas.microsoft.com/office/drawing/2014/main" id="{3CA5F3AE-504B-4ECC-9BFC-88B5ACFD290E}"/>
                  </a:ext>
                </a:extLst>
              </p:cNvPr>
              <p:cNvSpPr>
                <a:spLocks/>
              </p:cNvSpPr>
              <p:nvPr/>
            </p:nvSpPr>
            <p:spPr bwMode="auto">
              <a:xfrm>
                <a:off x="3408" y="1803"/>
                <a:ext cx="1" cy="1"/>
              </a:xfrm>
              <a:custGeom>
                <a:avLst/>
                <a:gdLst>
                  <a:gd name="T0" fmla="*/ 1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7" name="Freeform 378">
                <a:extLst>
                  <a:ext uri="{FF2B5EF4-FFF2-40B4-BE49-F238E27FC236}">
                    <a16:creationId xmlns:a16="http://schemas.microsoft.com/office/drawing/2014/main" id="{601A2AC8-87EA-4EFB-A812-6E3D536638B5}"/>
                  </a:ext>
                </a:extLst>
              </p:cNvPr>
              <p:cNvSpPr>
                <a:spLocks/>
              </p:cNvSpPr>
              <p:nvPr/>
            </p:nvSpPr>
            <p:spPr bwMode="auto">
              <a:xfrm>
                <a:off x="5394" y="2784"/>
                <a:ext cx="27" cy="11"/>
              </a:xfrm>
              <a:custGeom>
                <a:avLst/>
                <a:gdLst>
                  <a:gd name="T0" fmla="*/ 0 w 27"/>
                  <a:gd name="T1" fmla="*/ 8 h 11"/>
                  <a:gd name="T2" fmla="*/ 0 w 27"/>
                  <a:gd name="T3" fmla="*/ 5 h 11"/>
                  <a:gd name="T4" fmla="*/ 10 w 27"/>
                  <a:gd name="T5" fmla="*/ 0 h 11"/>
                  <a:gd name="T6" fmla="*/ 27 w 27"/>
                  <a:gd name="T7" fmla="*/ 1 h 11"/>
                  <a:gd name="T8" fmla="*/ 1 w 27"/>
                  <a:gd name="T9" fmla="*/ 11 h 11"/>
                  <a:gd name="T10" fmla="*/ 0 w 27"/>
                  <a:gd name="T11" fmla="*/ 8 h 11"/>
                  <a:gd name="T12" fmla="*/ 0 60000 65536"/>
                  <a:gd name="T13" fmla="*/ 0 60000 65536"/>
                  <a:gd name="T14" fmla="*/ 0 60000 65536"/>
                  <a:gd name="T15" fmla="*/ 0 60000 65536"/>
                  <a:gd name="T16" fmla="*/ 0 60000 65536"/>
                  <a:gd name="T17" fmla="*/ 0 60000 65536"/>
                  <a:gd name="T18" fmla="*/ 0 w 27"/>
                  <a:gd name="T19" fmla="*/ 0 h 11"/>
                  <a:gd name="T20" fmla="*/ 27 w 2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7" h="11">
                    <a:moveTo>
                      <a:pt x="0" y="8"/>
                    </a:moveTo>
                    <a:lnTo>
                      <a:pt x="0" y="5"/>
                    </a:lnTo>
                    <a:lnTo>
                      <a:pt x="10" y="0"/>
                    </a:lnTo>
                    <a:lnTo>
                      <a:pt x="27" y="1"/>
                    </a:lnTo>
                    <a:lnTo>
                      <a:pt x="1" y="11"/>
                    </a:lnTo>
                    <a:lnTo>
                      <a:pt x="0" y="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8" name="Freeform 379">
                <a:extLst>
                  <a:ext uri="{FF2B5EF4-FFF2-40B4-BE49-F238E27FC236}">
                    <a16:creationId xmlns:a16="http://schemas.microsoft.com/office/drawing/2014/main" id="{9675B6CB-91EA-4D6F-91BD-95BEBBAC4EAA}"/>
                  </a:ext>
                </a:extLst>
              </p:cNvPr>
              <p:cNvSpPr>
                <a:spLocks/>
              </p:cNvSpPr>
              <p:nvPr/>
            </p:nvSpPr>
            <p:spPr bwMode="auto">
              <a:xfrm>
                <a:off x="3298" y="1689"/>
                <a:ext cx="14" cy="14"/>
              </a:xfrm>
              <a:custGeom>
                <a:avLst/>
                <a:gdLst>
                  <a:gd name="T0" fmla="*/ 3 w 14"/>
                  <a:gd name="T1" fmla="*/ 3 h 14"/>
                  <a:gd name="T2" fmla="*/ 6 w 14"/>
                  <a:gd name="T3" fmla="*/ 0 h 14"/>
                  <a:gd name="T4" fmla="*/ 11 w 14"/>
                  <a:gd name="T5" fmla="*/ 1 h 14"/>
                  <a:gd name="T6" fmla="*/ 14 w 14"/>
                  <a:gd name="T7" fmla="*/ 7 h 14"/>
                  <a:gd name="T8" fmla="*/ 14 w 14"/>
                  <a:gd name="T9" fmla="*/ 14 h 14"/>
                  <a:gd name="T10" fmla="*/ 7 w 14"/>
                  <a:gd name="T11" fmla="*/ 12 h 14"/>
                  <a:gd name="T12" fmla="*/ 0 w 14"/>
                  <a:gd name="T13" fmla="*/ 5 h 14"/>
                  <a:gd name="T14" fmla="*/ 3 w 14"/>
                  <a:gd name="T15" fmla="*/ 3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3" y="3"/>
                    </a:moveTo>
                    <a:lnTo>
                      <a:pt x="6" y="0"/>
                    </a:lnTo>
                    <a:lnTo>
                      <a:pt x="11" y="1"/>
                    </a:lnTo>
                    <a:lnTo>
                      <a:pt x="14" y="7"/>
                    </a:lnTo>
                    <a:lnTo>
                      <a:pt x="14" y="14"/>
                    </a:lnTo>
                    <a:lnTo>
                      <a:pt x="7" y="12"/>
                    </a:lnTo>
                    <a:lnTo>
                      <a:pt x="0" y="5"/>
                    </a:lnTo>
                    <a:lnTo>
                      <a:pt x="3" y="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9" name="Freeform 380">
                <a:extLst>
                  <a:ext uri="{FF2B5EF4-FFF2-40B4-BE49-F238E27FC236}">
                    <a16:creationId xmlns:a16="http://schemas.microsoft.com/office/drawing/2014/main" id="{6A66C250-BC4C-44DD-8D08-F16BF114139B}"/>
                  </a:ext>
                </a:extLst>
              </p:cNvPr>
              <p:cNvSpPr>
                <a:spLocks/>
              </p:cNvSpPr>
              <p:nvPr/>
            </p:nvSpPr>
            <p:spPr bwMode="auto">
              <a:xfrm>
                <a:off x="5017" y="2594"/>
                <a:ext cx="30" cy="26"/>
              </a:xfrm>
              <a:custGeom>
                <a:avLst/>
                <a:gdLst>
                  <a:gd name="T0" fmla="*/ 2 w 30"/>
                  <a:gd name="T1" fmla="*/ 9 h 26"/>
                  <a:gd name="T2" fmla="*/ 2 w 30"/>
                  <a:gd name="T3" fmla="*/ 7 h 26"/>
                  <a:gd name="T4" fmla="*/ 7 w 30"/>
                  <a:gd name="T5" fmla="*/ 2 h 26"/>
                  <a:gd name="T6" fmla="*/ 15 w 30"/>
                  <a:gd name="T7" fmla="*/ 0 h 26"/>
                  <a:gd name="T8" fmla="*/ 23 w 30"/>
                  <a:gd name="T9" fmla="*/ 2 h 26"/>
                  <a:gd name="T10" fmla="*/ 29 w 30"/>
                  <a:gd name="T11" fmla="*/ 7 h 26"/>
                  <a:gd name="T12" fmla="*/ 30 w 30"/>
                  <a:gd name="T13" fmla="*/ 13 h 26"/>
                  <a:gd name="T14" fmla="*/ 28 w 30"/>
                  <a:gd name="T15" fmla="*/ 20 h 26"/>
                  <a:gd name="T16" fmla="*/ 22 w 30"/>
                  <a:gd name="T17" fmla="*/ 25 h 26"/>
                  <a:gd name="T18" fmla="*/ 15 w 30"/>
                  <a:gd name="T19" fmla="*/ 26 h 26"/>
                  <a:gd name="T20" fmla="*/ 7 w 30"/>
                  <a:gd name="T21" fmla="*/ 25 h 26"/>
                  <a:gd name="T22" fmla="*/ 2 w 30"/>
                  <a:gd name="T23" fmla="*/ 20 h 26"/>
                  <a:gd name="T24" fmla="*/ 0 w 30"/>
                  <a:gd name="T25" fmla="*/ 13 h 26"/>
                  <a:gd name="T26" fmla="*/ 2 w 30"/>
                  <a:gd name="T27" fmla="*/ 9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6"/>
                  <a:gd name="T44" fmla="*/ 30 w 30"/>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6">
                    <a:moveTo>
                      <a:pt x="2" y="9"/>
                    </a:moveTo>
                    <a:lnTo>
                      <a:pt x="2" y="7"/>
                    </a:lnTo>
                    <a:lnTo>
                      <a:pt x="7" y="2"/>
                    </a:lnTo>
                    <a:lnTo>
                      <a:pt x="15" y="0"/>
                    </a:lnTo>
                    <a:lnTo>
                      <a:pt x="23" y="2"/>
                    </a:lnTo>
                    <a:lnTo>
                      <a:pt x="29" y="7"/>
                    </a:lnTo>
                    <a:lnTo>
                      <a:pt x="30" y="13"/>
                    </a:lnTo>
                    <a:lnTo>
                      <a:pt x="28" y="20"/>
                    </a:lnTo>
                    <a:lnTo>
                      <a:pt x="22" y="25"/>
                    </a:lnTo>
                    <a:lnTo>
                      <a:pt x="15" y="26"/>
                    </a:lnTo>
                    <a:lnTo>
                      <a:pt x="7" y="25"/>
                    </a:lnTo>
                    <a:lnTo>
                      <a:pt x="2" y="20"/>
                    </a:lnTo>
                    <a:lnTo>
                      <a:pt x="0" y="13"/>
                    </a:lnTo>
                    <a:lnTo>
                      <a:pt x="2" y="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0" name="Freeform 381">
                <a:extLst>
                  <a:ext uri="{FF2B5EF4-FFF2-40B4-BE49-F238E27FC236}">
                    <a16:creationId xmlns:a16="http://schemas.microsoft.com/office/drawing/2014/main" id="{72792862-4532-494B-878A-D9DAEC5B85D4}"/>
                  </a:ext>
                </a:extLst>
              </p:cNvPr>
              <p:cNvSpPr>
                <a:spLocks noEditPoints="1"/>
              </p:cNvSpPr>
              <p:nvPr/>
            </p:nvSpPr>
            <p:spPr bwMode="auto">
              <a:xfrm>
                <a:off x="3490" y="3035"/>
                <a:ext cx="279" cy="238"/>
              </a:xfrm>
              <a:custGeom>
                <a:avLst/>
                <a:gdLst>
                  <a:gd name="T0" fmla="*/ 13 w 279"/>
                  <a:gd name="T1" fmla="*/ 116 h 238"/>
                  <a:gd name="T2" fmla="*/ 18 w 279"/>
                  <a:gd name="T3" fmla="*/ 123 h 238"/>
                  <a:gd name="T4" fmla="*/ 38 w 279"/>
                  <a:gd name="T5" fmla="*/ 125 h 238"/>
                  <a:gd name="T6" fmla="*/ 60 w 279"/>
                  <a:gd name="T7" fmla="*/ 118 h 238"/>
                  <a:gd name="T8" fmla="*/ 63 w 279"/>
                  <a:gd name="T9" fmla="*/ 49 h 238"/>
                  <a:gd name="T10" fmla="*/ 76 w 279"/>
                  <a:gd name="T11" fmla="*/ 74 h 238"/>
                  <a:gd name="T12" fmla="*/ 71 w 279"/>
                  <a:gd name="T13" fmla="*/ 79 h 238"/>
                  <a:gd name="T14" fmla="*/ 72 w 279"/>
                  <a:gd name="T15" fmla="*/ 88 h 238"/>
                  <a:gd name="T16" fmla="*/ 90 w 279"/>
                  <a:gd name="T17" fmla="*/ 88 h 238"/>
                  <a:gd name="T18" fmla="*/ 116 w 279"/>
                  <a:gd name="T19" fmla="*/ 57 h 238"/>
                  <a:gd name="T20" fmla="*/ 130 w 279"/>
                  <a:gd name="T21" fmla="*/ 65 h 238"/>
                  <a:gd name="T22" fmla="*/ 157 w 279"/>
                  <a:gd name="T23" fmla="*/ 66 h 238"/>
                  <a:gd name="T24" fmla="*/ 164 w 279"/>
                  <a:gd name="T25" fmla="*/ 49 h 238"/>
                  <a:gd name="T26" fmla="*/ 179 w 279"/>
                  <a:gd name="T27" fmla="*/ 39 h 238"/>
                  <a:gd name="T28" fmla="*/ 182 w 279"/>
                  <a:gd name="T29" fmla="*/ 29 h 238"/>
                  <a:gd name="T30" fmla="*/ 219 w 279"/>
                  <a:gd name="T31" fmla="*/ 2 h 238"/>
                  <a:gd name="T32" fmla="*/ 224 w 279"/>
                  <a:gd name="T33" fmla="*/ 0 h 238"/>
                  <a:gd name="T34" fmla="*/ 241 w 279"/>
                  <a:gd name="T35" fmla="*/ 3 h 238"/>
                  <a:gd name="T36" fmla="*/ 258 w 279"/>
                  <a:gd name="T37" fmla="*/ 4 h 238"/>
                  <a:gd name="T38" fmla="*/ 267 w 279"/>
                  <a:gd name="T39" fmla="*/ 88 h 238"/>
                  <a:gd name="T40" fmla="*/ 279 w 279"/>
                  <a:gd name="T41" fmla="*/ 88 h 238"/>
                  <a:gd name="T42" fmla="*/ 272 w 279"/>
                  <a:gd name="T43" fmla="*/ 116 h 238"/>
                  <a:gd name="T44" fmla="*/ 258 w 279"/>
                  <a:gd name="T45" fmla="*/ 127 h 238"/>
                  <a:gd name="T46" fmla="*/ 223 w 279"/>
                  <a:gd name="T47" fmla="*/ 172 h 238"/>
                  <a:gd name="T48" fmla="*/ 212 w 279"/>
                  <a:gd name="T49" fmla="*/ 182 h 238"/>
                  <a:gd name="T50" fmla="*/ 178 w 279"/>
                  <a:gd name="T51" fmla="*/ 209 h 238"/>
                  <a:gd name="T52" fmla="*/ 148 w 279"/>
                  <a:gd name="T53" fmla="*/ 222 h 238"/>
                  <a:gd name="T54" fmla="*/ 83 w 279"/>
                  <a:gd name="T55" fmla="*/ 228 h 238"/>
                  <a:gd name="T56" fmla="*/ 52 w 279"/>
                  <a:gd name="T57" fmla="*/ 238 h 238"/>
                  <a:gd name="T58" fmla="*/ 26 w 279"/>
                  <a:gd name="T59" fmla="*/ 226 h 238"/>
                  <a:gd name="T60" fmla="*/ 19 w 279"/>
                  <a:gd name="T61" fmla="*/ 199 h 238"/>
                  <a:gd name="T62" fmla="*/ 29 w 279"/>
                  <a:gd name="T63" fmla="*/ 192 h 238"/>
                  <a:gd name="T64" fmla="*/ 0 w 279"/>
                  <a:gd name="T65" fmla="*/ 120 h 238"/>
                  <a:gd name="T66" fmla="*/ 9 w 279"/>
                  <a:gd name="T67" fmla="*/ 111 h 238"/>
                  <a:gd name="T68" fmla="*/ 13 w 279"/>
                  <a:gd name="T69" fmla="*/ 116 h 238"/>
                  <a:gd name="T70" fmla="*/ 186 w 279"/>
                  <a:gd name="T71" fmla="*/ 134 h 238"/>
                  <a:gd name="T72" fmla="*/ 182 w 279"/>
                  <a:gd name="T73" fmla="*/ 143 h 238"/>
                  <a:gd name="T74" fmla="*/ 195 w 279"/>
                  <a:gd name="T75" fmla="*/ 154 h 238"/>
                  <a:gd name="T76" fmla="*/ 211 w 279"/>
                  <a:gd name="T77" fmla="*/ 137 h 238"/>
                  <a:gd name="T78" fmla="*/ 211 w 279"/>
                  <a:gd name="T79" fmla="*/ 127 h 238"/>
                  <a:gd name="T80" fmla="*/ 190 w 279"/>
                  <a:gd name="T81" fmla="*/ 127 h 238"/>
                  <a:gd name="T82" fmla="*/ 186 w 279"/>
                  <a:gd name="T83" fmla="*/ 134 h 238"/>
                  <a:gd name="T84" fmla="*/ 247 w 279"/>
                  <a:gd name="T85" fmla="*/ 79 h 238"/>
                  <a:gd name="T86" fmla="*/ 246 w 279"/>
                  <a:gd name="T87" fmla="*/ 87 h 238"/>
                  <a:gd name="T88" fmla="*/ 257 w 279"/>
                  <a:gd name="T89" fmla="*/ 92 h 238"/>
                  <a:gd name="T90" fmla="*/ 265 w 279"/>
                  <a:gd name="T91" fmla="*/ 83 h 238"/>
                  <a:gd name="T92" fmla="*/ 260 w 279"/>
                  <a:gd name="T93" fmla="*/ 69 h 238"/>
                  <a:gd name="T94" fmla="*/ 250 w 279"/>
                  <a:gd name="T95" fmla="*/ 70 h 238"/>
                  <a:gd name="T96" fmla="*/ 247 w 279"/>
                  <a:gd name="T97" fmla="*/ 79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9"/>
                  <a:gd name="T148" fmla="*/ 0 h 238"/>
                  <a:gd name="T149" fmla="*/ 279 w 279"/>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9" h="238">
                    <a:moveTo>
                      <a:pt x="13" y="116"/>
                    </a:moveTo>
                    <a:lnTo>
                      <a:pt x="18" y="123"/>
                    </a:lnTo>
                    <a:lnTo>
                      <a:pt x="38" y="125"/>
                    </a:lnTo>
                    <a:lnTo>
                      <a:pt x="60" y="118"/>
                    </a:lnTo>
                    <a:lnTo>
                      <a:pt x="63" y="49"/>
                    </a:lnTo>
                    <a:lnTo>
                      <a:pt x="76" y="74"/>
                    </a:lnTo>
                    <a:lnTo>
                      <a:pt x="71" y="79"/>
                    </a:lnTo>
                    <a:lnTo>
                      <a:pt x="72" y="88"/>
                    </a:lnTo>
                    <a:lnTo>
                      <a:pt x="90" y="88"/>
                    </a:lnTo>
                    <a:lnTo>
                      <a:pt x="116" y="57"/>
                    </a:lnTo>
                    <a:lnTo>
                      <a:pt x="130" y="65"/>
                    </a:lnTo>
                    <a:lnTo>
                      <a:pt x="157" y="66"/>
                    </a:lnTo>
                    <a:lnTo>
                      <a:pt x="164" y="49"/>
                    </a:lnTo>
                    <a:lnTo>
                      <a:pt x="179" y="39"/>
                    </a:lnTo>
                    <a:lnTo>
                      <a:pt x="182" y="29"/>
                    </a:lnTo>
                    <a:lnTo>
                      <a:pt x="219" y="2"/>
                    </a:lnTo>
                    <a:lnTo>
                      <a:pt x="224" y="0"/>
                    </a:lnTo>
                    <a:lnTo>
                      <a:pt x="241" y="3"/>
                    </a:lnTo>
                    <a:lnTo>
                      <a:pt x="258" y="4"/>
                    </a:lnTo>
                    <a:lnTo>
                      <a:pt x="267" y="88"/>
                    </a:lnTo>
                    <a:lnTo>
                      <a:pt x="279" y="88"/>
                    </a:lnTo>
                    <a:lnTo>
                      <a:pt x="272" y="116"/>
                    </a:lnTo>
                    <a:lnTo>
                      <a:pt x="258" y="127"/>
                    </a:lnTo>
                    <a:lnTo>
                      <a:pt x="223" y="172"/>
                    </a:lnTo>
                    <a:lnTo>
                      <a:pt x="212" y="182"/>
                    </a:lnTo>
                    <a:lnTo>
                      <a:pt x="178" y="209"/>
                    </a:lnTo>
                    <a:lnTo>
                      <a:pt x="148" y="222"/>
                    </a:lnTo>
                    <a:lnTo>
                      <a:pt x="83" y="228"/>
                    </a:lnTo>
                    <a:lnTo>
                      <a:pt x="52" y="238"/>
                    </a:lnTo>
                    <a:lnTo>
                      <a:pt x="26" y="226"/>
                    </a:lnTo>
                    <a:lnTo>
                      <a:pt x="19" y="199"/>
                    </a:lnTo>
                    <a:lnTo>
                      <a:pt x="29" y="192"/>
                    </a:lnTo>
                    <a:lnTo>
                      <a:pt x="0" y="120"/>
                    </a:lnTo>
                    <a:lnTo>
                      <a:pt x="9" y="111"/>
                    </a:lnTo>
                    <a:lnTo>
                      <a:pt x="13" y="116"/>
                    </a:lnTo>
                    <a:moveTo>
                      <a:pt x="186" y="134"/>
                    </a:moveTo>
                    <a:lnTo>
                      <a:pt x="182" y="143"/>
                    </a:lnTo>
                    <a:lnTo>
                      <a:pt x="195" y="154"/>
                    </a:lnTo>
                    <a:lnTo>
                      <a:pt x="211" y="137"/>
                    </a:lnTo>
                    <a:lnTo>
                      <a:pt x="211" y="127"/>
                    </a:lnTo>
                    <a:lnTo>
                      <a:pt x="190" y="127"/>
                    </a:lnTo>
                    <a:lnTo>
                      <a:pt x="186" y="134"/>
                    </a:lnTo>
                    <a:moveTo>
                      <a:pt x="247" y="79"/>
                    </a:moveTo>
                    <a:lnTo>
                      <a:pt x="246" y="87"/>
                    </a:lnTo>
                    <a:lnTo>
                      <a:pt x="257" y="92"/>
                    </a:lnTo>
                    <a:lnTo>
                      <a:pt x="265" y="83"/>
                    </a:lnTo>
                    <a:lnTo>
                      <a:pt x="260" y="69"/>
                    </a:lnTo>
                    <a:lnTo>
                      <a:pt x="250" y="70"/>
                    </a:lnTo>
                    <a:lnTo>
                      <a:pt x="247" y="7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1" name="Freeform 408">
                <a:extLst>
                  <a:ext uri="{FF2B5EF4-FFF2-40B4-BE49-F238E27FC236}">
                    <a16:creationId xmlns:a16="http://schemas.microsoft.com/office/drawing/2014/main" id="{5996D363-E162-48DB-99D4-675F7B514799}"/>
                  </a:ext>
                </a:extLst>
              </p:cNvPr>
              <p:cNvSpPr>
                <a:spLocks noEditPoints="1"/>
              </p:cNvSpPr>
              <p:nvPr/>
            </p:nvSpPr>
            <p:spPr bwMode="auto">
              <a:xfrm>
                <a:off x="3414" y="2703"/>
                <a:ext cx="215" cy="254"/>
              </a:xfrm>
              <a:custGeom>
                <a:avLst/>
                <a:gdLst>
                  <a:gd name="T0" fmla="*/ 11 w 215"/>
                  <a:gd name="T1" fmla="*/ 33 h 254"/>
                  <a:gd name="T2" fmla="*/ 26 w 215"/>
                  <a:gd name="T3" fmla="*/ 29 h 254"/>
                  <a:gd name="T4" fmla="*/ 87 w 215"/>
                  <a:gd name="T5" fmla="*/ 28 h 254"/>
                  <a:gd name="T6" fmla="*/ 103 w 215"/>
                  <a:gd name="T7" fmla="*/ 69 h 254"/>
                  <a:gd name="T8" fmla="*/ 135 w 215"/>
                  <a:gd name="T9" fmla="*/ 68 h 254"/>
                  <a:gd name="T10" fmla="*/ 136 w 215"/>
                  <a:gd name="T11" fmla="*/ 59 h 254"/>
                  <a:gd name="T12" fmla="*/ 139 w 215"/>
                  <a:gd name="T13" fmla="*/ 58 h 254"/>
                  <a:gd name="T14" fmla="*/ 139 w 215"/>
                  <a:gd name="T15" fmla="*/ 49 h 254"/>
                  <a:gd name="T16" fmla="*/ 157 w 215"/>
                  <a:gd name="T17" fmla="*/ 47 h 254"/>
                  <a:gd name="T18" fmla="*/ 157 w 215"/>
                  <a:gd name="T19" fmla="*/ 55 h 254"/>
                  <a:gd name="T20" fmla="*/ 178 w 215"/>
                  <a:gd name="T21" fmla="*/ 55 h 254"/>
                  <a:gd name="T22" fmla="*/ 178 w 215"/>
                  <a:gd name="T23" fmla="*/ 96 h 254"/>
                  <a:gd name="T24" fmla="*/ 187 w 215"/>
                  <a:gd name="T25" fmla="*/ 113 h 254"/>
                  <a:gd name="T26" fmla="*/ 184 w 215"/>
                  <a:gd name="T27" fmla="*/ 127 h 254"/>
                  <a:gd name="T28" fmla="*/ 215 w 215"/>
                  <a:gd name="T29" fmla="*/ 122 h 254"/>
                  <a:gd name="T30" fmla="*/ 214 w 215"/>
                  <a:gd name="T31" fmla="*/ 162 h 254"/>
                  <a:gd name="T32" fmla="*/ 180 w 215"/>
                  <a:gd name="T33" fmla="*/ 162 h 254"/>
                  <a:gd name="T34" fmla="*/ 178 w 215"/>
                  <a:gd name="T35" fmla="*/ 224 h 254"/>
                  <a:gd name="T36" fmla="*/ 200 w 215"/>
                  <a:gd name="T37" fmla="*/ 247 h 254"/>
                  <a:gd name="T38" fmla="*/ 163 w 215"/>
                  <a:gd name="T39" fmla="*/ 254 h 254"/>
                  <a:gd name="T40" fmla="*/ 117 w 215"/>
                  <a:gd name="T41" fmla="*/ 243 h 254"/>
                  <a:gd name="T42" fmla="*/ 0 w 215"/>
                  <a:gd name="T43" fmla="*/ 241 h 254"/>
                  <a:gd name="T44" fmla="*/ 2 w 215"/>
                  <a:gd name="T45" fmla="*/ 215 h 254"/>
                  <a:gd name="T46" fmla="*/ 11 w 215"/>
                  <a:gd name="T47" fmla="*/ 181 h 254"/>
                  <a:gd name="T48" fmla="*/ 18 w 215"/>
                  <a:gd name="T49" fmla="*/ 161 h 254"/>
                  <a:gd name="T50" fmla="*/ 31 w 215"/>
                  <a:gd name="T51" fmla="*/ 153 h 254"/>
                  <a:gd name="T52" fmla="*/ 39 w 215"/>
                  <a:gd name="T53" fmla="*/ 125 h 254"/>
                  <a:gd name="T54" fmla="*/ 25 w 215"/>
                  <a:gd name="T55" fmla="*/ 89 h 254"/>
                  <a:gd name="T56" fmla="*/ 32 w 215"/>
                  <a:gd name="T57" fmla="*/ 80 h 254"/>
                  <a:gd name="T58" fmla="*/ 11 w 215"/>
                  <a:gd name="T59" fmla="*/ 33 h 254"/>
                  <a:gd name="T60" fmla="*/ 22 w 215"/>
                  <a:gd name="T61" fmla="*/ 7 h 254"/>
                  <a:gd name="T62" fmla="*/ 17 w 215"/>
                  <a:gd name="T63" fmla="*/ 11 h 254"/>
                  <a:gd name="T64" fmla="*/ 17 w 215"/>
                  <a:gd name="T65" fmla="*/ 25 h 254"/>
                  <a:gd name="T66" fmla="*/ 11 w 215"/>
                  <a:gd name="T67" fmla="*/ 27 h 254"/>
                  <a:gd name="T68" fmla="*/ 7 w 215"/>
                  <a:gd name="T69" fmla="*/ 13 h 254"/>
                  <a:gd name="T70" fmla="*/ 22 w 215"/>
                  <a:gd name="T71" fmla="*/ 0 h 254"/>
                  <a:gd name="T72" fmla="*/ 26 w 215"/>
                  <a:gd name="T73" fmla="*/ 5 h 254"/>
                  <a:gd name="T74" fmla="*/ 22 w 215"/>
                  <a:gd name="T75" fmla="*/ 7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254"/>
                  <a:gd name="T116" fmla="*/ 215 w 215"/>
                  <a:gd name="T117" fmla="*/ 254 h 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254">
                    <a:moveTo>
                      <a:pt x="11" y="33"/>
                    </a:moveTo>
                    <a:lnTo>
                      <a:pt x="26" y="29"/>
                    </a:lnTo>
                    <a:lnTo>
                      <a:pt x="87" y="28"/>
                    </a:lnTo>
                    <a:lnTo>
                      <a:pt x="103" y="69"/>
                    </a:lnTo>
                    <a:lnTo>
                      <a:pt x="135" y="68"/>
                    </a:lnTo>
                    <a:lnTo>
                      <a:pt x="136" y="59"/>
                    </a:lnTo>
                    <a:lnTo>
                      <a:pt x="139" y="58"/>
                    </a:lnTo>
                    <a:lnTo>
                      <a:pt x="139" y="49"/>
                    </a:lnTo>
                    <a:lnTo>
                      <a:pt x="157" y="47"/>
                    </a:lnTo>
                    <a:lnTo>
                      <a:pt x="157" y="55"/>
                    </a:lnTo>
                    <a:lnTo>
                      <a:pt x="178" y="55"/>
                    </a:lnTo>
                    <a:lnTo>
                      <a:pt x="178" y="96"/>
                    </a:lnTo>
                    <a:lnTo>
                      <a:pt x="187" y="113"/>
                    </a:lnTo>
                    <a:lnTo>
                      <a:pt x="184" y="127"/>
                    </a:lnTo>
                    <a:lnTo>
                      <a:pt x="215" y="122"/>
                    </a:lnTo>
                    <a:lnTo>
                      <a:pt x="214" y="162"/>
                    </a:lnTo>
                    <a:lnTo>
                      <a:pt x="180" y="162"/>
                    </a:lnTo>
                    <a:lnTo>
                      <a:pt x="178" y="224"/>
                    </a:lnTo>
                    <a:lnTo>
                      <a:pt x="200" y="247"/>
                    </a:lnTo>
                    <a:lnTo>
                      <a:pt x="163" y="254"/>
                    </a:lnTo>
                    <a:lnTo>
                      <a:pt x="117" y="243"/>
                    </a:lnTo>
                    <a:lnTo>
                      <a:pt x="0" y="241"/>
                    </a:lnTo>
                    <a:lnTo>
                      <a:pt x="2" y="215"/>
                    </a:lnTo>
                    <a:lnTo>
                      <a:pt x="11" y="181"/>
                    </a:lnTo>
                    <a:lnTo>
                      <a:pt x="18" y="161"/>
                    </a:lnTo>
                    <a:lnTo>
                      <a:pt x="31" y="153"/>
                    </a:lnTo>
                    <a:lnTo>
                      <a:pt x="39" y="125"/>
                    </a:lnTo>
                    <a:lnTo>
                      <a:pt x="25" y="89"/>
                    </a:lnTo>
                    <a:lnTo>
                      <a:pt x="32" y="80"/>
                    </a:lnTo>
                    <a:lnTo>
                      <a:pt x="11" y="33"/>
                    </a:lnTo>
                    <a:moveTo>
                      <a:pt x="22" y="7"/>
                    </a:moveTo>
                    <a:lnTo>
                      <a:pt x="17" y="11"/>
                    </a:lnTo>
                    <a:lnTo>
                      <a:pt x="17" y="25"/>
                    </a:lnTo>
                    <a:lnTo>
                      <a:pt x="11" y="27"/>
                    </a:lnTo>
                    <a:lnTo>
                      <a:pt x="7" y="13"/>
                    </a:lnTo>
                    <a:lnTo>
                      <a:pt x="22" y="0"/>
                    </a:lnTo>
                    <a:lnTo>
                      <a:pt x="26" y="5"/>
                    </a:lnTo>
                    <a:lnTo>
                      <a:pt x="22" y="7"/>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2" name="Freeform 410">
                <a:extLst>
                  <a:ext uri="{FF2B5EF4-FFF2-40B4-BE49-F238E27FC236}">
                    <a16:creationId xmlns:a16="http://schemas.microsoft.com/office/drawing/2014/main" id="{90469911-7995-407A-94F0-280F21E51691}"/>
                  </a:ext>
                </a:extLst>
              </p:cNvPr>
              <p:cNvSpPr>
                <a:spLocks noEditPoints="1"/>
              </p:cNvSpPr>
              <p:nvPr/>
            </p:nvSpPr>
            <p:spPr bwMode="auto">
              <a:xfrm>
                <a:off x="5116" y="2821"/>
                <a:ext cx="699" cy="614"/>
              </a:xfrm>
              <a:custGeom>
                <a:avLst/>
                <a:gdLst>
                  <a:gd name="T0" fmla="*/ 600 w 699"/>
                  <a:gd name="T1" fmla="*/ 67 h 614"/>
                  <a:gd name="T2" fmla="*/ 617 w 699"/>
                  <a:gd name="T3" fmla="*/ 132 h 614"/>
                  <a:gd name="T4" fmla="*/ 651 w 699"/>
                  <a:gd name="T5" fmla="*/ 179 h 614"/>
                  <a:gd name="T6" fmla="*/ 673 w 699"/>
                  <a:gd name="T7" fmla="*/ 219 h 614"/>
                  <a:gd name="T8" fmla="*/ 683 w 699"/>
                  <a:gd name="T9" fmla="*/ 343 h 614"/>
                  <a:gd name="T10" fmla="*/ 618 w 699"/>
                  <a:gd name="T11" fmla="*/ 417 h 614"/>
                  <a:gd name="T12" fmla="*/ 542 w 699"/>
                  <a:gd name="T13" fmla="*/ 502 h 614"/>
                  <a:gd name="T14" fmla="*/ 468 w 699"/>
                  <a:gd name="T15" fmla="*/ 530 h 614"/>
                  <a:gd name="T16" fmla="*/ 423 w 699"/>
                  <a:gd name="T17" fmla="*/ 526 h 614"/>
                  <a:gd name="T18" fmla="*/ 379 w 699"/>
                  <a:gd name="T19" fmla="*/ 495 h 614"/>
                  <a:gd name="T20" fmla="*/ 350 w 699"/>
                  <a:gd name="T21" fmla="*/ 459 h 614"/>
                  <a:gd name="T22" fmla="*/ 334 w 699"/>
                  <a:gd name="T23" fmla="*/ 453 h 614"/>
                  <a:gd name="T24" fmla="*/ 288 w 699"/>
                  <a:gd name="T25" fmla="*/ 388 h 614"/>
                  <a:gd name="T26" fmla="*/ 182 w 699"/>
                  <a:gd name="T27" fmla="*/ 409 h 614"/>
                  <a:gd name="T28" fmla="*/ 115 w 699"/>
                  <a:gd name="T29" fmla="*/ 435 h 614"/>
                  <a:gd name="T30" fmla="*/ 35 w 699"/>
                  <a:gd name="T31" fmla="*/ 455 h 614"/>
                  <a:gd name="T32" fmla="*/ 23 w 699"/>
                  <a:gd name="T33" fmla="*/ 408 h 614"/>
                  <a:gd name="T34" fmla="*/ 22 w 699"/>
                  <a:gd name="T35" fmla="*/ 299 h 614"/>
                  <a:gd name="T36" fmla="*/ 23 w 699"/>
                  <a:gd name="T37" fmla="*/ 286 h 614"/>
                  <a:gd name="T38" fmla="*/ 34 w 699"/>
                  <a:gd name="T39" fmla="*/ 296 h 614"/>
                  <a:gd name="T40" fmla="*/ 27 w 699"/>
                  <a:gd name="T41" fmla="*/ 256 h 614"/>
                  <a:gd name="T42" fmla="*/ 52 w 699"/>
                  <a:gd name="T43" fmla="*/ 209 h 614"/>
                  <a:gd name="T44" fmla="*/ 100 w 699"/>
                  <a:gd name="T45" fmla="*/ 186 h 614"/>
                  <a:gd name="T46" fmla="*/ 206 w 699"/>
                  <a:gd name="T47" fmla="*/ 120 h 614"/>
                  <a:gd name="T48" fmla="*/ 228 w 699"/>
                  <a:gd name="T49" fmla="*/ 128 h 614"/>
                  <a:gd name="T50" fmla="*/ 295 w 699"/>
                  <a:gd name="T51" fmla="*/ 57 h 614"/>
                  <a:gd name="T52" fmla="*/ 336 w 699"/>
                  <a:gd name="T53" fmla="*/ 78 h 614"/>
                  <a:gd name="T54" fmla="*/ 395 w 699"/>
                  <a:gd name="T55" fmla="*/ 8 h 614"/>
                  <a:gd name="T56" fmla="*/ 479 w 699"/>
                  <a:gd name="T57" fmla="*/ 5 h 614"/>
                  <a:gd name="T58" fmla="*/ 443 w 699"/>
                  <a:gd name="T59" fmla="*/ 76 h 614"/>
                  <a:gd name="T60" fmla="*/ 522 w 699"/>
                  <a:gd name="T61" fmla="*/ 130 h 614"/>
                  <a:gd name="T62" fmla="*/ 576 w 699"/>
                  <a:gd name="T63" fmla="*/ 0 h 614"/>
                  <a:gd name="T64" fmla="*/ 592 w 699"/>
                  <a:gd name="T65" fmla="*/ 45 h 614"/>
                  <a:gd name="T66" fmla="*/ 442 w 699"/>
                  <a:gd name="T67" fmla="*/ 569 h 614"/>
                  <a:gd name="T68" fmla="*/ 475 w 699"/>
                  <a:gd name="T69" fmla="*/ 565 h 614"/>
                  <a:gd name="T70" fmla="*/ 417 w 699"/>
                  <a:gd name="T71" fmla="*/ 614 h 614"/>
                  <a:gd name="T72" fmla="*/ 405 w 699"/>
                  <a:gd name="T73" fmla="*/ 601 h 614"/>
                  <a:gd name="T74" fmla="*/ 414 w 699"/>
                  <a:gd name="T75" fmla="*/ 565 h 614"/>
                  <a:gd name="T76" fmla="*/ 431 w 699"/>
                  <a:gd name="T77" fmla="*/ 565 h 6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9"/>
                  <a:gd name="T118" fmla="*/ 0 h 614"/>
                  <a:gd name="T119" fmla="*/ 699 w 699"/>
                  <a:gd name="T120" fmla="*/ 614 h 6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9" h="614">
                    <a:moveTo>
                      <a:pt x="592" y="45"/>
                    </a:moveTo>
                    <a:lnTo>
                      <a:pt x="600" y="67"/>
                    </a:lnTo>
                    <a:lnTo>
                      <a:pt x="613" y="80"/>
                    </a:lnTo>
                    <a:lnTo>
                      <a:pt x="617" y="132"/>
                    </a:lnTo>
                    <a:lnTo>
                      <a:pt x="616" y="156"/>
                    </a:lnTo>
                    <a:lnTo>
                      <a:pt x="651" y="179"/>
                    </a:lnTo>
                    <a:lnTo>
                      <a:pt x="659" y="222"/>
                    </a:lnTo>
                    <a:lnTo>
                      <a:pt x="673" y="219"/>
                    </a:lnTo>
                    <a:lnTo>
                      <a:pt x="699" y="275"/>
                    </a:lnTo>
                    <a:lnTo>
                      <a:pt x="683" y="343"/>
                    </a:lnTo>
                    <a:lnTo>
                      <a:pt x="637" y="405"/>
                    </a:lnTo>
                    <a:lnTo>
                      <a:pt x="618" y="417"/>
                    </a:lnTo>
                    <a:lnTo>
                      <a:pt x="547" y="490"/>
                    </a:lnTo>
                    <a:lnTo>
                      <a:pt x="542" y="502"/>
                    </a:lnTo>
                    <a:lnTo>
                      <a:pt x="512" y="507"/>
                    </a:lnTo>
                    <a:lnTo>
                      <a:pt x="468" y="530"/>
                    </a:lnTo>
                    <a:lnTo>
                      <a:pt x="455" y="511"/>
                    </a:lnTo>
                    <a:lnTo>
                      <a:pt x="423" y="526"/>
                    </a:lnTo>
                    <a:lnTo>
                      <a:pt x="382" y="510"/>
                    </a:lnTo>
                    <a:lnTo>
                      <a:pt x="379" y="495"/>
                    </a:lnTo>
                    <a:lnTo>
                      <a:pt x="387" y="467"/>
                    </a:lnTo>
                    <a:lnTo>
                      <a:pt x="350" y="459"/>
                    </a:lnTo>
                    <a:lnTo>
                      <a:pt x="390" y="414"/>
                    </a:lnTo>
                    <a:lnTo>
                      <a:pt x="334" y="453"/>
                    </a:lnTo>
                    <a:lnTo>
                      <a:pt x="324" y="401"/>
                    </a:lnTo>
                    <a:lnTo>
                      <a:pt x="288" y="388"/>
                    </a:lnTo>
                    <a:lnTo>
                      <a:pt x="245" y="393"/>
                    </a:lnTo>
                    <a:lnTo>
                      <a:pt x="182" y="409"/>
                    </a:lnTo>
                    <a:lnTo>
                      <a:pt x="137" y="435"/>
                    </a:lnTo>
                    <a:lnTo>
                      <a:pt x="115" y="435"/>
                    </a:lnTo>
                    <a:lnTo>
                      <a:pt x="83" y="432"/>
                    </a:lnTo>
                    <a:lnTo>
                      <a:pt x="35" y="455"/>
                    </a:lnTo>
                    <a:lnTo>
                      <a:pt x="0" y="440"/>
                    </a:lnTo>
                    <a:lnTo>
                      <a:pt x="23" y="408"/>
                    </a:lnTo>
                    <a:lnTo>
                      <a:pt x="30" y="350"/>
                    </a:lnTo>
                    <a:lnTo>
                      <a:pt x="22" y="299"/>
                    </a:lnTo>
                    <a:lnTo>
                      <a:pt x="15" y="279"/>
                    </a:lnTo>
                    <a:lnTo>
                      <a:pt x="23" y="286"/>
                    </a:lnTo>
                    <a:lnTo>
                      <a:pt x="24" y="277"/>
                    </a:lnTo>
                    <a:lnTo>
                      <a:pt x="34" y="296"/>
                    </a:lnTo>
                    <a:lnTo>
                      <a:pt x="37" y="281"/>
                    </a:lnTo>
                    <a:lnTo>
                      <a:pt x="27" y="256"/>
                    </a:lnTo>
                    <a:lnTo>
                      <a:pt x="48" y="204"/>
                    </a:lnTo>
                    <a:lnTo>
                      <a:pt x="52" y="209"/>
                    </a:lnTo>
                    <a:lnTo>
                      <a:pt x="74" y="201"/>
                    </a:lnTo>
                    <a:lnTo>
                      <a:pt x="100" y="186"/>
                    </a:lnTo>
                    <a:lnTo>
                      <a:pt x="178" y="168"/>
                    </a:lnTo>
                    <a:lnTo>
                      <a:pt x="206" y="120"/>
                    </a:lnTo>
                    <a:lnTo>
                      <a:pt x="221" y="109"/>
                    </a:lnTo>
                    <a:lnTo>
                      <a:pt x="228" y="128"/>
                    </a:lnTo>
                    <a:lnTo>
                      <a:pt x="267" y="72"/>
                    </a:lnTo>
                    <a:lnTo>
                      <a:pt x="295" y="57"/>
                    </a:lnTo>
                    <a:lnTo>
                      <a:pt x="316" y="75"/>
                    </a:lnTo>
                    <a:lnTo>
                      <a:pt x="336" y="78"/>
                    </a:lnTo>
                    <a:lnTo>
                      <a:pt x="349" y="51"/>
                    </a:lnTo>
                    <a:lnTo>
                      <a:pt x="395" y="8"/>
                    </a:lnTo>
                    <a:lnTo>
                      <a:pt x="449" y="29"/>
                    </a:lnTo>
                    <a:lnTo>
                      <a:pt x="479" y="5"/>
                    </a:lnTo>
                    <a:lnTo>
                      <a:pt x="476" y="31"/>
                    </a:lnTo>
                    <a:lnTo>
                      <a:pt x="443" y="76"/>
                    </a:lnTo>
                    <a:lnTo>
                      <a:pt x="496" y="116"/>
                    </a:lnTo>
                    <a:lnTo>
                      <a:pt x="522" y="130"/>
                    </a:lnTo>
                    <a:lnTo>
                      <a:pt x="547" y="61"/>
                    </a:lnTo>
                    <a:lnTo>
                      <a:pt x="576" y="0"/>
                    </a:lnTo>
                    <a:lnTo>
                      <a:pt x="583" y="25"/>
                    </a:lnTo>
                    <a:lnTo>
                      <a:pt x="592" y="45"/>
                    </a:lnTo>
                    <a:moveTo>
                      <a:pt x="431" y="565"/>
                    </a:moveTo>
                    <a:lnTo>
                      <a:pt x="442" y="569"/>
                    </a:lnTo>
                    <a:lnTo>
                      <a:pt x="472" y="561"/>
                    </a:lnTo>
                    <a:lnTo>
                      <a:pt x="475" y="565"/>
                    </a:lnTo>
                    <a:lnTo>
                      <a:pt x="451" y="596"/>
                    </a:lnTo>
                    <a:lnTo>
                      <a:pt x="417" y="614"/>
                    </a:lnTo>
                    <a:lnTo>
                      <a:pt x="406" y="611"/>
                    </a:lnTo>
                    <a:lnTo>
                      <a:pt x="405" y="601"/>
                    </a:lnTo>
                    <a:lnTo>
                      <a:pt x="406" y="591"/>
                    </a:lnTo>
                    <a:lnTo>
                      <a:pt x="414" y="565"/>
                    </a:lnTo>
                    <a:lnTo>
                      <a:pt x="421" y="560"/>
                    </a:lnTo>
                    <a:lnTo>
                      <a:pt x="431" y="56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3" name="Freeform 411">
                <a:extLst>
                  <a:ext uri="{FF2B5EF4-FFF2-40B4-BE49-F238E27FC236}">
                    <a16:creationId xmlns:a16="http://schemas.microsoft.com/office/drawing/2014/main" id="{56368993-5857-4C8B-9AF2-89D703946E24}"/>
                  </a:ext>
                </a:extLst>
              </p:cNvPr>
              <p:cNvSpPr>
                <a:spLocks noEditPoints="1"/>
              </p:cNvSpPr>
              <p:nvPr/>
            </p:nvSpPr>
            <p:spPr bwMode="auto">
              <a:xfrm>
                <a:off x="3932" y="1843"/>
                <a:ext cx="90" cy="63"/>
              </a:xfrm>
              <a:custGeom>
                <a:avLst/>
                <a:gdLst>
                  <a:gd name="T0" fmla="*/ 75 w 90"/>
                  <a:gd name="T1" fmla="*/ 47 h 63"/>
                  <a:gd name="T2" fmla="*/ 74 w 90"/>
                  <a:gd name="T3" fmla="*/ 61 h 63"/>
                  <a:gd name="T4" fmla="*/ 70 w 90"/>
                  <a:gd name="T5" fmla="*/ 63 h 63"/>
                  <a:gd name="T6" fmla="*/ 59 w 90"/>
                  <a:gd name="T7" fmla="*/ 56 h 63"/>
                  <a:gd name="T8" fmla="*/ 53 w 90"/>
                  <a:gd name="T9" fmla="*/ 38 h 63"/>
                  <a:gd name="T10" fmla="*/ 34 w 90"/>
                  <a:gd name="T11" fmla="*/ 54 h 63"/>
                  <a:gd name="T12" fmla="*/ 33 w 90"/>
                  <a:gd name="T13" fmla="*/ 41 h 63"/>
                  <a:gd name="T14" fmla="*/ 22 w 90"/>
                  <a:gd name="T15" fmla="*/ 37 h 63"/>
                  <a:gd name="T16" fmla="*/ 20 w 90"/>
                  <a:gd name="T17" fmla="*/ 31 h 63"/>
                  <a:gd name="T18" fmla="*/ 9 w 90"/>
                  <a:gd name="T19" fmla="*/ 23 h 63"/>
                  <a:gd name="T20" fmla="*/ 12 w 90"/>
                  <a:gd name="T21" fmla="*/ 16 h 63"/>
                  <a:gd name="T22" fmla="*/ 0 w 90"/>
                  <a:gd name="T23" fmla="*/ 9 h 63"/>
                  <a:gd name="T24" fmla="*/ 29 w 90"/>
                  <a:gd name="T25" fmla="*/ 15 h 63"/>
                  <a:gd name="T26" fmla="*/ 29 w 90"/>
                  <a:gd name="T27" fmla="*/ 9 h 63"/>
                  <a:gd name="T28" fmla="*/ 19 w 90"/>
                  <a:gd name="T29" fmla="*/ 3 h 63"/>
                  <a:gd name="T30" fmla="*/ 42 w 90"/>
                  <a:gd name="T31" fmla="*/ 5 h 63"/>
                  <a:gd name="T32" fmla="*/ 56 w 90"/>
                  <a:gd name="T33" fmla="*/ 0 h 63"/>
                  <a:gd name="T34" fmla="*/ 79 w 90"/>
                  <a:gd name="T35" fmla="*/ 19 h 63"/>
                  <a:gd name="T36" fmla="*/ 90 w 90"/>
                  <a:gd name="T37" fmla="*/ 25 h 63"/>
                  <a:gd name="T38" fmla="*/ 78 w 90"/>
                  <a:gd name="T39" fmla="*/ 33 h 63"/>
                  <a:gd name="T40" fmla="*/ 75 w 90"/>
                  <a:gd name="T41" fmla="*/ 47 h 63"/>
                  <a:gd name="T42" fmla="*/ 22 w 90"/>
                  <a:gd name="T43" fmla="*/ 54 h 63"/>
                  <a:gd name="T44" fmla="*/ 16 w 90"/>
                  <a:gd name="T45" fmla="*/ 52 h 63"/>
                  <a:gd name="T46" fmla="*/ 4 w 90"/>
                  <a:gd name="T47" fmla="*/ 40 h 63"/>
                  <a:gd name="T48" fmla="*/ 7 w 90"/>
                  <a:gd name="T49" fmla="*/ 37 h 63"/>
                  <a:gd name="T50" fmla="*/ 19 w 90"/>
                  <a:gd name="T51" fmla="*/ 45 h 63"/>
                  <a:gd name="T52" fmla="*/ 27 w 90"/>
                  <a:gd name="T53" fmla="*/ 54 h 63"/>
                  <a:gd name="T54" fmla="*/ 22 w 90"/>
                  <a:gd name="T55" fmla="*/ 54 h 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63"/>
                  <a:gd name="T86" fmla="*/ 90 w 90"/>
                  <a:gd name="T87" fmla="*/ 63 h 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63">
                    <a:moveTo>
                      <a:pt x="75" y="47"/>
                    </a:moveTo>
                    <a:lnTo>
                      <a:pt x="74" y="61"/>
                    </a:lnTo>
                    <a:lnTo>
                      <a:pt x="70" y="63"/>
                    </a:lnTo>
                    <a:lnTo>
                      <a:pt x="59" y="56"/>
                    </a:lnTo>
                    <a:lnTo>
                      <a:pt x="53" y="38"/>
                    </a:lnTo>
                    <a:lnTo>
                      <a:pt x="34" y="54"/>
                    </a:lnTo>
                    <a:lnTo>
                      <a:pt x="33" y="41"/>
                    </a:lnTo>
                    <a:lnTo>
                      <a:pt x="22" y="37"/>
                    </a:lnTo>
                    <a:lnTo>
                      <a:pt x="20" y="31"/>
                    </a:lnTo>
                    <a:lnTo>
                      <a:pt x="9" y="23"/>
                    </a:lnTo>
                    <a:lnTo>
                      <a:pt x="12" y="16"/>
                    </a:lnTo>
                    <a:lnTo>
                      <a:pt x="0" y="9"/>
                    </a:lnTo>
                    <a:lnTo>
                      <a:pt x="29" y="15"/>
                    </a:lnTo>
                    <a:lnTo>
                      <a:pt x="29" y="9"/>
                    </a:lnTo>
                    <a:lnTo>
                      <a:pt x="19" y="3"/>
                    </a:lnTo>
                    <a:lnTo>
                      <a:pt x="42" y="5"/>
                    </a:lnTo>
                    <a:lnTo>
                      <a:pt x="56" y="0"/>
                    </a:lnTo>
                    <a:lnTo>
                      <a:pt x="79" y="19"/>
                    </a:lnTo>
                    <a:lnTo>
                      <a:pt x="90" y="25"/>
                    </a:lnTo>
                    <a:lnTo>
                      <a:pt x="78" y="33"/>
                    </a:lnTo>
                    <a:lnTo>
                      <a:pt x="75" y="47"/>
                    </a:lnTo>
                    <a:moveTo>
                      <a:pt x="22" y="54"/>
                    </a:moveTo>
                    <a:lnTo>
                      <a:pt x="16" y="52"/>
                    </a:lnTo>
                    <a:lnTo>
                      <a:pt x="4" y="40"/>
                    </a:lnTo>
                    <a:lnTo>
                      <a:pt x="7" y="37"/>
                    </a:lnTo>
                    <a:lnTo>
                      <a:pt x="19" y="45"/>
                    </a:lnTo>
                    <a:lnTo>
                      <a:pt x="27" y="54"/>
                    </a:lnTo>
                    <a:lnTo>
                      <a:pt x="22" y="5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4" name="Freeform 416">
                <a:extLst>
                  <a:ext uri="{FF2B5EF4-FFF2-40B4-BE49-F238E27FC236}">
                    <a16:creationId xmlns:a16="http://schemas.microsoft.com/office/drawing/2014/main" id="{9F8991FC-0DF5-41E6-BE67-D4991DA8F750}"/>
                  </a:ext>
                </a:extLst>
              </p:cNvPr>
              <p:cNvSpPr>
                <a:spLocks noEditPoints="1"/>
              </p:cNvSpPr>
              <p:nvPr/>
            </p:nvSpPr>
            <p:spPr bwMode="auto">
              <a:xfrm>
                <a:off x="3330" y="1555"/>
                <a:ext cx="65" cy="56"/>
              </a:xfrm>
              <a:custGeom>
                <a:avLst/>
                <a:gdLst>
                  <a:gd name="T0" fmla="*/ 56 w 65"/>
                  <a:gd name="T1" fmla="*/ 30 h 56"/>
                  <a:gd name="T2" fmla="*/ 63 w 65"/>
                  <a:gd name="T3" fmla="*/ 30 h 56"/>
                  <a:gd name="T4" fmla="*/ 65 w 65"/>
                  <a:gd name="T5" fmla="*/ 49 h 56"/>
                  <a:gd name="T6" fmla="*/ 57 w 65"/>
                  <a:gd name="T7" fmla="*/ 56 h 56"/>
                  <a:gd name="T8" fmla="*/ 43 w 65"/>
                  <a:gd name="T9" fmla="*/ 52 h 56"/>
                  <a:gd name="T10" fmla="*/ 43 w 65"/>
                  <a:gd name="T11" fmla="*/ 36 h 56"/>
                  <a:gd name="T12" fmla="*/ 50 w 65"/>
                  <a:gd name="T13" fmla="*/ 28 h 56"/>
                  <a:gd name="T14" fmla="*/ 56 w 65"/>
                  <a:gd name="T15" fmla="*/ 30 h 56"/>
                  <a:gd name="T16" fmla="*/ 32 w 65"/>
                  <a:gd name="T17" fmla="*/ 0 h 56"/>
                  <a:gd name="T18" fmla="*/ 35 w 65"/>
                  <a:gd name="T19" fmla="*/ 13 h 56"/>
                  <a:gd name="T20" fmla="*/ 30 w 65"/>
                  <a:gd name="T21" fmla="*/ 14 h 56"/>
                  <a:gd name="T22" fmla="*/ 39 w 65"/>
                  <a:gd name="T23" fmla="*/ 23 h 56"/>
                  <a:gd name="T24" fmla="*/ 39 w 65"/>
                  <a:gd name="T25" fmla="*/ 46 h 56"/>
                  <a:gd name="T26" fmla="*/ 30 w 65"/>
                  <a:gd name="T27" fmla="*/ 54 h 56"/>
                  <a:gd name="T28" fmla="*/ 8 w 65"/>
                  <a:gd name="T29" fmla="*/ 54 h 56"/>
                  <a:gd name="T30" fmla="*/ 6 w 65"/>
                  <a:gd name="T31" fmla="*/ 49 h 56"/>
                  <a:gd name="T32" fmla="*/ 0 w 65"/>
                  <a:gd name="T33" fmla="*/ 39 h 56"/>
                  <a:gd name="T34" fmla="*/ 0 w 65"/>
                  <a:gd name="T35" fmla="*/ 14 h 56"/>
                  <a:gd name="T36" fmla="*/ 32 w 65"/>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56"/>
                  <a:gd name="T59" fmla="*/ 65 w 65"/>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56">
                    <a:moveTo>
                      <a:pt x="56" y="30"/>
                    </a:moveTo>
                    <a:lnTo>
                      <a:pt x="63" y="30"/>
                    </a:lnTo>
                    <a:lnTo>
                      <a:pt x="65" y="49"/>
                    </a:lnTo>
                    <a:lnTo>
                      <a:pt x="57" y="56"/>
                    </a:lnTo>
                    <a:lnTo>
                      <a:pt x="43" y="52"/>
                    </a:lnTo>
                    <a:lnTo>
                      <a:pt x="43" y="36"/>
                    </a:lnTo>
                    <a:lnTo>
                      <a:pt x="50" y="28"/>
                    </a:lnTo>
                    <a:lnTo>
                      <a:pt x="56" y="30"/>
                    </a:lnTo>
                    <a:moveTo>
                      <a:pt x="32" y="0"/>
                    </a:moveTo>
                    <a:lnTo>
                      <a:pt x="35" y="13"/>
                    </a:lnTo>
                    <a:lnTo>
                      <a:pt x="30" y="14"/>
                    </a:lnTo>
                    <a:lnTo>
                      <a:pt x="39" y="23"/>
                    </a:lnTo>
                    <a:lnTo>
                      <a:pt x="39" y="46"/>
                    </a:lnTo>
                    <a:lnTo>
                      <a:pt x="30" y="54"/>
                    </a:lnTo>
                    <a:lnTo>
                      <a:pt x="8" y="54"/>
                    </a:lnTo>
                    <a:lnTo>
                      <a:pt x="6" y="49"/>
                    </a:lnTo>
                    <a:lnTo>
                      <a:pt x="0" y="39"/>
                    </a:lnTo>
                    <a:lnTo>
                      <a:pt x="0" y="14"/>
                    </a:lnTo>
                    <a:lnTo>
                      <a:pt x="32"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5" name="Freeform 419">
                <a:extLst>
                  <a:ext uri="{FF2B5EF4-FFF2-40B4-BE49-F238E27FC236}">
                    <a16:creationId xmlns:a16="http://schemas.microsoft.com/office/drawing/2014/main" id="{E9815370-3A6A-4A14-AB4B-8F457AE64DDB}"/>
                  </a:ext>
                </a:extLst>
              </p:cNvPr>
              <p:cNvSpPr>
                <a:spLocks noEditPoints="1"/>
              </p:cNvSpPr>
              <p:nvPr/>
            </p:nvSpPr>
            <p:spPr bwMode="auto">
              <a:xfrm>
                <a:off x="3139" y="1674"/>
                <a:ext cx="226" cy="176"/>
              </a:xfrm>
              <a:custGeom>
                <a:avLst/>
                <a:gdLst>
                  <a:gd name="T0" fmla="*/ 225 w 226"/>
                  <a:gd name="T1" fmla="*/ 156 h 176"/>
                  <a:gd name="T2" fmla="*/ 226 w 226"/>
                  <a:gd name="T3" fmla="*/ 163 h 176"/>
                  <a:gd name="T4" fmla="*/ 221 w 226"/>
                  <a:gd name="T5" fmla="*/ 176 h 176"/>
                  <a:gd name="T6" fmla="*/ 213 w 226"/>
                  <a:gd name="T7" fmla="*/ 169 h 176"/>
                  <a:gd name="T8" fmla="*/ 208 w 226"/>
                  <a:gd name="T9" fmla="*/ 156 h 176"/>
                  <a:gd name="T10" fmla="*/ 222 w 226"/>
                  <a:gd name="T11" fmla="*/ 148 h 176"/>
                  <a:gd name="T12" fmla="*/ 225 w 226"/>
                  <a:gd name="T13" fmla="*/ 156 h 176"/>
                  <a:gd name="T14" fmla="*/ 106 w 226"/>
                  <a:gd name="T15" fmla="*/ 0 h 176"/>
                  <a:gd name="T16" fmla="*/ 114 w 226"/>
                  <a:gd name="T17" fmla="*/ 11 h 176"/>
                  <a:gd name="T18" fmla="*/ 144 w 226"/>
                  <a:gd name="T19" fmla="*/ 22 h 176"/>
                  <a:gd name="T20" fmla="*/ 151 w 226"/>
                  <a:gd name="T21" fmla="*/ 27 h 176"/>
                  <a:gd name="T22" fmla="*/ 166 w 226"/>
                  <a:gd name="T23" fmla="*/ 27 h 176"/>
                  <a:gd name="T24" fmla="*/ 173 w 226"/>
                  <a:gd name="T25" fmla="*/ 29 h 176"/>
                  <a:gd name="T26" fmla="*/ 195 w 226"/>
                  <a:gd name="T27" fmla="*/ 38 h 176"/>
                  <a:gd name="T28" fmla="*/ 196 w 226"/>
                  <a:gd name="T29" fmla="*/ 60 h 176"/>
                  <a:gd name="T30" fmla="*/ 189 w 226"/>
                  <a:gd name="T31" fmla="*/ 62 h 176"/>
                  <a:gd name="T32" fmla="*/ 182 w 226"/>
                  <a:gd name="T33" fmla="*/ 65 h 176"/>
                  <a:gd name="T34" fmla="*/ 176 w 226"/>
                  <a:gd name="T35" fmla="*/ 71 h 176"/>
                  <a:gd name="T36" fmla="*/ 169 w 226"/>
                  <a:gd name="T37" fmla="*/ 81 h 176"/>
                  <a:gd name="T38" fmla="*/ 169 w 226"/>
                  <a:gd name="T39" fmla="*/ 87 h 176"/>
                  <a:gd name="T40" fmla="*/ 176 w 226"/>
                  <a:gd name="T41" fmla="*/ 93 h 176"/>
                  <a:gd name="T42" fmla="*/ 191 w 226"/>
                  <a:gd name="T43" fmla="*/ 93 h 176"/>
                  <a:gd name="T44" fmla="*/ 191 w 226"/>
                  <a:gd name="T45" fmla="*/ 98 h 176"/>
                  <a:gd name="T46" fmla="*/ 184 w 226"/>
                  <a:gd name="T47" fmla="*/ 114 h 176"/>
                  <a:gd name="T48" fmla="*/ 192 w 226"/>
                  <a:gd name="T49" fmla="*/ 136 h 176"/>
                  <a:gd name="T50" fmla="*/ 170 w 226"/>
                  <a:gd name="T51" fmla="*/ 148 h 176"/>
                  <a:gd name="T52" fmla="*/ 126 w 226"/>
                  <a:gd name="T53" fmla="*/ 142 h 176"/>
                  <a:gd name="T54" fmla="*/ 119 w 226"/>
                  <a:gd name="T55" fmla="*/ 153 h 176"/>
                  <a:gd name="T56" fmla="*/ 114 w 226"/>
                  <a:gd name="T57" fmla="*/ 153 h 176"/>
                  <a:gd name="T58" fmla="*/ 107 w 226"/>
                  <a:gd name="T59" fmla="*/ 153 h 176"/>
                  <a:gd name="T60" fmla="*/ 103 w 226"/>
                  <a:gd name="T61" fmla="*/ 153 h 176"/>
                  <a:gd name="T62" fmla="*/ 99 w 226"/>
                  <a:gd name="T63" fmla="*/ 153 h 176"/>
                  <a:gd name="T64" fmla="*/ 96 w 226"/>
                  <a:gd name="T65" fmla="*/ 152 h 176"/>
                  <a:gd name="T66" fmla="*/ 96 w 226"/>
                  <a:gd name="T67" fmla="*/ 153 h 176"/>
                  <a:gd name="T68" fmla="*/ 95 w 226"/>
                  <a:gd name="T69" fmla="*/ 153 h 176"/>
                  <a:gd name="T70" fmla="*/ 62 w 226"/>
                  <a:gd name="T71" fmla="*/ 153 h 176"/>
                  <a:gd name="T72" fmla="*/ 55 w 226"/>
                  <a:gd name="T73" fmla="*/ 142 h 176"/>
                  <a:gd name="T74" fmla="*/ 40 w 226"/>
                  <a:gd name="T75" fmla="*/ 142 h 176"/>
                  <a:gd name="T76" fmla="*/ 48 w 226"/>
                  <a:gd name="T77" fmla="*/ 136 h 176"/>
                  <a:gd name="T78" fmla="*/ 57 w 226"/>
                  <a:gd name="T79" fmla="*/ 100 h 176"/>
                  <a:gd name="T80" fmla="*/ 33 w 226"/>
                  <a:gd name="T81" fmla="*/ 64 h 176"/>
                  <a:gd name="T82" fmla="*/ 6 w 226"/>
                  <a:gd name="T83" fmla="*/ 58 h 176"/>
                  <a:gd name="T84" fmla="*/ 0 w 226"/>
                  <a:gd name="T85" fmla="*/ 45 h 176"/>
                  <a:gd name="T86" fmla="*/ 3 w 226"/>
                  <a:gd name="T87" fmla="*/ 42 h 176"/>
                  <a:gd name="T88" fmla="*/ 13 w 226"/>
                  <a:gd name="T89" fmla="*/ 44 h 176"/>
                  <a:gd name="T90" fmla="*/ 24 w 226"/>
                  <a:gd name="T91" fmla="*/ 38 h 176"/>
                  <a:gd name="T92" fmla="*/ 50 w 226"/>
                  <a:gd name="T93" fmla="*/ 44 h 176"/>
                  <a:gd name="T94" fmla="*/ 44 w 226"/>
                  <a:gd name="T95" fmla="*/ 23 h 176"/>
                  <a:gd name="T96" fmla="*/ 52 w 226"/>
                  <a:gd name="T97" fmla="*/ 23 h 176"/>
                  <a:gd name="T98" fmla="*/ 74 w 226"/>
                  <a:gd name="T99" fmla="*/ 28 h 176"/>
                  <a:gd name="T100" fmla="*/ 95 w 226"/>
                  <a:gd name="T101" fmla="*/ 16 h 176"/>
                  <a:gd name="T102" fmla="*/ 98 w 226"/>
                  <a:gd name="T103" fmla="*/ 1 h 176"/>
                  <a:gd name="T104" fmla="*/ 106 w 226"/>
                  <a:gd name="T105" fmla="*/ 0 h 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6"/>
                  <a:gd name="T160" fmla="*/ 0 h 176"/>
                  <a:gd name="T161" fmla="*/ 226 w 226"/>
                  <a:gd name="T162" fmla="*/ 176 h 1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6" h="176">
                    <a:moveTo>
                      <a:pt x="225" y="156"/>
                    </a:moveTo>
                    <a:lnTo>
                      <a:pt x="226" y="163"/>
                    </a:lnTo>
                    <a:lnTo>
                      <a:pt x="221" y="176"/>
                    </a:lnTo>
                    <a:lnTo>
                      <a:pt x="213" y="169"/>
                    </a:lnTo>
                    <a:lnTo>
                      <a:pt x="208" y="156"/>
                    </a:lnTo>
                    <a:lnTo>
                      <a:pt x="222" y="148"/>
                    </a:lnTo>
                    <a:lnTo>
                      <a:pt x="225" y="156"/>
                    </a:lnTo>
                    <a:moveTo>
                      <a:pt x="106" y="0"/>
                    </a:moveTo>
                    <a:lnTo>
                      <a:pt x="114" y="11"/>
                    </a:lnTo>
                    <a:lnTo>
                      <a:pt x="144" y="22"/>
                    </a:lnTo>
                    <a:lnTo>
                      <a:pt x="151" y="27"/>
                    </a:lnTo>
                    <a:lnTo>
                      <a:pt x="166" y="27"/>
                    </a:lnTo>
                    <a:lnTo>
                      <a:pt x="173" y="29"/>
                    </a:lnTo>
                    <a:lnTo>
                      <a:pt x="195" y="38"/>
                    </a:lnTo>
                    <a:lnTo>
                      <a:pt x="196" y="60"/>
                    </a:lnTo>
                    <a:lnTo>
                      <a:pt x="189" y="62"/>
                    </a:lnTo>
                    <a:lnTo>
                      <a:pt x="182" y="65"/>
                    </a:lnTo>
                    <a:lnTo>
                      <a:pt x="176" y="71"/>
                    </a:lnTo>
                    <a:lnTo>
                      <a:pt x="169" y="81"/>
                    </a:lnTo>
                    <a:lnTo>
                      <a:pt x="169" y="87"/>
                    </a:lnTo>
                    <a:lnTo>
                      <a:pt x="176" y="93"/>
                    </a:lnTo>
                    <a:lnTo>
                      <a:pt x="191" y="93"/>
                    </a:lnTo>
                    <a:lnTo>
                      <a:pt x="191" y="98"/>
                    </a:lnTo>
                    <a:lnTo>
                      <a:pt x="184" y="114"/>
                    </a:lnTo>
                    <a:lnTo>
                      <a:pt x="192" y="136"/>
                    </a:lnTo>
                    <a:lnTo>
                      <a:pt x="170" y="148"/>
                    </a:lnTo>
                    <a:lnTo>
                      <a:pt x="126" y="142"/>
                    </a:lnTo>
                    <a:lnTo>
                      <a:pt x="119" y="153"/>
                    </a:lnTo>
                    <a:lnTo>
                      <a:pt x="114" y="153"/>
                    </a:lnTo>
                    <a:lnTo>
                      <a:pt x="107" y="153"/>
                    </a:lnTo>
                    <a:lnTo>
                      <a:pt x="103" y="153"/>
                    </a:lnTo>
                    <a:lnTo>
                      <a:pt x="99" y="153"/>
                    </a:lnTo>
                    <a:lnTo>
                      <a:pt x="96" y="152"/>
                    </a:lnTo>
                    <a:lnTo>
                      <a:pt x="96" y="153"/>
                    </a:lnTo>
                    <a:lnTo>
                      <a:pt x="95" y="153"/>
                    </a:lnTo>
                    <a:lnTo>
                      <a:pt x="62" y="153"/>
                    </a:lnTo>
                    <a:lnTo>
                      <a:pt x="55" y="142"/>
                    </a:lnTo>
                    <a:lnTo>
                      <a:pt x="40" y="142"/>
                    </a:lnTo>
                    <a:lnTo>
                      <a:pt x="48" y="136"/>
                    </a:lnTo>
                    <a:lnTo>
                      <a:pt x="57" y="100"/>
                    </a:lnTo>
                    <a:lnTo>
                      <a:pt x="33" y="64"/>
                    </a:lnTo>
                    <a:lnTo>
                      <a:pt x="6" y="58"/>
                    </a:lnTo>
                    <a:lnTo>
                      <a:pt x="0" y="45"/>
                    </a:lnTo>
                    <a:lnTo>
                      <a:pt x="3" y="42"/>
                    </a:lnTo>
                    <a:lnTo>
                      <a:pt x="13" y="44"/>
                    </a:lnTo>
                    <a:lnTo>
                      <a:pt x="24" y="38"/>
                    </a:lnTo>
                    <a:lnTo>
                      <a:pt x="50" y="44"/>
                    </a:lnTo>
                    <a:lnTo>
                      <a:pt x="44" y="23"/>
                    </a:lnTo>
                    <a:lnTo>
                      <a:pt x="52" y="23"/>
                    </a:lnTo>
                    <a:lnTo>
                      <a:pt x="74" y="28"/>
                    </a:lnTo>
                    <a:lnTo>
                      <a:pt x="95" y="16"/>
                    </a:lnTo>
                    <a:lnTo>
                      <a:pt x="98" y="1"/>
                    </a:lnTo>
                    <a:lnTo>
                      <a:pt x="106" y="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grpSp>
        <p:sp>
          <p:nvSpPr>
            <p:cNvPr id="7" name="Freeform 421">
              <a:extLst>
                <a:ext uri="{FF2B5EF4-FFF2-40B4-BE49-F238E27FC236}">
                  <a16:creationId xmlns:a16="http://schemas.microsoft.com/office/drawing/2014/main" id="{EC8545B6-F895-4106-946D-AD818601EA2C}"/>
                </a:ext>
              </a:extLst>
            </p:cNvPr>
            <p:cNvSpPr>
              <a:spLocks noEditPoints="1"/>
            </p:cNvSpPr>
            <p:nvPr/>
          </p:nvSpPr>
          <p:spPr bwMode="auto">
            <a:xfrm>
              <a:off x="3538" y="1846"/>
              <a:ext cx="106" cy="126"/>
            </a:xfrm>
            <a:custGeom>
              <a:avLst/>
              <a:gdLst>
                <a:gd name="T0" fmla="*/ 0 w 106"/>
                <a:gd name="T1" fmla="*/ 38 h 126"/>
                <a:gd name="T2" fmla="*/ 9 w 106"/>
                <a:gd name="T3" fmla="*/ 28 h 126"/>
                <a:gd name="T4" fmla="*/ 13 w 106"/>
                <a:gd name="T5" fmla="*/ 16 h 126"/>
                <a:gd name="T6" fmla="*/ 24 w 106"/>
                <a:gd name="T7" fmla="*/ 12 h 126"/>
                <a:gd name="T8" fmla="*/ 41 w 106"/>
                <a:gd name="T9" fmla="*/ 8 h 126"/>
                <a:gd name="T10" fmla="*/ 41 w 106"/>
                <a:gd name="T11" fmla="*/ 4 h 126"/>
                <a:gd name="T12" fmla="*/ 54 w 106"/>
                <a:gd name="T13" fmla="*/ 0 h 126"/>
                <a:gd name="T14" fmla="*/ 60 w 106"/>
                <a:gd name="T15" fmla="*/ 0 h 126"/>
                <a:gd name="T16" fmla="*/ 80 w 106"/>
                <a:gd name="T17" fmla="*/ 7 h 126"/>
                <a:gd name="T18" fmla="*/ 93 w 106"/>
                <a:gd name="T19" fmla="*/ 4 h 126"/>
                <a:gd name="T20" fmla="*/ 100 w 106"/>
                <a:gd name="T21" fmla="*/ 4 h 126"/>
                <a:gd name="T22" fmla="*/ 94 w 106"/>
                <a:gd name="T23" fmla="*/ 17 h 126"/>
                <a:gd name="T24" fmla="*/ 79 w 106"/>
                <a:gd name="T25" fmla="*/ 12 h 126"/>
                <a:gd name="T26" fmla="*/ 71 w 106"/>
                <a:gd name="T27" fmla="*/ 13 h 126"/>
                <a:gd name="T28" fmla="*/ 63 w 106"/>
                <a:gd name="T29" fmla="*/ 17 h 126"/>
                <a:gd name="T30" fmla="*/ 54 w 106"/>
                <a:gd name="T31" fmla="*/ 16 h 126"/>
                <a:gd name="T32" fmla="*/ 67 w 106"/>
                <a:gd name="T33" fmla="*/ 28 h 126"/>
                <a:gd name="T34" fmla="*/ 57 w 106"/>
                <a:gd name="T35" fmla="*/ 22 h 126"/>
                <a:gd name="T36" fmla="*/ 61 w 106"/>
                <a:gd name="T37" fmla="*/ 31 h 126"/>
                <a:gd name="T38" fmla="*/ 52 w 106"/>
                <a:gd name="T39" fmla="*/ 25 h 126"/>
                <a:gd name="T40" fmla="*/ 54 w 106"/>
                <a:gd name="T41" fmla="*/ 33 h 126"/>
                <a:gd name="T42" fmla="*/ 38 w 106"/>
                <a:gd name="T43" fmla="*/ 20 h 126"/>
                <a:gd name="T44" fmla="*/ 52 w 106"/>
                <a:gd name="T45" fmla="*/ 46 h 126"/>
                <a:gd name="T46" fmla="*/ 48 w 106"/>
                <a:gd name="T47" fmla="*/ 51 h 126"/>
                <a:gd name="T48" fmla="*/ 56 w 106"/>
                <a:gd name="T49" fmla="*/ 52 h 126"/>
                <a:gd name="T50" fmla="*/ 65 w 106"/>
                <a:gd name="T51" fmla="*/ 64 h 126"/>
                <a:gd name="T52" fmla="*/ 68 w 106"/>
                <a:gd name="T53" fmla="*/ 73 h 126"/>
                <a:gd name="T54" fmla="*/ 52 w 106"/>
                <a:gd name="T55" fmla="*/ 70 h 126"/>
                <a:gd name="T56" fmla="*/ 56 w 106"/>
                <a:gd name="T57" fmla="*/ 80 h 126"/>
                <a:gd name="T58" fmla="*/ 45 w 106"/>
                <a:gd name="T59" fmla="*/ 75 h 126"/>
                <a:gd name="T60" fmla="*/ 54 w 106"/>
                <a:gd name="T61" fmla="*/ 91 h 126"/>
                <a:gd name="T62" fmla="*/ 53 w 106"/>
                <a:gd name="T63" fmla="*/ 98 h 126"/>
                <a:gd name="T64" fmla="*/ 45 w 106"/>
                <a:gd name="T65" fmla="*/ 89 h 126"/>
                <a:gd name="T66" fmla="*/ 43 w 106"/>
                <a:gd name="T67" fmla="*/ 97 h 126"/>
                <a:gd name="T68" fmla="*/ 35 w 106"/>
                <a:gd name="T69" fmla="*/ 86 h 126"/>
                <a:gd name="T70" fmla="*/ 30 w 106"/>
                <a:gd name="T71" fmla="*/ 91 h 126"/>
                <a:gd name="T72" fmla="*/ 28 w 106"/>
                <a:gd name="T73" fmla="*/ 78 h 126"/>
                <a:gd name="T74" fmla="*/ 17 w 106"/>
                <a:gd name="T75" fmla="*/ 71 h 126"/>
                <a:gd name="T76" fmla="*/ 22 w 106"/>
                <a:gd name="T77" fmla="*/ 64 h 126"/>
                <a:gd name="T78" fmla="*/ 28 w 106"/>
                <a:gd name="T79" fmla="*/ 61 h 126"/>
                <a:gd name="T80" fmla="*/ 48 w 106"/>
                <a:gd name="T81" fmla="*/ 66 h 126"/>
                <a:gd name="T82" fmla="*/ 52 w 106"/>
                <a:gd name="T83" fmla="*/ 64 h 126"/>
                <a:gd name="T84" fmla="*/ 38 w 106"/>
                <a:gd name="T85" fmla="*/ 58 h 126"/>
                <a:gd name="T86" fmla="*/ 16 w 106"/>
                <a:gd name="T87" fmla="*/ 61 h 126"/>
                <a:gd name="T88" fmla="*/ 0 w 106"/>
                <a:gd name="T89" fmla="*/ 38 h 126"/>
                <a:gd name="T90" fmla="*/ 85 w 106"/>
                <a:gd name="T91" fmla="*/ 115 h 126"/>
                <a:gd name="T92" fmla="*/ 106 w 106"/>
                <a:gd name="T93" fmla="*/ 119 h 126"/>
                <a:gd name="T94" fmla="*/ 105 w 106"/>
                <a:gd name="T95" fmla="*/ 123 h 126"/>
                <a:gd name="T96" fmla="*/ 85 w 106"/>
                <a:gd name="T97" fmla="*/ 126 h 126"/>
                <a:gd name="T98" fmla="*/ 61 w 106"/>
                <a:gd name="T99" fmla="*/ 119 h 126"/>
                <a:gd name="T100" fmla="*/ 63 w 106"/>
                <a:gd name="T101" fmla="*/ 113 h 126"/>
                <a:gd name="T102" fmla="*/ 85 w 106"/>
                <a:gd name="T103" fmla="*/ 115 h 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
                <a:gd name="T157" fmla="*/ 0 h 126"/>
                <a:gd name="T158" fmla="*/ 106 w 106"/>
                <a:gd name="T159" fmla="*/ 126 h 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 h="126">
                  <a:moveTo>
                    <a:pt x="0" y="38"/>
                  </a:moveTo>
                  <a:lnTo>
                    <a:pt x="9" y="28"/>
                  </a:lnTo>
                  <a:lnTo>
                    <a:pt x="13" y="16"/>
                  </a:lnTo>
                  <a:lnTo>
                    <a:pt x="24" y="12"/>
                  </a:lnTo>
                  <a:lnTo>
                    <a:pt x="41" y="8"/>
                  </a:lnTo>
                  <a:lnTo>
                    <a:pt x="41" y="4"/>
                  </a:lnTo>
                  <a:lnTo>
                    <a:pt x="54" y="0"/>
                  </a:lnTo>
                  <a:lnTo>
                    <a:pt x="60" y="0"/>
                  </a:lnTo>
                  <a:lnTo>
                    <a:pt x="80" y="7"/>
                  </a:lnTo>
                  <a:lnTo>
                    <a:pt x="93" y="4"/>
                  </a:lnTo>
                  <a:lnTo>
                    <a:pt x="100" y="4"/>
                  </a:lnTo>
                  <a:lnTo>
                    <a:pt x="94" y="17"/>
                  </a:lnTo>
                  <a:lnTo>
                    <a:pt x="79" y="12"/>
                  </a:lnTo>
                  <a:lnTo>
                    <a:pt x="71" y="13"/>
                  </a:lnTo>
                  <a:lnTo>
                    <a:pt x="63" y="17"/>
                  </a:lnTo>
                  <a:lnTo>
                    <a:pt x="54" y="16"/>
                  </a:lnTo>
                  <a:lnTo>
                    <a:pt x="67" y="28"/>
                  </a:lnTo>
                  <a:lnTo>
                    <a:pt x="57" y="22"/>
                  </a:lnTo>
                  <a:lnTo>
                    <a:pt x="61" y="31"/>
                  </a:lnTo>
                  <a:lnTo>
                    <a:pt x="52" y="25"/>
                  </a:lnTo>
                  <a:lnTo>
                    <a:pt x="54" y="33"/>
                  </a:lnTo>
                  <a:lnTo>
                    <a:pt x="38" y="20"/>
                  </a:lnTo>
                  <a:lnTo>
                    <a:pt x="52" y="46"/>
                  </a:lnTo>
                  <a:lnTo>
                    <a:pt x="48" y="51"/>
                  </a:lnTo>
                  <a:lnTo>
                    <a:pt x="56" y="52"/>
                  </a:lnTo>
                  <a:lnTo>
                    <a:pt x="65" y="64"/>
                  </a:lnTo>
                  <a:lnTo>
                    <a:pt x="68" y="73"/>
                  </a:lnTo>
                  <a:lnTo>
                    <a:pt x="52" y="70"/>
                  </a:lnTo>
                  <a:lnTo>
                    <a:pt x="56" y="80"/>
                  </a:lnTo>
                  <a:lnTo>
                    <a:pt x="45" y="75"/>
                  </a:lnTo>
                  <a:lnTo>
                    <a:pt x="54" y="91"/>
                  </a:lnTo>
                  <a:lnTo>
                    <a:pt x="53" y="98"/>
                  </a:lnTo>
                  <a:lnTo>
                    <a:pt x="45" y="89"/>
                  </a:lnTo>
                  <a:lnTo>
                    <a:pt x="43" y="97"/>
                  </a:lnTo>
                  <a:lnTo>
                    <a:pt x="35" y="86"/>
                  </a:lnTo>
                  <a:lnTo>
                    <a:pt x="30" y="91"/>
                  </a:lnTo>
                  <a:lnTo>
                    <a:pt x="28" y="78"/>
                  </a:lnTo>
                  <a:lnTo>
                    <a:pt x="17" y="71"/>
                  </a:lnTo>
                  <a:lnTo>
                    <a:pt x="22" y="64"/>
                  </a:lnTo>
                  <a:lnTo>
                    <a:pt x="28" y="61"/>
                  </a:lnTo>
                  <a:lnTo>
                    <a:pt x="48" y="66"/>
                  </a:lnTo>
                  <a:lnTo>
                    <a:pt x="52" y="64"/>
                  </a:lnTo>
                  <a:lnTo>
                    <a:pt x="38" y="58"/>
                  </a:lnTo>
                  <a:lnTo>
                    <a:pt x="16" y="61"/>
                  </a:lnTo>
                  <a:lnTo>
                    <a:pt x="0" y="38"/>
                  </a:lnTo>
                  <a:moveTo>
                    <a:pt x="85" y="115"/>
                  </a:moveTo>
                  <a:lnTo>
                    <a:pt x="106" y="119"/>
                  </a:lnTo>
                  <a:lnTo>
                    <a:pt x="105" y="123"/>
                  </a:lnTo>
                  <a:lnTo>
                    <a:pt x="85" y="126"/>
                  </a:lnTo>
                  <a:lnTo>
                    <a:pt x="61" y="119"/>
                  </a:lnTo>
                  <a:lnTo>
                    <a:pt x="63" y="113"/>
                  </a:lnTo>
                  <a:lnTo>
                    <a:pt x="85" y="11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8" name="Freeform 422">
              <a:extLst>
                <a:ext uri="{FF2B5EF4-FFF2-40B4-BE49-F238E27FC236}">
                  <a16:creationId xmlns:a16="http://schemas.microsoft.com/office/drawing/2014/main" id="{9EC3F178-17F5-4D24-B08E-08D9C1784D59}"/>
                </a:ext>
              </a:extLst>
            </p:cNvPr>
            <p:cNvSpPr>
              <a:spLocks noEditPoints="1"/>
            </p:cNvSpPr>
            <p:nvPr/>
          </p:nvSpPr>
          <p:spPr bwMode="auto">
            <a:xfrm>
              <a:off x="4868" y="2520"/>
              <a:ext cx="810" cy="291"/>
            </a:xfrm>
            <a:custGeom>
              <a:avLst/>
              <a:gdLst>
                <a:gd name="T0" fmla="*/ 307 w 810"/>
                <a:gd name="T1" fmla="*/ 79 h 291"/>
                <a:gd name="T2" fmla="*/ 349 w 810"/>
                <a:gd name="T3" fmla="*/ 73 h 291"/>
                <a:gd name="T4" fmla="*/ 368 w 810"/>
                <a:gd name="T5" fmla="*/ 21 h 291"/>
                <a:gd name="T6" fmla="*/ 406 w 810"/>
                <a:gd name="T7" fmla="*/ 67 h 291"/>
                <a:gd name="T8" fmla="*/ 400 w 810"/>
                <a:gd name="T9" fmla="*/ 121 h 291"/>
                <a:gd name="T10" fmla="*/ 349 w 810"/>
                <a:gd name="T11" fmla="*/ 179 h 291"/>
                <a:gd name="T12" fmla="*/ 271 w 810"/>
                <a:gd name="T13" fmla="*/ 158 h 291"/>
                <a:gd name="T14" fmla="*/ 263 w 810"/>
                <a:gd name="T15" fmla="*/ 70 h 291"/>
                <a:gd name="T16" fmla="*/ 67 w 810"/>
                <a:gd name="T17" fmla="*/ 32 h 291"/>
                <a:gd name="T18" fmla="*/ 187 w 810"/>
                <a:gd name="T19" fmla="*/ 152 h 291"/>
                <a:gd name="T20" fmla="*/ 100 w 810"/>
                <a:gd name="T21" fmla="*/ 147 h 291"/>
                <a:gd name="T22" fmla="*/ 52 w 810"/>
                <a:gd name="T23" fmla="*/ 58 h 291"/>
                <a:gd name="T24" fmla="*/ 0 w 810"/>
                <a:gd name="T25" fmla="*/ 5 h 291"/>
                <a:gd name="T26" fmla="*/ 690 w 810"/>
                <a:gd name="T27" fmla="*/ 121 h 291"/>
                <a:gd name="T28" fmla="*/ 694 w 810"/>
                <a:gd name="T29" fmla="*/ 153 h 291"/>
                <a:gd name="T30" fmla="*/ 731 w 810"/>
                <a:gd name="T31" fmla="*/ 143 h 291"/>
                <a:gd name="T32" fmla="*/ 755 w 810"/>
                <a:gd name="T33" fmla="*/ 128 h 291"/>
                <a:gd name="T34" fmla="*/ 810 w 810"/>
                <a:gd name="T35" fmla="*/ 150 h 291"/>
                <a:gd name="T36" fmla="*/ 743 w 810"/>
                <a:gd name="T37" fmla="*/ 259 h 291"/>
                <a:gd name="T38" fmla="*/ 717 w 810"/>
                <a:gd name="T39" fmla="*/ 186 h 291"/>
                <a:gd name="T40" fmla="*/ 650 w 810"/>
                <a:gd name="T41" fmla="*/ 153 h 291"/>
                <a:gd name="T42" fmla="*/ 625 w 810"/>
                <a:gd name="T43" fmla="*/ 118 h 291"/>
                <a:gd name="T44" fmla="*/ 690 w 810"/>
                <a:gd name="T45" fmla="*/ 121 h 291"/>
                <a:gd name="T46" fmla="*/ 521 w 810"/>
                <a:gd name="T47" fmla="*/ 94 h 291"/>
                <a:gd name="T48" fmla="*/ 456 w 810"/>
                <a:gd name="T49" fmla="*/ 128 h 291"/>
                <a:gd name="T50" fmla="*/ 504 w 810"/>
                <a:gd name="T51" fmla="*/ 116 h 291"/>
                <a:gd name="T52" fmla="*/ 484 w 810"/>
                <a:gd name="T53" fmla="*/ 162 h 291"/>
                <a:gd name="T54" fmla="*/ 473 w 810"/>
                <a:gd name="T55" fmla="*/ 203 h 291"/>
                <a:gd name="T56" fmla="*/ 446 w 810"/>
                <a:gd name="T57" fmla="*/ 157 h 291"/>
                <a:gd name="T58" fmla="*/ 434 w 810"/>
                <a:gd name="T59" fmla="*/ 208 h 291"/>
                <a:gd name="T60" fmla="*/ 423 w 810"/>
                <a:gd name="T61" fmla="*/ 168 h 291"/>
                <a:gd name="T62" fmla="*/ 443 w 810"/>
                <a:gd name="T63" fmla="*/ 90 h 291"/>
                <a:gd name="T64" fmla="*/ 532 w 810"/>
                <a:gd name="T65" fmla="*/ 69 h 291"/>
                <a:gd name="T66" fmla="*/ 278 w 810"/>
                <a:gd name="T67" fmla="*/ 223 h 291"/>
                <a:gd name="T68" fmla="*/ 326 w 810"/>
                <a:gd name="T69" fmla="*/ 237 h 291"/>
                <a:gd name="T70" fmla="*/ 348 w 810"/>
                <a:gd name="T71" fmla="*/ 252 h 291"/>
                <a:gd name="T72" fmla="*/ 219 w 810"/>
                <a:gd name="T73" fmla="*/ 243 h 291"/>
                <a:gd name="T74" fmla="*/ 185 w 810"/>
                <a:gd name="T75" fmla="*/ 228 h 291"/>
                <a:gd name="T76" fmla="*/ 244 w 810"/>
                <a:gd name="T77" fmla="*/ 217 h 291"/>
                <a:gd name="T78" fmla="*/ 586 w 810"/>
                <a:gd name="T79" fmla="*/ 134 h 291"/>
                <a:gd name="T80" fmla="*/ 569 w 810"/>
                <a:gd name="T81" fmla="*/ 87 h 291"/>
                <a:gd name="T82" fmla="*/ 595 w 810"/>
                <a:gd name="T83" fmla="*/ 154 h 291"/>
                <a:gd name="T84" fmla="*/ 632 w 810"/>
                <a:gd name="T85" fmla="*/ 168 h 291"/>
                <a:gd name="T86" fmla="*/ 578 w 810"/>
                <a:gd name="T87" fmla="*/ 171 h 291"/>
                <a:gd name="T88" fmla="*/ 513 w 810"/>
                <a:gd name="T89" fmla="*/ 281 h 291"/>
                <a:gd name="T90" fmla="*/ 526 w 810"/>
                <a:gd name="T91" fmla="*/ 269 h 291"/>
                <a:gd name="T92" fmla="*/ 442 w 810"/>
                <a:gd name="T93" fmla="*/ 264 h 291"/>
                <a:gd name="T94" fmla="*/ 486 w 810"/>
                <a:gd name="T95" fmla="*/ 265 h 291"/>
                <a:gd name="T96" fmla="*/ 394 w 810"/>
                <a:gd name="T97" fmla="*/ 264 h 291"/>
                <a:gd name="T98" fmla="*/ 378 w 810"/>
                <a:gd name="T99" fmla="*/ 261 h 291"/>
                <a:gd name="T100" fmla="*/ 235 w 810"/>
                <a:gd name="T101" fmla="*/ 150 h 291"/>
                <a:gd name="T102" fmla="*/ 226 w 810"/>
                <a:gd name="T103" fmla="*/ 150 h 291"/>
                <a:gd name="T104" fmla="*/ 554 w 810"/>
                <a:gd name="T105" fmla="*/ 172 h 291"/>
                <a:gd name="T106" fmla="*/ 568 w 810"/>
                <a:gd name="T107" fmla="*/ 170 h 291"/>
                <a:gd name="T108" fmla="*/ 423 w 810"/>
                <a:gd name="T109" fmla="*/ 286 h 291"/>
                <a:gd name="T110" fmla="*/ 442 w 810"/>
                <a:gd name="T111" fmla="*/ 291 h 291"/>
                <a:gd name="T112" fmla="*/ 181 w 810"/>
                <a:gd name="T113" fmla="*/ 139 h 291"/>
                <a:gd name="T114" fmla="*/ 196 w 810"/>
                <a:gd name="T115" fmla="*/ 149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0"/>
                <a:gd name="T175" fmla="*/ 0 h 291"/>
                <a:gd name="T176" fmla="*/ 810 w 810"/>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0" h="291">
                  <a:moveTo>
                    <a:pt x="263" y="70"/>
                  </a:moveTo>
                  <a:lnTo>
                    <a:pt x="278" y="86"/>
                  </a:lnTo>
                  <a:lnTo>
                    <a:pt x="307" y="79"/>
                  </a:lnTo>
                  <a:lnTo>
                    <a:pt x="315" y="72"/>
                  </a:lnTo>
                  <a:lnTo>
                    <a:pt x="333" y="79"/>
                  </a:lnTo>
                  <a:lnTo>
                    <a:pt x="349" y="73"/>
                  </a:lnTo>
                  <a:lnTo>
                    <a:pt x="357" y="47"/>
                  </a:lnTo>
                  <a:lnTo>
                    <a:pt x="364" y="45"/>
                  </a:lnTo>
                  <a:lnTo>
                    <a:pt x="368" y="21"/>
                  </a:lnTo>
                  <a:lnTo>
                    <a:pt x="391" y="20"/>
                  </a:lnTo>
                  <a:lnTo>
                    <a:pt x="400" y="25"/>
                  </a:lnTo>
                  <a:lnTo>
                    <a:pt x="406" y="67"/>
                  </a:lnTo>
                  <a:lnTo>
                    <a:pt x="426" y="83"/>
                  </a:lnTo>
                  <a:lnTo>
                    <a:pt x="406" y="85"/>
                  </a:lnTo>
                  <a:lnTo>
                    <a:pt x="400" y="121"/>
                  </a:lnTo>
                  <a:lnTo>
                    <a:pt x="383" y="125"/>
                  </a:lnTo>
                  <a:lnTo>
                    <a:pt x="372" y="176"/>
                  </a:lnTo>
                  <a:lnTo>
                    <a:pt x="349" y="179"/>
                  </a:lnTo>
                  <a:lnTo>
                    <a:pt x="300" y="168"/>
                  </a:lnTo>
                  <a:lnTo>
                    <a:pt x="291" y="161"/>
                  </a:lnTo>
                  <a:lnTo>
                    <a:pt x="271" y="158"/>
                  </a:lnTo>
                  <a:lnTo>
                    <a:pt x="250" y="108"/>
                  </a:lnTo>
                  <a:lnTo>
                    <a:pt x="249" y="79"/>
                  </a:lnTo>
                  <a:lnTo>
                    <a:pt x="263" y="70"/>
                  </a:lnTo>
                  <a:moveTo>
                    <a:pt x="23" y="2"/>
                  </a:moveTo>
                  <a:lnTo>
                    <a:pt x="46" y="5"/>
                  </a:lnTo>
                  <a:lnTo>
                    <a:pt x="67" y="32"/>
                  </a:lnTo>
                  <a:lnTo>
                    <a:pt x="79" y="37"/>
                  </a:lnTo>
                  <a:lnTo>
                    <a:pt x="127" y="85"/>
                  </a:lnTo>
                  <a:lnTo>
                    <a:pt x="187" y="152"/>
                  </a:lnTo>
                  <a:lnTo>
                    <a:pt x="189" y="188"/>
                  </a:lnTo>
                  <a:lnTo>
                    <a:pt x="168" y="199"/>
                  </a:lnTo>
                  <a:lnTo>
                    <a:pt x="100" y="147"/>
                  </a:lnTo>
                  <a:lnTo>
                    <a:pt x="98" y="126"/>
                  </a:lnTo>
                  <a:lnTo>
                    <a:pt x="66" y="83"/>
                  </a:lnTo>
                  <a:lnTo>
                    <a:pt x="52" y="58"/>
                  </a:lnTo>
                  <a:lnTo>
                    <a:pt x="38" y="52"/>
                  </a:lnTo>
                  <a:lnTo>
                    <a:pt x="38" y="37"/>
                  </a:lnTo>
                  <a:lnTo>
                    <a:pt x="0" y="5"/>
                  </a:lnTo>
                  <a:lnTo>
                    <a:pt x="0" y="0"/>
                  </a:lnTo>
                  <a:lnTo>
                    <a:pt x="23" y="2"/>
                  </a:lnTo>
                  <a:moveTo>
                    <a:pt x="690" y="121"/>
                  </a:moveTo>
                  <a:lnTo>
                    <a:pt x="692" y="126"/>
                  </a:lnTo>
                  <a:lnTo>
                    <a:pt x="690" y="140"/>
                  </a:lnTo>
                  <a:lnTo>
                    <a:pt x="694" y="153"/>
                  </a:lnTo>
                  <a:lnTo>
                    <a:pt x="698" y="149"/>
                  </a:lnTo>
                  <a:lnTo>
                    <a:pt x="710" y="165"/>
                  </a:lnTo>
                  <a:lnTo>
                    <a:pt x="731" y="143"/>
                  </a:lnTo>
                  <a:lnTo>
                    <a:pt x="744" y="140"/>
                  </a:lnTo>
                  <a:lnTo>
                    <a:pt x="742" y="136"/>
                  </a:lnTo>
                  <a:lnTo>
                    <a:pt x="755" y="128"/>
                  </a:lnTo>
                  <a:lnTo>
                    <a:pt x="791" y="147"/>
                  </a:lnTo>
                  <a:lnTo>
                    <a:pt x="799" y="147"/>
                  </a:lnTo>
                  <a:lnTo>
                    <a:pt x="810" y="150"/>
                  </a:lnTo>
                  <a:lnTo>
                    <a:pt x="801" y="272"/>
                  </a:lnTo>
                  <a:lnTo>
                    <a:pt x="783" y="254"/>
                  </a:lnTo>
                  <a:lnTo>
                    <a:pt x="743" y="259"/>
                  </a:lnTo>
                  <a:lnTo>
                    <a:pt x="766" y="229"/>
                  </a:lnTo>
                  <a:lnTo>
                    <a:pt x="754" y="203"/>
                  </a:lnTo>
                  <a:lnTo>
                    <a:pt x="717" y="186"/>
                  </a:lnTo>
                  <a:lnTo>
                    <a:pt x="676" y="177"/>
                  </a:lnTo>
                  <a:lnTo>
                    <a:pt x="664" y="177"/>
                  </a:lnTo>
                  <a:lnTo>
                    <a:pt x="650" y="153"/>
                  </a:lnTo>
                  <a:lnTo>
                    <a:pt x="687" y="144"/>
                  </a:lnTo>
                  <a:lnTo>
                    <a:pt x="660" y="145"/>
                  </a:lnTo>
                  <a:lnTo>
                    <a:pt x="625" y="118"/>
                  </a:lnTo>
                  <a:lnTo>
                    <a:pt x="661" y="109"/>
                  </a:lnTo>
                  <a:lnTo>
                    <a:pt x="688" y="116"/>
                  </a:lnTo>
                  <a:lnTo>
                    <a:pt x="690" y="121"/>
                  </a:lnTo>
                  <a:moveTo>
                    <a:pt x="534" y="72"/>
                  </a:moveTo>
                  <a:lnTo>
                    <a:pt x="536" y="74"/>
                  </a:lnTo>
                  <a:lnTo>
                    <a:pt x="521" y="94"/>
                  </a:lnTo>
                  <a:lnTo>
                    <a:pt x="453" y="92"/>
                  </a:lnTo>
                  <a:lnTo>
                    <a:pt x="443" y="107"/>
                  </a:lnTo>
                  <a:lnTo>
                    <a:pt x="456" y="128"/>
                  </a:lnTo>
                  <a:lnTo>
                    <a:pt x="471" y="117"/>
                  </a:lnTo>
                  <a:lnTo>
                    <a:pt x="499" y="110"/>
                  </a:lnTo>
                  <a:lnTo>
                    <a:pt x="504" y="116"/>
                  </a:lnTo>
                  <a:lnTo>
                    <a:pt x="506" y="131"/>
                  </a:lnTo>
                  <a:lnTo>
                    <a:pt x="467" y="136"/>
                  </a:lnTo>
                  <a:lnTo>
                    <a:pt x="484" y="162"/>
                  </a:lnTo>
                  <a:lnTo>
                    <a:pt x="505" y="177"/>
                  </a:lnTo>
                  <a:lnTo>
                    <a:pt x="499" y="207"/>
                  </a:lnTo>
                  <a:lnTo>
                    <a:pt x="473" y="203"/>
                  </a:lnTo>
                  <a:lnTo>
                    <a:pt x="457" y="167"/>
                  </a:lnTo>
                  <a:lnTo>
                    <a:pt x="458" y="150"/>
                  </a:lnTo>
                  <a:lnTo>
                    <a:pt x="446" y="157"/>
                  </a:lnTo>
                  <a:lnTo>
                    <a:pt x="450" y="162"/>
                  </a:lnTo>
                  <a:lnTo>
                    <a:pt x="446" y="207"/>
                  </a:lnTo>
                  <a:lnTo>
                    <a:pt x="434" y="208"/>
                  </a:lnTo>
                  <a:lnTo>
                    <a:pt x="428" y="203"/>
                  </a:lnTo>
                  <a:lnTo>
                    <a:pt x="432" y="168"/>
                  </a:lnTo>
                  <a:lnTo>
                    <a:pt x="423" y="168"/>
                  </a:lnTo>
                  <a:lnTo>
                    <a:pt x="421" y="152"/>
                  </a:lnTo>
                  <a:lnTo>
                    <a:pt x="437" y="103"/>
                  </a:lnTo>
                  <a:lnTo>
                    <a:pt x="443" y="90"/>
                  </a:lnTo>
                  <a:lnTo>
                    <a:pt x="458" y="77"/>
                  </a:lnTo>
                  <a:lnTo>
                    <a:pt x="510" y="87"/>
                  </a:lnTo>
                  <a:lnTo>
                    <a:pt x="532" y="69"/>
                  </a:lnTo>
                  <a:lnTo>
                    <a:pt x="534" y="72"/>
                  </a:lnTo>
                  <a:moveTo>
                    <a:pt x="244" y="217"/>
                  </a:moveTo>
                  <a:lnTo>
                    <a:pt x="278" y="223"/>
                  </a:lnTo>
                  <a:lnTo>
                    <a:pt x="291" y="217"/>
                  </a:lnTo>
                  <a:lnTo>
                    <a:pt x="319" y="228"/>
                  </a:lnTo>
                  <a:lnTo>
                    <a:pt x="326" y="237"/>
                  </a:lnTo>
                  <a:lnTo>
                    <a:pt x="353" y="242"/>
                  </a:lnTo>
                  <a:lnTo>
                    <a:pt x="353" y="247"/>
                  </a:lnTo>
                  <a:lnTo>
                    <a:pt x="348" y="252"/>
                  </a:lnTo>
                  <a:lnTo>
                    <a:pt x="315" y="257"/>
                  </a:lnTo>
                  <a:lnTo>
                    <a:pt x="274" y="243"/>
                  </a:lnTo>
                  <a:lnTo>
                    <a:pt x="219" y="243"/>
                  </a:lnTo>
                  <a:lnTo>
                    <a:pt x="212" y="233"/>
                  </a:lnTo>
                  <a:lnTo>
                    <a:pt x="190" y="229"/>
                  </a:lnTo>
                  <a:lnTo>
                    <a:pt x="185" y="228"/>
                  </a:lnTo>
                  <a:lnTo>
                    <a:pt x="204" y="212"/>
                  </a:lnTo>
                  <a:lnTo>
                    <a:pt x="209" y="212"/>
                  </a:lnTo>
                  <a:lnTo>
                    <a:pt x="244" y="217"/>
                  </a:lnTo>
                  <a:moveTo>
                    <a:pt x="593" y="52"/>
                  </a:moveTo>
                  <a:lnTo>
                    <a:pt x="595" y="98"/>
                  </a:lnTo>
                  <a:lnTo>
                    <a:pt x="586" y="134"/>
                  </a:lnTo>
                  <a:lnTo>
                    <a:pt x="572" y="134"/>
                  </a:lnTo>
                  <a:lnTo>
                    <a:pt x="567" y="116"/>
                  </a:lnTo>
                  <a:lnTo>
                    <a:pt x="569" y="87"/>
                  </a:lnTo>
                  <a:lnTo>
                    <a:pt x="580" y="61"/>
                  </a:lnTo>
                  <a:lnTo>
                    <a:pt x="593" y="52"/>
                  </a:lnTo>
                  <a:moveTo>
                    <a:pt x="595" y="154"/>
                  </a:moveTo>
                  <a:lnTo>
                    <a:pt x="608" y="153"/>
                  </a:lnTo>
                  <a:lnTo>
                    <a:pt x="627" y="159"/>
                  </a:lnTo>
                  <a:lnTo>
                    <a:pt x="632" y="168"/>
                  </a:lnTo>
                  <a:lnTo>
                    <a:pt x="631" y="174"/>
                  </a:lnTo>
                  <a:lnTo>
                    <a:pt x="606" y="167"/>
                  </a:lnTo>
                  <a:lnTo>
                    <a:pt x="578" y="171"/>
                  </a:lnTo>
                  <a:lnTo>
                    <a:pt x="584" y="156"/>
                  </a:lnTo>
                  <a:lnTo>
                    <a:pt x="595" y="154"/>
                  </a:lnTo>
                  <a:moveTo>
                    <a:pt x="513" y="281"/>
                  </a:moveTo>
                  <a:lnTo>
                    <a:pt x="499" y="286"/>
                  </a:lnTo>
                  <a:lnTo>
                    <a:pt x="498" y="281"/>
                  </a:lnTo>
                  <a:lnTo>
                    <a:pt x="526" y="269"/>
                  </a:lnTo>
                  <a:lnTo>
                    <a:pt x="527" y="275"/>
                  </a:lnTo>
                  <a:lnTo>
                    <a:pt x="513" y="281"/>
                  </a:lnTo>
                  <a:moveTo>
                    <a:pt x="442" y="264"/>
                  </a:moveTo>
                  <a:lnTo>
                    <a:pt x="446" y="261"/>
                  </a:lnTo>
                  <a:lnTo>
                    <a:pt x="484" y="260"/>
                  </a:lnTo>
                  <a:lnTo>
                    <a:pt x="486" y="265"/>
                  </a:lnTo>
                  <a:lnTo>
                    <a:pt x="439" y="266"/>
                  </a:lnTo>
                  <a:lnTo>
                    <a:pt x="442" y="264"/>
                  </a:lnTo>
                  <a:moveTo>
                    <a:pt x="394" y="264"/>
                  </a:moveTo>
                  <a:lnTo>
                    <a:pt x="411" y="266"/>
                  </a:lnTo>
                  <a:lnTo>
                    <a:pt x="379" y="272"/>
                  </a:lnTo>
                  <a:lnTo>
                    <a:pt x="378" y="261"/>
                  </a:lnTo>
                  <a:lnTo>
                    <a:pt x="394" y="264"/>
                  </a:lnTo>
                  <a:moveTo>
                    <a:pt x="231" y="150"/>
                  </a:moveTo>
                  <a:lnTo>
                    <a:pt x="235" y="150"/>
                  </a:lnTo>
                  <a:lnTo>
                    <a:pt x="235" y="162"/>
                  </a:lnTo>
                  <a:lnTo>
                    <a:pt x="223" y="162"/>
                  </a:lnTo>
                  <a:lnTo>
                    <a:pt x="226" y="150"/>
                  </a:lnTo>
                  <a:lnTo>
                    <a:pt x="231" y="150"/>
                  </a:lnTo>
                  <a:moveTo>
                    <a:pt x="561" y="171"/>
                  </a:moveTo>
                  <a:lnTo>
                    <a:pt x="554" y="172"/>
                  </a:lnTo>
                  <a:lnTo>
                    <a:pt x="547" y="161"/>
                  </a:lnTo>
                  <a:lnTo>
                    <a:pt x="564" y="159"/>
                  </a:lnTo>
                  <a:lnTo>
                    <a:pt x="568" y="170"/>
                  </a:lnTo>
                  <a:lnTo>
                    <a:pt x="561" y="171"/>
                  </a:lnTo>
                  <a:moveTo>
                    <a:pt x="432" y="288"/>
                  </a:moveTo>
                  <a:lnTo>
                    <a:pt x="423" y="286"/>
                  </a:lnTo>
                  <a:lnTo>
                    <a:pt x="420" y="282"/>
                  </a:lnTo>
                  <a:lnTo>
                    <a:pt x="442" y="286"/>
                  </a:lnTo>
                  <a:lnTo>
                    <a:pt x="442" y="291"/>
                  </a:lnTo>
                  <a:lnTo>
                    <a:pt x="432" y="288"/>
                  </a:lnTo>
                  <a:moveTo>
                    <a:pt x="196" y="149"/>
                  </a:moveTo>
                  <a:lnTo>
                    <a:pt x="181" y="139"/>
                  </a:lnTo>
                  <a:lnTo>
                    <a:pt x="197" y="128"/>
                  </a:lnTo>
                  <a:lnTo>
                    <a:pt x="211" y="159"/>
                  </a:lnTo>
                  <a:lnTo>
                    <a:pt x="196" y="14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9" name="Freeform 423">
              <a:extLst>
                <a:ext uri="{FF2B5EF4-FFF2-40B4-BE49-F238E27FC236}">
                  <a16:creationId xmlns:a16="http://schemas.microsoft.com/office/drawing/2014/main" id="{7E970435-5E46-44D2-BEAE-8CB0E42C391D}"/>
                </a:ext>
              </a:extLst>
            </p:cNvPr>
            <p:cNvSpPr>
              <a:spLocks noEditPoints="1"/>
            </p:cNvSpPr>
            <p:nvPr/>
          </p:nvSpPr>
          <p:spPr bwMode="auto">
            <a:xfrm>
              <a:off x="3323" y="1748"/>
              <a:ext cx="189" cy="191"/>
            </a:xfrm>
            <a:custGeom>
              <a:avLst/>
              <a:gdLst>
                <a:gd name="T0" fmla="*/ 102 w 189"/>
                <a:gd name="T1" fmla="*/ 17 h 191"/>
                <a:gd name="T2" fmla="*/ 98 w 189"/>
                <a:gd name="T3" fmla="*/ 24 h 191"/>
                <a:gd name="T4" fmla="*/ 91 w 189"/>
                <a:gd name="T5" fmla="*/ 24 h 191"/>
                <a:gd name="T6" fmla="*/ 85 w 189"/>
                <a:gd name="T7" fmla="*/ 39 h 191"/>
                <a:gd name="T8" fmla="*/ 109 w 189"/>
                <a:gd name="T9" fmla="*/ 80 h 191"/>
                <a:gd name="T10" fmla="*/ 146 w 189"/>
                <a:gd name="T11" fmla="*/ 97 h 191"/>
                <a:gd name="T12" fmla="*/ 154 w 189"/>
                <a:gd name="T13" fmla="*/ 102 h 191"/>
                <a:gd name="T14" fmla="*/ 161 w 189"/>
                <a:gd name="T15" fmla="*/ 102 h 191"/>
                <a:gd name="T16" fmla="*/ 189 w 189"/>
                <a:gd name="T17" fmla="*/ 124 h 191"/>
                <a:gd name="T18" fmla="*/ 185 w 189"/>
                <a:gd name="T19" fmla="*/ 131 h 191"/>
                <a:gd name="T20" fmla="*/ 176 w 189"/>
                <a:gd name="T21" fmla="*/ 124 h 191"/>
                <a:gd name="T22" fmla="*/ 161 w 189"/>
                <a:gd name="T23" fmla="*/ 131 h 191"/>
                <a:gd name="T24" fmla="*/ 170 w 189"/>
                <a:gd name="T25" fmla="*/ 147 h 191"/>
                <a:gd name="T26" fmla="*/ 154 w 189"/>
                <a:gd name="T27" fmla="*/ 163 h 191"/>
                <a:gd name="T28" fmla="*/ 146 w 189"/>
                <a:gd name="T29" fmla="*/ 167 h 191"/>
                <a:gd name="T30" fmla="*/ 141 w 189"/>
                <a:gd name="T31" fmla="*/ 129 h 191"/>
                <a:gd name="T32" fmla="*/ 133 w 189"/>
                <a:gd name="T33" fmla="*/ 124 h 191"/>
                <a:gd name="T34" fmla="*/ 89 w 189"/>
                <a:gd name="T35" fmla="*/ 101 h 191"/>
                <a:gd name="T36" fmla="*/ 52 w 189"/>
                <a:gd name="T37" fmla="*/ 62 h 191"/>
                <a:gd name="T38" fmla="*/ 37 w 189"/>
                <a:gd name="T39" fmla="*/ 57 h 191"/>
                <a:gd name="T40" fmla="*/ 22 w 189"/>
                <a:gd name="T41" fmla="*/ 62 h 191"/>
                <a:gd name="T42" fmla="*/ 8 w 189"/>
                <a:gd name="T43" fmla="*/ 62 h 191"/>
                <a:gd name="T44" fmla="*/ 0 w 189"/>
                <a:gd name="T45" fmla="*/ 40 h 191"/>
                <a:gd name="T46" fmla="*/ 7 w 189"/>
                <a:gd name="T47" fmla="*/ 24 h 191"/>
                <a:gd name="T48" fmla="*/ 7 w 189"/>
                <a:gd name="T49" fmla="*/ 19 h 191"/>
                <a:gd name="T50" fmla="*/ 20 w 189"/>
                <a:gd name="T51" fmla="*/ 19 h 191"/>
                <a:gd name="T52" fmla="*/ 20 w 189"/>
                <a:gd name="T53" fmla="*/ 13 h 191"/>
                <a:gd name="T54" fmla="*/ 29 w 189"/>
                <a:gd name="T55" fmla="*/ 19 h 191"/>
                <a:gd name="T56" fmla="*/ 38 w 189"/>
                <a:gd name="T57" fmla="*/ 12 h 191"/>
                <a:gd name="T58" fmla="*/ 50 w 189"/>
                <a:gd name="T59" fmla="*/ 13 h 191"/>
                <a:gd name="T60" fmla="*/ 49 w 189"/>
                <a:gd name="T61" fmla="*/ 0 h 191"/>
                <a:gd name="T62" fmla="*/ 78 w 189"/>
                <a:gd name="T63" fmla="*/ 2 h 191"/>
                <a:gd name="T64" fmla="*/ 90 w 189"/>
                <a:gd name="T65" fmla="*/ 7 h 191"/>
                <a:gd name="T66" fmla="*/ 107 w 189"/>
                <a:gd name="T67" fmla="*/ 8 h 191"/>
                <a:gd name="T68" fmla="*/ 107 w 189"/>
                <a:gd name="T69" fmla="*/ 12 h 191"/>
                <a:gd name="T70" fmla="*/ 102 w 189"/>
                <a:gd name="T71" fmla="*/ 17 h 191"/>
                <a:gd name="T72" fmla="*/ 119 w 189"/>
                <a:gd name="T73" fmla="*/ 162 h 191"/>
                <a:gd name="T74" fmla="*/ 141 w 189"/>
                <a:gd name="T75" fmla="*/ 160 h 191"/>
                <a:gd name="T76" fmla="*/ 139 w 189"/>
                <a:gd name="T77" fmla="*/ 184 h 191"/>
                <a:gd name="T78" fmla="*/ 134 w 189"/>
                <a:gd name="T79" fmla="*/ 191 h 191"/>
                <a:gd name="T80" fmla="*/ 91 w 189"/>
                <a:gd name="T81" fmla="*/ 171 h 191"/>
                <a:gd name="T82" fmla="*/ 96 w 189"/>
                <a:gd name="T83" fmla="*/ 162 h 191"/>
                <a:gd name="T84" fmla="*/ 119 w 189"/>
                <a:gd name="T85" fmla="*/ 162 h 191"/>
                <a:gd name="T86" fmla="*/ 34 w 189"/>
                <a:gd name="T87" fmla="*/ 146 h 191"/>
                <a:gd name="T88" fmla="*/ 23 w 189"/>
                <a:gd name="T89" fmla="*/ 147 h 191"/>
                <a:gd name="T90" fmla="*/ 20 w 189"/>
                <a:gd name="T91" fmla="*/ 109 h 191"/>
                <a:gd name="T92" fmla="*/ 39 w 189"/>
                <a:gd name="T93" fmla="*/ 106 h 191"/>
                <a:gd name="T94" fmla="*/ 45 w 189"/>
                <a:gd name="T95" fmla="*/ 126 h 191"/>
                <a:gd name="T96" fmla="*/ 44 w 189"/>
                <a:gd name="T97" fmla="*/ 145 h 191"/>
                <a:gd name="T98" fmla="*/ 34 w 189"/>
                <a:gd name="T99" fmla="*/ 1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9"/>
                <a:gd name="T151" fmla="*/ 0 h 191"/>
                <a:gd name="T152" fmla="*/ 189 w 189"/>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9" h="191">
                  <a:moveTo>
                    <a:pt x="102" y="17"/>
                  </a:moveTo>
                  <a:lnTo>
                    <a:pt x="98" y="24"/>
                  </a:lnTo>
                  <a:lnTo>
                    <a:pt x="91" y="24"/>
                  </a:lnTo>
                  <a:lnTo>
                    <a:pt x="85" y="39"/>
                  </a:lnTo>
                  <a:lnTo>
                    <a:pt x="109" y="80"/>
                  </a:lnTo>
                  <a:lnTo>
                    <a:pt x="146" y="97"/>
                  </a:lnTo>
                  <a:lnTo>
                    <a:pt x="154" y="102"/>
                  </a:lnTo>
                  <a:lnTo>
                    <a:pt x="161" y="102"/>
                  </a:lnTo>
                  <a:lnTo>
                    <a:pt x="189" y="124"/>
                  </a:lnTo>
                  <a:lnTo>
                    <a:pt x="185" y="131"/>
                  </a:lnTo>
                  <a:lnTo>
                    <a:pt x="176" y="124"/>
                  </a:lnTo>
                  <a:lnTo>
                    <a:pt x="161" y="131"/>
                  </a:lnTo>
                  <a:lnTo>
                    <a:pt x="170" y="147"/>
                  </a:lnTo>
                  <a:lnTo>
                    <a:pt x="154" y="163"/>
                  </a:lnTo>
                  <a:lnTo>
                    <a:pt x="146" y="167"/>
                  </a:lnTo>
                  <a:lnTo>
                    <a:pt x="141" y="129"/>
                  </a:lnTo>
                  <a:lnTo>
                    <a:pt x="133" y="124"/>
                  </a:lnTo>
                  <a:lnTo>
                    <a:pt x="89" y="101"/>
                  </a:lnTo>
                  <a:lnTo>
                    <a:pt x="52" y="62"/>
                  </a:lnTo>
                  <a:lnTo>
                    <a:pt x="37" y="57"/>
                  </a:lnTo>
                  <a:lnTo>
                    <a:pt x="22" y="62"/>
                  </a:lnTo>
                  <a:lnTo>
                    <a:pt x="8" y="62"/>
                  </a:lnTo>
                  <a:lnTo>
                    <a:pt x="0" y="40"/>
                  </a:lnTo>
                  <a:lnTo>
                    <a:pt x="7" y="24"/>
                  </a:lnTo>
                  <a:lnTo>
                    <a:pt x="7" y="19"/>
                  </a:lnTo>
                  <a:lnTo>
                    <a:pt x="20" y="19"/>
                  </a:lnTo>
                  <a:lnTo>
                    <a:pt x="20" y="13"/>
                  </a:lnTo>
                  <a:lnTo>
                    <a:pt x="29" y="19"/>
                  </a:lnTo>
                  <a:lnTo>
                    <a:pt x="38" y="12"/>
                  </a:lnTo>
                  <a:lnTo>
                    <a:pt x="50" y="13"/>
                  </a:lnTo>
                  <a:lnTo>
                    <a:pt x="49" y="0"/>
                  </a:lnTo>
                  <a:lnTo>
                    <a:pt x="78" y="2"/>
                  </a:lnTo>
                  <a:lnTo>
                    <a:pt x="90" y="7"/>
                  </a:lnTo>
                  <a:lnTo>
                    <a:pt x="107" y="8"/>
                  </a:lnTo>
                  <a:lnTo>
                    <a:pt x="107" y="12"/>
                  </a:lnTo>
                  <a:lnTo>
                    <a:pt x="102" y="17"/>
                  </a:lnTo>
                  <a:moveTo>
                    <a:pt x="119" y="162"/>
                  </a:moveTo>
                  <a:lnTo>
                    <a:pt x="141" y="160"/>
                  </a:lnTo>
                  <a:lnTo>
                    <a:pt x="139" y="184"/>
                  </a:lnTo>
                  <a:lnTo>
                    <a:pt x="134" y="191"/>
                  </a:lnTo>
                  <a:lnTo>
                    <a:pt x="91" y="171"/>
                  </a:lnTo>
                  <a:lnTo>
                    <a:pt x="96" y="162"/>
                  </a:lnTo>
                  <a:lnTo>
                    <a:pt x="119" y="162"/>
                  </a:lnTo>
                  <a:moveTo>
                    <a:pt x="34" y="146"/>
                  </a:moveTo>
                  <a:lnTo>
                    <a:pt x="23" y="147"/>
                  </a:lnTo>
                  <a:lnTo>
                    <a:pt x="20" y="109"/>
                  </a:lnTo>
                  <a:lnTo>
                    <a:pt x="39" y="106"/>
                  </a:lnTo>
                  <a:lnTo>
                    <a:pt x="45" y="126"/>
                  </a:lnTo>
                  <a:lnTo>
                    <a:pt x="44" y="145"/>
                  </a:lnTo>
                  <a:lnTo>
                    <a:pt x="34" y="14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0" name="Freeform 424">
              <a:extLst>
                <a:ext uri="{FF2B5EF4-FFF2-40B4-BE49-F238E27FC236}">
                  <a16:creationId xmlns:a16="http://schemas.microsoft.com/office/drawing/2014/main" id="{6790AFE8-7096-44ED-A00F-CFCCC5EC8C38}"/>
                </a:ext>
              </a:extLst>
            </p:cNvPr>
            <p:cNvSpPr>
              <a:spLocks noEditPoints="1"/>
            </p:cNvSpPr>
            <p:nvPr/>
          </p:nvSpPr>
          <p:spPr bwMode="auto">
            <a:xfrm>
              <a:off x="5359" y="1774"/>
              <a:ext cx="167" cy="271"/>
            </a:xfrm>
            <a:custGeom>
              <a:avLst/>
              <a:gdLst>
                <a:gd name="T0" fmla="*/ 148 w 167"/>
                <a:gd name="T1" fmla="*/ 109 h 271"/>
                <a:gd name="T2" fmla="*/ 147 w 167"/>
                <a:gd name="T3" fmla="*/ 136 h 271"/>
                <a:gd name="T4" fmla="*/ 167 w 167"/>
                <a:gd name="T5" fmla="*/ 190 h 271"/>
                <a:gd name="T6" fmla="*/ 143 w 167"/>
                <a:gd name="T7" fmla="*/ 201 h 271"/>
                <a:gd name="T8" fmla="*/ 110 w 167"/>
                <a:gd name="T9" fmla="*/ 196 h 271"/>
                <a:gd name="T10" fmla="*/ 107 w 167"/>
                <a:gd name="T11" fmla="*/ 227 h 271"/>
                <a:gd name="T12" fmla="*/ 87 w 167"/>
                <a:gd name="T13" fmla="*/ 209 h 271"/>
                <a:gd name="T14" fmla="*/ 67 w 167"/>
                <a:gd name="T15" fmla="*/ 203 h 271"/>
                <a:gd name="T16" fmla="*/ 41 w 167"/>
                <a:gd name="T17" fmla="*/ 218 h 271"/>
                <a:gd name="T18" fmla="*/ 21 w 167"/>
                <a:gd name="T19" fmla="*/ 214 h 271"/>
                <a:gd name="T20" fmla="*/ 25 w 167"/>
                <a:gd name="T21" fmla="*/ 207 h 271"/>
                <a:gd name="T22" fmla="*/ 63 w 167"/>
                <a:gd name="T23" fmla="*/ 183 h 271"/>
                <a:gd name="T24" fmla="*/ 92 w 167"/>
                <a:gd name="T25" fmla="*/ 170 h 271"/>
                <a:gd name="T26" fmla="*/ 102 w 167"/>
                <a:gd name="T27" fmla="*/ 163 h 271"/>
                <a:gd name="T28" fmla="*/ 119 w 167"/>
                <a:gd name="T29" fmla="*/ 119 h 271"/>
                <a:gd name="T30" fmla="*/ 108 w 167"/>
                <a:gd name="T31" fmla="*/ 74 h 271"/>
                <a:gd name="T32" fmla="*/ 70 w 167"/>
                <a:gd name="T33" fmla="*/ 2 h 271"/>
                <a:gd name="T34" fmla="*/ 118 w 167"/>
                <a:gd name="T35" fmla="*/ 25 h 271"/>
                <a:gd name="T36" fmla="*/ 163 w 167"/>
                <a:gd name="T37" fmla="*/ 48 h 271"/>
                <a:gd name="T38" fmla="*/ 140 w 167"/>
                <a:gd name="T39" fmla="*/ 66 h 271"/>
                <a:gd name="T40" fmla="*/ 95 w 167"/>
                <a:gd name="T41" fmla="*/ 76 h 271"/>
                <a:gd name="T42" fmla="*/ 76 w 167"/>
                <a:gd name="T43" fmla="*/ 42 h 271"/>
                <a:gd name="T44" fmla="*/ 80 w 167"/>
                <a:gd name="T45" fmla="*/ 16 h 271"/>
                <a:gd name="T46" fmla="*/ 70 w 167"/>
                <a:gd name="T47" fmla="*/ 2 h 271"/>
                <a:gd name="T48" fmla="*/ 22 w 167"/>
                <a:gd name="T49" fmla="*/ 216 h 271"/>
                <a:gd name="T50" fmla="*/ 48 w 167"/>
                <a:gd name="T51" fmla="*/ 235 h 271"/>
                <a:gd name="T52" fmla="*/ 44 w 167"/>
                <a:gd name="T53" fmla="*/ 271 h 271"/>
                <a:gd name="T54" fmla="*/ 17 w 167"/>
                <a:gd name="T55" fmla="*/ 252 h 271"/>
                <a:gd name="T56" fmla="*/ 13 w 167"/>
                <a:gd name="T57" fmla="*/ 239 h 271"/>
                <a:gd name="T58" fmla="*/ 17 w 167"/>
                <a:gd name="T59" fmla="*/ 216 h 271"/>
                <a:gd name="T60" fmla="*/ 54 w 167"/>
                <a:gd name="T61" fmla="*/ 230 h 271"/>
                <a:gd name="T62" fmla="*/ 45 w 167"/>
                <a:gd name="T63" fmla="*/ 225 h 271"/>
                <a:gd name="T64" fmla="*/ 65 w 167"/>
                <a:gd name="T65" fmla="*/ 214 h 271"/>
                <a:gd name="T66" fmla="*/ 71 w 167"/>
                <a:gd name="T67" fmla="*/ 207 h 271"/>
                <a:gd name="T68" fmla="*/ 87 w 167"/>
                <a:gd name="T69" fmla="*/ 217 h 271"/>
                <a:gd name="T70" fmla="*/ 69 w 167"/>
                <a:gd name="T71" fmla="*/ 227 h 271"/>
                <a:gd name="T72" fmla="*/ 56 w 167"/>
                <a:gd name="T73" fmla="*/ 236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7"/>
                <a:gd name="T112" fmla="*/ 0 h 271"/>
                <a:gd name="T113" fmla="*/ 167 w 167"/>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7" h="271">
                  <a:moveTo>
                    <a:pt x="128" y="92"/>
                  </a:moveTo>
                  <a:lnTo>
                    <a:pt x="148" y="109"/>
                  </a:lnTo>
                  <a:lnTo>
                    <a:pt x="152" y="132"/>
                  </a:lnTo>
                  <a:lnTo>
                    <a:pt x="147" y="136"/>
                  </a:lnTo>
                  <a:lnTo>
                    <a:pt x="158" y="156"/>
                  </a:lnTo>
                  <a:lnTo>
                    <a:pt x="167" y="190"/>
                  </a:lnTo>
                  <a:lnTo>
                    <a:pt x="160" y="196"/>
                  </a:lnTo>
                  <a:lnTo>
                    <a:pt x="143" y="201"/>
                  </a:lnTo>
                  <a:lnTo>
                    <a:pt x="132" y="203"/>
                  </a:lnTo>
                  <a:lnTo>
                    <a:pt x="110" y="196"/>
                  </a:lnTo>
                  <a:lnTo>
                    <a:pt x="119" y="212"/>
                  </a:lnTo>
                  <a:lnTo>
                    <a:pt x="107" y="227"/>
                  </a:lnTo>
                  <a:lnTo>
                    <a:pt x="91" y="216"/>
                  </a:lnTo>
                  <a:lnTo>
                    <a:pt x="87" y="209"/>
                  </a:lnTo>
                  <a:lnTo>
                    <a:pt x="91" y="201"/>
                  </a:lnTo>
                  <a:lnTo>
                    <a:pt x="67" y="203"/>
                  </a:lnTo>
                  <a:lnTo>
                    <a:pt x="45" y="212"/>
                  </a:lnTo>
                  <a:lnTo>
                    <a:pt x="41" y="218"/>
                  </a:lnTo>
                  <a:lnTo>
                    <a:pt x="33" y="212"/>
                  </a:lnTo>
                  <a:lnTo>
                    <a:pt x="21" y="214"/>
                  </a:lnTo>
                  <a:lnTo>
                    <a:pt x="17" y="205"/>
                  </a:lnTo>
                  <a:lnTo>
                    <a:pt x="25" y="207"/>
                  </a:lnTo>
                  <a:lnTo>
                    <a:pt x="36" y="186"/>
                  </a:lnTo>
                  <a:lnTo>
                    <a:pt x="63" y="183"/>
                  </a:lnTo>
                  <a:lnTo>
                    <a:pt x="77" y="179"/>
                  </a:lnTo>
                  <a:lnTo>
                    <a:pt x="92" y="170"/>
                  </a:lnTo>
                  <a:lnTo>
                    <a:pt x="87" y="145"/>
                  </a:lnTo>
                  <a:lnTo>
                    <a:pt x="102" y="163"/>
                  </a:lnTo>
                  <a:lnTo>
                    <a:pt x="115" y="145"/>
                  </a:lnTo>
                  <a:lnTo>
                    <a:pt x="119" y="119"/>
                  </a:lnTo>
                  <a:lnTo>
                    <a:pt x="102" y="89"/>
                  </a:lnTo>
                  <a:lnTo>
                    <a:pt x="108" y="74"/>
                  </a:lnTo>
                  <a:lnTo>
                    <a:pt x="128" y="92"/>
                  </a:lnTo>
                  <a:moveTo>
                    <a:pt x="70" y="2"/>
                  </a:moveTo>
                  <a:lnTo>
                    <a:pt x="76" y="2"/>
                  </a:lnTo>
                  <a:lnTo>
                    <a:pt x="118" y="25"/>
                  </a:lnTo>
                  <a:lnTo>
                    <a:pt x="145" y="21"/>
                  </a:lnTo>
                  <a:lnTo>
                    <a:pt x="163" y="48"/>
                  </a:lnTo>
                  <a:lnTo>
                    <a:pt x="140" y="47"/>
                  </a:lnTo>
                  <a:lnTo>
                    <a:pt x="140" y="66"/>
                  </a:lnTo>
                  <a:lnTo>
                    <a:pt x="92" y="56"/>
                  </a:lnTo>
                  <a:lnTo>
                    <a:pt x="95" y="76"/>
                  </a:lnTo>
                  <a:lnTo>
                    <a:pt x="78" y="57"/>
                  </a:lnTo>
                  <a:lnTo>
                    <a:pt x="76" y="42"/>
                  </a:lnTo>
                  <a:lnTo>
                    <a:pt x="88" y="34"/>
                  </a:lnTo>
                  <a:lnTo>
                    <a:pt x="80" y="16"/>
                  </a:lnTo>
                  <a:lnTo>
                    <a:pt x="65" y="0"/>
                  </a:lnTo>
                  <a:lnTo>
                    <a:pt x="70" y="2"/>
                  </a:lnTo>
                  <a:moveTo>
                    <a:pt x="19" y="216"/>
                  </a:moveTo>
                  <a:lnTo>
                    <a:pt x="22" y="216"/>
                  </a:lnTo>
                  <a:lnTo>
                    <a:pt x="37" y="221"/>
                  </a:lnTo>
                  <a:lnTo>
                    <a:pt x="48" y="235"/>
                  </a:lnTo>
                  <a:lnTo>
                    <a:pt x="50" y="263"/>
                  </a:lnTo>
                  <a:lnTo>
                    <a:pt x="44" y="271"/>
                  </a:lnTo>
                  <a:lnTo>
                    <a:pt x="19" y="262"/>
                  </a:lnTo>
                  <a:lnTo>
                    <a:pt x="17" y="252"/>
                  </a:lnTo>
                  <a:lnTo>
                    <a:pt x="21" y="238"/>
                  </a:lnTo>
                  <a:lnTo>
                    <a:pt x="13" y="239"/>
                  </a:lnTo>
                  <a:lnTo>
                    <a:pt x="0" y="227"/>
                  </a:lnTo>
                  <a:lnTo>
                    <a:pt x="17" y="216"/>
                  </a:lnTo>
                  <a:lnTo>
                    <a:pt x="19" y="216"/>
                  </a:lnTo>
                  <a:moveTo>
                    <a:pt x="54" y="230"/>
                  </a:moveTo>
                  <a:lnTo>
                    <a:pt x="50" y="223"/>
                  </a:lnTo>
                  <a:lnTo>
                    <a:pt x="45" y="225"/>
                  </a:lnTo>
                  <a:lnTo>
                    <a:pt x="52" y="212"/>
                  </a:lnTo>
                  <a:lnTo>
                    <a:pt x="65" y="214"/>
                  </a:lnTo>
                  <a:lnTo>
                    <a:pt x="65" y="208"/>
                  </a:lnTo>
                  <a:lnTo>
                    <a:pt x="71" y="207"/>
                  </a:lnTo>
                  <a:lnTo>
                    <a:pt x="80" y="210"/>
                  </a:lnTo>
                  <a:lnTo>
                    <a:pt x="87" y="217"/>
                  </a:lnTo>
                  <a:lnTo>
                    <a:pt x="82" y="228"/>
                  </a:lnTo>
                  <a:lnTo>
                    <a:pt x="69" y="227"/>
                  </a:lnTo>
                  <a:lnTo>
                    <a:pt x="67" y="239"/>
                  </a:lnTo>
                  <a:lnTo>
                    <a:pt x="56" y="236"/>
                  </a:lnTo>
                  <a:lnTo>
                    <a:pt x="54" y="23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1" name="Freeform 425">
              <a:extLst>
                <a:ext uri="{FF2B5EF4-FFF2-40B4-BE49-F238E27FC236}">
                  <a16:creationId xmlns:a16="http://schemas.microsoft.com/office/drawing/2014/main" id="{FED2940E-971A-4F08-921B-492AEC8518B0}"/>
                </a:ext>
              </a:extLst>
            </p:cNvPr>
            <p:cNvSpPr>
              <a:spLocks noEditPoints="1"/>
            </p:cNvSpPr>
            <p:nvPr/>
          </p:nvSpPr>
          <p:spPr bwMode="auto">
            <a:xfrm>
              <a:off x="4960" y="2489"/>
              <a:ext cx="340" cy="117"/>
            </a:xfrm>
            <a:custGeom>
              <a:avLst/>
              <a:gdLst>
                <a:gd name="T0" fmla="*/ 161 w 340"/>
                <a:gd name="T1" fmla="*/ 99 h 117"/>
                <a:gd name="T2" fmla="*/ 169 w 340"/>
                <a:gd name="T3" fmla="*/ 95 h 117"/>
                <a:gd name="T4" fmla="*/ 193 w 340"/>
                <a:gd name="T5" fmla="*/ 107 h 117"/>
                <a:gd name="T6" fmla="*/ 199 w 340"/>
                <a:gd name="T7" fmla="*/ 83 h 117"/>
                <a:gd name="T8" fmla="*/ 228 w 340"/>
                <a:gd name="T9" fmla="*/ 74 h 117"/>
                <a:gd name="T10" fmla="*/ 236 w 340"/>
                <a:gd name="T11" fmla="*/ 59 h 117"/>
                <a:gd name="T12" fmla="*/ 245 w 340"/>
                <a:gd name="T13" fmla="*/ 47 h 117"/>
                <a:gd name="T14" fmla="*/ 257 w 340"/>
                <a:gd name="T15" fmla="*/ 59 h 117"/>
                <a:gd name="T16" fmla="*/ 268 w 340"/>
                <a:gd name="T17" fmla="*/ 52 h 117"/>
                <a:gd name="T18" fmla="*/ 262 w 340"/>
                <a:gd name="T19" fmla="*/ 40 h 117"/>
                <a:gd name="T20" fmla="*/ 287 w 340"/>
                <a:gd name="T21" fmla="*/ 5 h 117"/>
                <a:gd name="T22" fmla="*/ 297 w 340"/>
                <a:gd name="T23" fmla="*/ 0 h 117"/>
                <a:gd name="T24" fmla="*/ 306 w 340"/>
                <a:gd name="T25" fmla="*/ 11 h 117"/>
                <a:gd name="T26" fmla="*/ 306 w 340"/>
                <a:gd name="T27" fmla="*/ 23 h 117"/>
                <a:gd name="T28" fmla="*/ 317 w 340"/>
                <a:gd name="T29" fmla="*/ 24 h 117"/>
                <a:gd name="T30" fmla="*/ 340 w 340"/>
                <a:gd name="T31" fmla="*/ 34 h 117"/>
                <a:gd name="T32" fmla="*/ 327 w 340"/>
                <a:gd name="T33" fmla="*/ 41 h 117"/>
                <a:gd name="T34" fmla="*/ 319 w 340"/>
                <a:gd name="T35" fmla="*/ 40 h 117"/>
                <a:gd name="T36" fmla="*/ 325 w 340"/>
                <a:gd name="T37" fmla="*/ 50 h 117"/>
                <a:gd name="T38" fmla="*/ 308 w 340"/>
                <a:gd name="T39" fmla="*/ 56 h 117"/>
                <a:gd name="T40" fmla="*/ 299 w 340"/>
                <a:gd name="T41" fmla="*/ 51 h 117"/>
                <a:gd name="T42" fmla="*/ 276 w 340"/>
                <a:gd name="T43" fmla="*/ 52 h 117"/>
                <a:gd name="T44" fmla="*/ 272 w 340"/>
                <a:gd name="T45" fmla="*/ 76 h 117"/>
                <a:gd name="T46" fmla="*/ 265 w 340"/>
                <a:gd name="T47" fmla="*/ 78 h 117"/>
                <a:gd name="T48" fmla="*/ 257 w 340"/>
                <a:gd name="T49" fmla="*/ 104 h 117"/>
                <a:gd name="T50" fmla="*/ 241 w 340"/>
                <a:gd name="T51" fmla="*/ 110 h 117"/>
                <a:gd name="T52" fmla="*/ 223 w 340"/>
                <a:gd name="T53" fmla="*/ 103 h 117"/>
                <a:gd name="T54" fmla="*/ 215 w 340"/>
                <a:gd name="T55" fmla="*/ 110 h 117"/>
                <a:gd name="T56" fmla="*/ 186 w 340"/>
                <a:gd name="T57" fmla="*/ 117 h 117"/>
                <a:gd name="T58" fmla="*/ 171 w 340"/>
                <a:gd name="T59" fmla="*/ 101 h 117"/>
                <a:gd name="T60" fmla="*/ 157 w 340"/>
                <a:gd name="T61" fmla="*/ 110 h 117"/>
                <a:gd name="T62" fmla="*/ 161 w 340"/>
                <a:gd name="T63" fmla="*/ 99 h 117"/>
                <a:gd name="T64" fmla="*/ 5 w 340"/>
                <a:gd name="T65" fmla="*/ 28 h 117"/>
                <a:gd name="T66" fmla="*/ 0 w 340"/>
                <a:gd name="T67" fmla="*/ 12 h 117"/>
                <a:gd name="T68" fmla="*/ 1 w 340"/>
                <a:gd name="T69" fmla="*/ 5 h 117"/>
                <a:gd name="T70" fmla="*/ 17 w 340"/>
                <a:gd name="T71" fmla="*/ 15 h 117"/>
                <a:gd name="T72" fmla="*/ 17 w 340"/>
                <a:gd name="T73" fmla="*/ 28 h 117"/>
                <a:gd name="T74" fmla="*/ 24 w 340"/>
                <a:gd name="T75" fmla="*/ 23 h 117"/>
                <a:gd name="T76" fmla="*/ 31 w 340"/>
                <a:gd name="T77" fmla="*/ 24 h 117"/>
                <a:gd name="T78" fmla="*/ 35 w 340"/>
                <a:gd name="T79" fmla="*/ 15 h 117"/>
                <a:gd name="T80" fmla="*/ 53 w 340"/>
                <a:gd name="T81" fmla="*/ 32 h 117"/>
                <a:gd name="T82" fmla="*/ 60 w 340"/>
                <a:gd name="T83" fmla="*/ 46 h 117"/>
                <a:gd name="T84" fmla="*/ 61 w 340"/>
                <a:gd name="T85" fmla="*/ 68 h 117"/>
                <a:gd name="T86" fmla="*/ 61 w 340"/>
                <a:gd name="T87" fmla="*/ 81 h 117"/>
                <a:gd name="T88" fmla="*/ 68 w 340"/>
                <a:gd name="T89" fmla="*/ 85 h 117"/>
                <a:gd name="T90" fmla="*/ 76 w 340"/>
                <a:gd name="T91" fmla="*/ 105 h 117"/>
                <a:gd name="T92" fmla="*/ 76 w 340"/>
                <a:gd name="T93" fmla="*/ 107 h 117"/>
                <a:gd name="T94" fmla="*/ 72 w 340"/>
                <a:gd name="T95" fmla="*/ 105 h 117"/>
                <a:gd name="T96" fmla="*/ 64 w 340"/>
                <a:gd name="T97" fmla="*/ 107 h 117"/>
                <a:gd name="T98" fmla="*/ 63 w 340"/>
                <a:gd name="T99" fmla="*/ 109 h 117"/>
                <a:gd name="T100" fmla="*/ 60 w 340"/>
                <a:gd name="T101" fmla="*/ 104 h 117"/>
                <a:gd name="T102" fmla="*/ 23 w 340"/>
                <a:gd name="T103" fmla="*/ 80 h 117"/>
                <a:gd name="T104" fmla="*/ 24 w 340"/>
                <a:gd name="T105" fmla="*/ 74 h 117"/>
                <a:gd name="T106" fmla="*/ 12 w 340"/>
                <a:gd name="T107" fmla="*/ 60 h 117"/>
                <a:gd name="T108" fmla="*/ 5 w 340"/>
                <a:gd name="T109" fmla="*/ 41 h 117"/>
                <a:gd name="T110" fmla="*/ 5 w 340"/>
                <a:gd name="T111" fmla="*/ 28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0"/>
                <a:gd name="T169" fmla="*/ 0 h 117"/>
                <a:gd name="T170" fmla="*/ 340 w 340"/>
                <a:gd name="T171" fmla="*/ 117 h 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0" h="117">
                  <a:moveTo>
                    <a:pt x="161" y="99"/>
                  </a:moveTo>
                  <a:lnTo>
                    <a:pt x="169" y="95"/>
                  </a:lnTo>
                  <a:lnTo>
                    <a:pt x="193" y="107"/>
                  </a:lnTo>
                  <a:lnTo>
                    <a:pt x="199" y="83"/>
                  </a:lnTo>
                  <a:lnTo>
                    <a:pt x="228" y="74"/>
                  </a:lnTo>
                  <a:lnTo>
                    <a:pt x="236" y="59"/>
                  </a:lnTo>
                  <a:lnTo>
                    <a:pt x="245" y="47"/>
                  </a:lnTo>
                  <a:lnTo>
                    <a:pt x="257" y="59"/>
                  </a:lnTo>
                  <a:lnTo>
                    <a:pt x="268" y="52"/>
                  </a:lnTo>
                  <a:lnTo>
                    <a:pt x="262" y="40"/>
                  </a:lnTo>
                  <a:lnTo>
                    <a:pt x="287" y="5"/>
                  </a:lnTo>
                  <a:lnTo>
                    <a:pt x="297" y="0"/>
                  </a:lnTo>
                  <a:lnTo>
                    <a:pt x="306" y="11"/>
                  </a:lnTo>
                  <a:lnTo>
                    <a:pt x="306" y="23"/>
                  </a:lnTo>
                  <a:lnTo>
                    <a:pt x="317" y="24"/>
                  </a:lnTo>
                  <a:lnTo>
                    <a:pt x="340" y="34"/>
                  </a:lnTo>
                  <a:lnTo>
                    <a:pt x="327" y="41"/>
                  </a:lnTo>
                  <a:lnTo>
                    <a:pt x="319" y="40"/>
                  </a:lnTo>
                  <a:lnTo>
                    <a:pt x="325" y="50"/>
                  </a:lnTo>
                  <a:lnTo>
                    <a:pt x="308" y="56"/>
                  </a:lnTo>
                  <a:lnTo>
                    <a:pt x="299" y="51"/>
                  </a:lnTo>
                  <a:lnTo>
                    <a:pt x="276" y="52"/>
                  </a:lnTo>
                  <a:lnTo>
                    <a:pt x="272" y="76"/>
                  </a:lnTo>
                  <a:lnTo>
                    <a:pt x="265" y="78"/>
                  </a:lnTo>
                  <a:lnTo>
                    <a:pt x="257" y="104"/>
                  </a:lnTo>
                  <a:lnTo>
                    <a:pt x="241" y="110"/>
                  </a:lnTo>
                  <a:lnTo>
                    <a:pt x="223" y="103"/>
                  </a:lnTo>
                  <a:lnTo>
                    <a:pt x="215" y="110"/>
                  </a:lnTo>
                  <a:lnTo>
                    <a:pt x="186" y="117"/>
                  </a:lnTo>
                  <a:lnTo>
                    <a:pt x="171" y="101"/>
                  </a:lnTo>
                  <a:lnTo>
                    <a:pt x="157" y="110"/>
                  </a:lnTo>
                  <a:lnTo>
                    <a:pt x="161" y="99"/>
                  </a:lnTo>
                  <a:moveTo>
                    <a:pt x="5" y="28"/>
                  </a:moveTo>
                  <a:lnTo>
                    <a:pt x="0" y="12"/>
                  </a:lnTo>
                  <a:lnTo>
                    <a:pt x="1" y="5"/>
                  </a:lnTo>
                  <a:lnTo>
                    <a:pt x="17" y="15"/>
                  </a:lnTo>
                  <a:lnTo>
                    <a:pt x="17" y="28"/>
                  </a:lnTo>
                  <a:lnTo>
                    <a:pt x="24" y="23"/>
                  </a:lnTo>
                  <a:lnTo>
                    <a:pt x="31" y="24"/>
                  </a:lnTo>
                  <a:lnTo>
                    <a:pt x="35" y="15"/>
                  </a:lnTo>
                  <a:lnTo>
                    <a:pt x="53" y="32"/>
                  </a:lnTo>
                  <a:lnTo>
                    <a:pt x="60" y="46"/>
                  </a:lnTo>
                  <a:lnTo>
                    <a:pt x="61" y="68"/>
                  </a:lnTo>
                  <a:lnTo>
                    <a:pt x="61" y="81"/>
                  </a:lnTo>
                  <a:lnTo>
                    <a:pt x="68" y="85"/>
                  </a:lnTo>
                  <a:lnTo>
                    <a:pt x="76" y="105"/>
                  </a:lnTo>
                  <a:lnTo>
                    <a:pt x="76" y="107"/>
                  </a:lnTo>
                  <a:lnTo>
                    <a:pt x="72" y="105"/>
                  </a:lnTo>
                  <a:lnTo>
                    <a:pt x="64" y="107"/>
                  </a:lnTo>
                  <a:lnTo>
                    <a:pt x="63" y="109"/>
                  </a:lnTo>
                  <a:lnTo>
                    <a:pt x="60" y="104"/>
                  </a:lnTo>
                  <a:lnTo>
                    <a:pt x="23" y="80"/>
                  </a:lnTo>
                  <a:lnTo>
                    <a:pt x="24" y="74"/>
                  </a:lnTo>
                  <a:lnTo>
                    <a:pt x="12" y="60"/>
                  </a:lnTo>
                  <a:lnTo>
                    <a:pt x="5" y="41"/>
                  </a:lnTo>
                  <a:lnTo>
                    <a:pt x="5" y="2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2" name="Freeform 426">
              <a:extLst>
                <a:ext uri="{FF2B5EF4-FFF2-40B4-BE49-F238E27FC236}">
                  <a16:creationId xmlns:a16="http://schemas.microsoft.com/office/drawing/2014/main" id="{DEC17B0D-A471-414B-A48A-946096F3F917}"/>
                </a:ext>
              </a:extLst>
            </p:cNvPr>
            <p:cNvSpPr>
              <a:spLocks noEditPoints="1"/>
            </p:cNvSpPr>
            <p:nvPr/>
          </p:nvSpPr>
          <p:spPr bwMode="auto">
            <a:xfrm>
              <a:off x="5808" y="3263"/>
              <a:ext cx="314" cy="227"/>
            </a:xfrm>
            <a:custGeom>
              <a:avLst/>
              <a:gdLst>
                <a:gd name="T0" fmla="*/ 152 w 314"/>
                <a:gd name="T1" fmla="*/ 133 h 227"/>
                <a:gd name="T2" fmla="*/ 160 w 314"/>
                <a:gd name="T3" fmla="*/ 129 h 227"/>
                <a:gd name="T4" fmla="*/ 181 w 314"/>
                <a:gd name="T5" fmla="*/ 113 h 227"/>
                <a:gd name="T6" fmla="*/ 195 w 314"/>
                <a:gd name="T7" fmla="*/ 122 h 227"/>
                <a:gd name="T8" fmla="*/ 186 w 314"/>
                <a:gd name="T9" fmla="*/ 138 h 227"/>
                <a:gd name="T10" fmla="*/ 138 w 314"/>
                <a:gd name="T11" fmla="*/ 167 h 227"/>
                <a:gd name="T12" fmla="*/ 138 w 314"/>
                <a:gd name="T13" fmla="*/ 175 h 227"/>
                <a:gd name="T14" fmla="*/ 130 w 314"/>
                <a:gd name="T15" fmla="*/ 177 h 227"/>
                <a:gd name="T16" fmla="*/ 126 w 314"/>
                <a:gd name="T17" fmla="*/ 176 h 227"/>
                <a:gd name="T18" fmla="*/ 104 w 314"/>
                <a:gd name="T19" fmla="*/ 182 h 227"/>
                <a:gd name="T20" fmla="*/ 88 w 314"/>
                <a:gd name="T21" fmla="*/ 196 h 227"/>
                <a:gd name="T22" fmla="*/ 63 w 314"/>
                <a:gd name="T23" fmla="*/ 215 h 227"/>
                <a:gd name="T24" fmla="*/ 36 w 314"/>
                <a:gd name="T25" fmla="*/ 227 h 227"/>
                <a:gd name="T26" fmla="*/ 19 w 314"/>
                <a:gd name="T27" fmla="*/ 226 h 227"/>
                <a:gd name="T28" fmla="*/ 0 w 314"/>
                <a:gd name="T29" fmla="*/ 220 h 227"/>
                <a:gd name="T30" fmla="*/ 0 w 314"/>
                <a:gd name="T31" fmla="*/ 213 h 227"/>
                <a:gd name="T32" fmla="*/ 26 w 314"/>
                <a:gd name="T33" fmla="*/ 195 h 227"/>
                <a:gd name="T34" fmla="*/ 59 w 314"/>
                <a:gd name="T35" fmla="*/ 180 h 227"/>
                <a:gd name="T36" fmla="*/ 89 w 314"/>
                <a:gd name="T37" fmla="*/ 169 h 227"/>
                <a:gd name="T38" fmla="*/ 122 w 314"/>
                <a:gd name="T39" fmla="*/ 155 h 227"/>
                <a:gd name="T40" fmla="*/ 144 w 314"/>
                <a:gd name="T41" fmla="*/ 137 h 227"/>
                <a:gd name="T42" fmla="*/ 152 w 314"/>
                <a:gd name="T43" fmla="*/ 133 h 227"/>
                <a:gd name="T44" fmla="*/ 271 w 314"/>
                <a:gd name="T45" fmla="*/ 8 h 227"/>
                <a:gd name="T46" fmla="*/ 277 w 314"/>
                <a:gd name="T47" fmla="*/ 16 h 227"/>
                <a:gd name="T48" fmla="*/ 268 w 314"/>
                <a:gd name="T49" fmla="*/ 46 h 227"/>
                <a:gd name="T50" fmla="*/ 271 w 314"/>
                <a:gd name="T51" fmla="*/ 52 h 227"/>
                <a:gd name="T52" fmla="*/ 285 w 314"/>
                <a:gd name="T53" fmla="*/ 30 h 227"/>
                <a:gd name="T54" fmla="*/ 275 w 314"/>
                <a:gd name="T55" fmla="*/ 60 h 227"/>
                <a:gd name="T56" fmla="*/ 289 w 314"/>
                <a:gd name="T57" fmla="*/ 68 h 227"/>
                <a:gd name="T58" fmla="*/ 309 w 314"/>
                <a:gd name="T59" fmla="*/ 59 h 227"/>
                <a:gd name="T60" fmla="*/ 314 w 314"/>
                <a:gd name="T61" fmla="*/ 61 h 227"/>
                <a:gd name="T62" fmla="*/ 300 w 314"/>
                <a:gd name="T63" fmla="*/ 77 h 227"/>
                <a:gd name="T64" fmla="*/ 283 w 314"/>
                <a:gd name="T65" fmla="*/ 89 h 227"/>
                <a:gd name="T66" fmla="*/ 271 w 314"/>
                <a:gd name="T67" fmla="*/ 89 h 227"/>
                <a:gd name="T68" fmla="*/ 263 w 314"/>
                <a:gd name="T69" fmla="*/ 101 h 227"/>
                <a:gd name="T70" fmla="*/ 227 w 314"/>
                <a:gd name="T71" fmla="*/ 126 h 227"/>
                <a:gd name="T72" fmla="*/ 205 w 314"/>
                <a:gd name="T73" fmla="*/ 135 h 227"/>
                <a:gd name="T74" fmla="*/ 200 w 314"/>
                <a:gd name="T75" fmla="*/ 129 h 227"/>
                <a:gd name="T76" fmla="*/ 226 w 314"/>
                <a:gd name="T77" fmla="*/ 109 h 227"/>
                <a:gd name="T78" fmla="*/ 214 w 314"/>
                <a:gd name="T79" fmla="*/ 96 h 227"/>
                <a:gd name="T80" fmla="*/ 215 w 314"/>
                <a:gd name="T81" fmla="*/ 91 h 227"/>
                <a:gd name="T82" fmla="*/ 237 w 314"/>
                <a:gd name="T83" fmla="*/ 82 h 227"/>
                <a:gd name="T84" fmla="*/ 255 w 314"/>
                <a:gd name="T85" fmla="*/ 61 h 227"/>
                <a:gd name="T86" fmla="*/ 259 w 314"/>
                <a:gd name="T87" fmla="*/ 0 h 227"/>
                <a:gd name="T88" fmla="*/ 266 w 314"/>
                <a:gd name="T89" fmla="*/ 0 h 227"/>
                <a:gd name="T90" fmla="*/ 271 w 314"/>
                <a:gd name="T91" fmla="*/ 8 h 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
                <a:gd name="T139" fmla="*/ 0 h 227"/>
                <a:gd name="T140" fmla="*/ 314 w 314"/>
                <a:gd name="T141" fmla="*/ 227 h 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 h="227">
                  <a:moveTo>
                    <a:pt x="152" y="133"/>
                  </a:moveTo>
                  <a:lnTo>
                    <a:pt x="160" y="129"/>
                  </a:lnTo>
                  <a:lnTo>
                    <a:pt x="181" y="113"/>
                  </a:lnTo>
                  <a:lnTo>
                    <a:pt x="195" y="122"/>
                  </a:lnTo>
                  <a:lnTo>
                    <a:pt x="186" y="138"/>
                  </a:lnTo>
                  <a:lnTo>
                    <a:pt x="138" y="167"/>
                  </a:lnTo>
                  <a:lnTo>
                    <a:pt x="138" y="175"/>
                  </a:lnTo>
                  <a:lnTo>
                    <a:pt x="130" y="177"/>
                  </a:lnTo>
                  <a:lnTo>
                    <a:pt x="126" y="176"/>
                  </a:lnTo>
                  <a:lnTo>
                    <a:pt x="104" y="182"/>
                  </a:lnTo>
                  <a:lnTo>
                    <a:pt x="88" y="196"/>
                  </a:lnTo>
                  <a:lnTo>
                    <a:pt x="63" y="215"/>
                  </a:lnTo>
                  <a:lnTo>
                    <a:pt x="36" y="227"/>
                  </a:lnTo>
                  <a:lnTo>
                    <a:pt x="19" y="226"/>
                  </a:lnTo>
                  <a:lnTo>
                    <a:pt x="0" y="220"/>
                  </a:lnTo>
                  <a:lnTo>
                    <a:pt x="0" y="213"/>
                  </a:lnTo>
                  <a:lnTo>
                    <a:pt x="26" y="195"/>
                  </a:lnTo>
                  <a:lnTo>
                    <a:pt x="59" y="180"/>
                  </a:lnTo>
                  <a:lnTo>
                    <a:pt x="89" y="169"/>
                  </a:lnTo>
                  <a:lnTo>
                    <a:pt x="122" y="155"/>
                  </a:lnTo>
                  <a:lnTo>
                    <a:pt x="144" y="137"/>
                  </a:lnTo>
                  <a:lnTo>
                    <a:pt x="152" y="133"/>
                  </a:lnTo>
                  <a:moveTo>
                    <a:pt x="271" y="8"/>
                  </a:moveTo>
                  <a:lnTo>
                    <a:pt x="277" y="16"/>
                  </a:lnTo>
                  <a:lnTo>
                    <a:pt x="268" y="46"/>
                  </a:lnTo>
                  <a:lnTo>
                    <a:pt x="271" y="52"/>
                  </a:lnTo>
                  <a:lnTo>
                    <a:pt x="285" y="30"/>
                  </a:lnTo>
                  <a:lnTo>
                    <a:pt x="275" y="60"/>
                  </a:lnTo>
                  <a:lnTo>
                    <a:pt x="289" y="68"/>
                  </a:lnTo>
                  <a:lnTo>
                    <a:pt x="309" y="59"/>
                  </a:lnTo>
                  <a:lnTo>
                    <a:pt x="314" y="61"/>
                  </a:lnTo>
                  <a:lnTo>
                    <a:pt x="300" y="77"/>
                  </a:lnTo>
                  <a:lnTo>
                    <a:pt x="283" y="89"/>
                  </a:lnTo>
                  <a:lnTo>
                    <a:pt x="271" y="89"/>
                  </a:lnTo>
                  <a:lnTo>
                    <a:pt x="263" y="101"/>
                  </a:lnTo>
                  <a:lnTo>
                    <a:pt x="227" y="126"/>
                  </a:lnTo>
                  <a:lnTo>
                    <a:pt x="205" y="135"/>
                  </a:lnTo>
                  <a:lnTo>
                    <a:pt x="200" y="129"/>
                  </a:lnTo>
                  <a:lnTo>
                    <a:pt x="226" y="109"/>
                  </a:lnTo>
                  <a:lnTo>
                    <a:pt x="214" y="96"/>
                  </a:lnTo>
                  <a:lnTo>
                    <a:pt x="215" y="91"/>
                  </a:lnTo>
                  <a:lnTo>
                    <a:pt x="237" y="82"/>
                  </a:lnTo>
                  <a:lnTo>
                    <a:pt x="255" y="61"/>
                  </a:lnTo>
                  <a:lnTo>
                    <a:pt x="259" y="0"/>
                  </a:lnTo>
                  <a:lnTo>
                    <a:pt x="266" y="0"/>
                  </a:lnTo>
                  <a:lnTo>
                    <a:pt x="271" y="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3" name="Freeform 427">
              <a:extLst>
                <a:ext uri="{FF2B5EF4-FFF2-40B4-BE49-F238E27FC236}">
                  <a16:creationId xmlns:a16="http://schemas.microsoft.com/office/drawing/2014/main" id="{92515DB8-728C-4E62-9BC1-2386667D19F4}"/>
                </a:ext>
              </a:extLst>
            </p:cNvPr>
            <p:cNvSpPr>
              <a:spLocks noEditPoints="1"/>
            </p:cNvSpPr>
            <p:nvPr/>
          </p:nvSpPr>
          <p:spPr bwMode="auto">
            <a:xfrm>
              <a:off x="3784" y="2015"/>
              <a:ext cx="22" cy="25"/>
            </a:xfrm>
            <a:custGeom>
              <a:avLst/>
              <a:gdLst>
                <a:gd name="T0" fmla="*/ 21 w 22"/>
                <a:gd name="T1" fmla="*/ 6 h 25"/>
                <a:gd name="T2" fmla="*/ 21 w 22"/>
                <a:gd name="T3" fmla="*/ 8 h 25"/>
                <a:gd name="T4" fmla="*/ 22 w 22"/>
                <a:gd name="T5" fmla="*/ 13 h 25"/>
                <a:gd name="T6" fmla="*/ 21 w 22"/>
                <a:gd name="T7" fmla="*/ 20 h 25"/>
                <a:gd name="T8" fmla="*/ 16 w 22"/>
                <a:gd name="T9" fmla="*/ 21 h 25"/>
                <a:gd name="T10" fmla="*/ 12 w 22"/>
                <a:gd name="T11" fmla="*/ 22 h 25"/>
                <a:gd name="T12" fmla="*/ 11 w 22"/>
                <a:gd name="T13" fmla="*/ 21 h 25"/>
                <a:gd name="T14" fmla="*/ 12 w 22"/>
                <a:gd name="T15" fmla="*/ 17 h 25"/>
                <a:gd name="T16" fmla="*/ 16 w 22"/>
                <a:gd name="T17" fmla="*/ 15 h 25"/>
                <a:gd name="T18" fmla="*/ 14 w 22"/>
                <a:gd name="T19" fmla="*/ 13 h 25"/>
                <a:gd name="T20" fmla="*/ 12 w 22"/>
                <a:gd name="T21" fmla="*/ 13 h 25"/>
                <a:gd name="T22" fmla="*/ 11 w 22"/>
                <a:gd name="T23" fmla="*/ 9 h 25"/>
                <a:gd name="T24" fmla="*/ 11 w 22"/>
                <a:gd name="T25" fmla="*/ 4 h 25"/>
                <a:gd name="T26" fmla="*/ 14 w 22"/>
                <a:gd name="T27" fmla="*/ 0 h 25"/>
                <a:gd name="T28" fmla="*/ 21 w 22"/>
                <a:gd name="T29" fmla="*/ 3 h 25"/>
                <a:gd name="T30" fmla="*/ 21 w 22"/>
                <a:gd name="T31" fmla="*/ 6 h 25"/>
                <a:gd name="T32" fmla="*/ 1 w 22"/>
                <a:gd name="T33" fmla="*/ 20 h 25"/>
                <a:gd name="T34" fmla="*/ 4 w 22"/>
                <a:gd name="T35" fmla="*/ 17 h 25"/>
                <a:gd name="T36" fmla="*/ 5 w 22"/>
                <a:gd name="T37" fmla="*/ 18 h 25"/>
                <a:gd name="T38" fmla="*/ 1 w 22"/>
                <a:gd name="T39" fmla="*/ 25 h 25"/>
                <a:gd name="T40" fmla="*/ 0 w 22"/>
                <a:gd name="T41" fmla="*/ 22 h 25"/>
                <a:gd name="T42" fmla="*/ 1 w 22"/>
                <a:gd name="T43" fmla="*/ 2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5"/>
                <a:gd name="T68" fmla="*/ 22 w 22"/>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5">
                  <a:moveTo>
                    <a:pt x="21" y="6"/>
                  </a:moveTo>
                  <a:lnTo>
                    <a:pt x="21" y="8"/>
                  </a:lnTo>
                  <a:lnTo>
                    <a:pt x="22" y="13"/>
                  </a:lnTo>
                  <a:lnTo>
                    <a:pt x="21" y="20"/>
                  </a:lnTo>
                  <a:lnTo>
                    <a:pt x="16" y="21"/>
                  </a:lnTo>
                  <a:lnTo>
                    <a:pt x="12" y="22"/>
                  </a:lnTo>
                  <a:lnTo>
                    <a:pt x="11" y="21"/>
                  </a:lnTo>
                  <a:lnTo>
                    <a:pt x="12" y="17"/>
                  </a:lnTo>
                  <a:lnTo>
                    <a:pt x="16" y="15"/>
                  </a:lnTo>
                  <a:lnTo>
                    <a:pt x="14" y="13"/>
                  </a:lnTo>
                  <a:lnTo>
                    <a:pt x="12" y="13"/>
                  </a:lnTo>
                  <a:lnTo>
                    <a:pt x="11" y="9"/>
                  </a:lnTo>
                  <a:lnTo>
                    <a:pt x="11" y="4"/>
                  </a:lnTo>
                  <a:lnTo>
                    <a:pt x="14" y="0"/>
                  </a:lnTo>
                  <a:lnTo>
                    <a:pt x="21" y="3"/>
                  </a:lnTo>
                  <a:lnTo>
                    <a:pt x="21" y="6"/>
                  </a:lnTo>
                  <a:moveTo>
                    <a:pt x="1" y="20"/>
                  </a:moveTo>
                  <a:lnTo>
                    <a:pt x="4" y="17"/>
                  </a:lnTo>
                  <a:lnTo>
                    <a:pt x="5" y="18"/>
                  </a:lnTo>
                  <a:lnTo>
                    <a:pt x="1" y="25"/>
                  </a:lnTo>
                  <a:lnTo>
                    <a:pt x="0" y="22"/>
                  </a:lnTo>
                  <a:lnTo>
                    <a:pt x="1" y="2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4" name="Freeform 428">
              <a:extLst>
                <a:ext uri="{FF2B5EF4-FFF2-40B4-BE49-F238E27FC236}">
                  <a16:creationId xmlns:a16="http://schemas.microsoft.com/office/drawing/2014/main" id="{CD8ECFBE-6390-45A4-84C4-FCFB991B8F09}"/>
                </a:ext>
              </a:extLst>
            </p:cNvPr>
            <p:cNvSpPr>
              <a:spLocks noEditPoints="1"/>
            </p:cNvSpPr>
            <p:nvPr/>
          </p:nvSpPr>
          <p:spPr bwMode="auto">
            <a:xfrm>
              <a:off x="5669" y="2670"/>
              <a:ext cx="220" cy="153"/>
            </a:xfrm>
            <a:custGeom>
              <a:avLst/>
              <a:gdLst>
                <a:gd name="T0" fmla="*/ 9 w 220"/>
                <a:gd name="T1" fmla="*/ 0 h 153"/>
                <a:gd name="T2" fmla="*/ 65 w 220"/>
                <a:gd name="T3" fmla="*/ 24 h 153"/>
                <a:gd name="T4" fmla="*/ 90 w 220"/>
                <a:gd name="T5" fmla="*/ 39 h 153"/>
                <a:gd name="T6" fmla="*/ 90 w 220"/>
                <a:gd name="T7" fmla="*/ 53 h 153"/>
                <a:gd name="T8" fmla="*/ 121 w 220"/>
                <a:gd name="T9" fmla="*/ 65 h 153"/>
                <a:gd name="T10" fmla="*/ 124 w 220"/>
                <a:gd name="T11" fmla="*/ 78 h 153"/>
                <a:gd name="T12" fmla="*/ 108 w 220"/>
                <a:gd name="T13" fmla="*/ 79 h 153"/>
                <a:gd name="T14" fmla="*/ 172 w 220"/>
                <a:gd name="T15" fmla="*/ 150 h 153"/>
                <a:gd name="T16" fmla="*/ 158 w 220"/>
                <a:gd name="T17" fmla="*/ 153 h 153"/>
                <a:gd name="T18" fmla="*/ 115 w 220"/>
                <a:gd name="T19" fmla="*/ 140 h 153"/>
                <a:gd name="T20" fmla="*/ 90 w 220"/>
                <a:gd name="T21" fmla="*/ 104 h 153"/>
                <a:gd name="T22" fmla="*/ 67 w 220"/>
                <a:gd name="T23" fmla="*/ 95 h 153"/>
                <a:gd name="T24" fmla="*/ 57 w 220"/>
                <a:gd name="T25" fmla="*/ 98 h 153"/>
                <a:gd name="T26" fmla="*/ 46 w 220"/>
                <a:gd name="T27" fmla="*/ 114 h 153"/>
                <a:gd name="T28" fmla="*/ 27 w 220"/>
                <a:gd name="T29" fmla="*/ 125 h 153"/>
                <a:gd name="T30" fmla="*/ 2 w 220"/>
                <a:gd name="T31" fmla="*/ 124 h 153"/>
                <a:gd name="T32" fmla="*/ 0 w 220"/>
                <a:gd name="T33" fmla="*/ 122 h 153"/>
                <a:gd name="T34" fmla="*/ 9 w 220"/>
                <a:gd name="T35" fmla="*/ 0 h 153"/>
                <a:gd name="T36" fmla="*/ 194 w 220"/>
                <a:gd name="T37" fmla="*/ 30 h 153"/>
                <a:gd name="T38" fmla="*/ 206 w 220"/>
                <a:gd name="T39" fmla="*/ 34 h 153"/>
                <a:gd name="T40" fmla="*/ 201 w 220"/>
                <a:gd name="T41" fmla="*/ 55 h 153"/>
                <a:gd name="T42" fmla="*/ 168 w 220"/>
                <a:gd name="T43" fmla="*/ 69 h 153"/>
                <a:gd name="T44" fmla="*/ 154 w 220"/>
                <a:gd name="T45" fmla="*/ 70 h 153"/>
                <a:gd name="T46" fmla="*/ 132 w 220"/>
                <a:gd name="T47" fmla="*/ 60 h 153"/>
                <a:gd name="T48" fmla="*/ 134 w 220"/>
                <a:gd name="T49" fmla="*/ 53 h 153"/>
                <a:gd name="T50" fmla="*/ 153 w 220"/>
                <a:gd name="T51" fmla="*/ 55 h 153"/>
                <a:gd name="T52" fmla="*/ 175 w 220"/>
                <a:gd name="T53" fmla="*/ 55 h 153"/>
                <a:gd name="T54" fmla="*/ 193 w 220"/>
                <a:gd name="T55" fmla="*/ 42 h 153"/>
                <a:gd name="T56" fmla="*/ 194 w 220"/>
                <a:gd name="T57" fmla="*/ 30 h 153"/>
                <a:gd name="T58" fmla="*/ 191 w 220"/>
                <a:gd name="T59" fmla="*/ 7 h 153"/>
                <a:gd name="T60" fmla="*/ 201 w 220"/>
                <a:gd name="T61" fmla="*/ 12 h 153"/>
                <a:gd name="T62" fmla="*/ 217 w 220"/>
                <a:gd name="T63" fmla="*/ 27 h 153"/>
                <a:gd name="T64" fmla="*/ 220 w 220"/>
                <a:gd name="T65" fmla="*/ 33 h 153"/>
                <a:gd name="T66" fmla="*/ 214 w 220"/>
                <a:gd name="T67" fmla="*/ 43 h 153"/>
                <a:gd name="T68" fmla="*/ 212 w 220"/>
                <a:gd name="T69" fmla="*/ 39 h 153"/>
                <a:gd name="T70" fmla="*/ 206 w 220"/>
                <a:gd name="T71" fmla="*/ 21 h 153"/>
                <a:gd name="T72" fmla="*/ 178 w 220"/>
                <a:gd name="T73" fmla="*/ 3 h 153"/>
                <a:gd name="T74" fmla="*/ 180 w 220"/>
                <a:gd name="T75" fmla="*/ 0 h 153"/>
                <a:gd name="T76" fmla="*/ 191 w 220"/>
                <a:gd name="T77" fmla="*/ 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0"/>
                <a:gd name="T118" fmla="*/ 0 h 153"/>
                <a:gd name="T119" fmla="*/ 220 w 220"/>
                <a:gd name="T120" fmla="*/ 153 h 1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0" h="153">
                  <a:moveTo>
                    <a:pt x="9" y="0"/>
                  </a:moveTo>
                  <a:lnTo>
                    <a:pt x="65" y="24"/>
                  </a:lnTo>
                  <a:lnTo>
                    <a:pt x="90" y="39"/>
                  </a:lnTo>
                  <a:lnTo>
                    <a:pt x="90" y="53"/>
                  </a:lnTo>
                  <a:lnTo>
                    <a:pt x="121" y="65"/>
                  </a:lnTo>
                  <a:lnTo>
                    <a:pt x="124" y="78"/>
                  </a:lnTo>
                  <a:lnTo>
                    <a:pt x="108" y="79"/>
                  </a:lnTo>
                  <a:lnTo>
                    <a:pt x="172" y="150"/>
                  </a:lnTo>
                  <a:lnTo>
                    <a:pt x="158" y="153"/>
                  </a:lnTo>
                  <a:lnTo>
                    <a:pt x="115" y="140"/>
                  </a:lnTo>
                  <a:lnTo>
                    <a:pt x="90" y="104"/>
                  </a:lnTo>
                  <a:lnTo>
                    <a:pt x="67" y="95"/>
                  </a:lnTo>
                  <a:lnTo>
                    <a:pt x="57" y="98"/>
                  </a:lnTo>
                  <a:lnTo>
                    <a:pt x="46" y="114"/>
                  </a:lnTo>
                  <a:lnTo>
                    <a:pt x="27" y="125"/>
                  </a:lnTo>
                  <a:lnTo>
                    <a:pt x="2" y="124"/>
                  </a:lnTo>
                  <a:lnTo>
                    <a:pt x="0" y="122"/>
                  </a:lnTo>
                  <a:lnTo>
                    <a:pt x="9" y="0"/>
                  </a:lnTo>
                  <a:moveTo>
                    <a:pt x="194" y="30"/>
                  </a:moveTo>
                  <a:lnTo>
                    <a:pt x="206" y="34"/>
                  </a:lnTo>
                  <a:lnTo>
                    <a:pt x="201" y="55"/>
                  </a:lnTo>
                  <a:lnTo>
                    <a:pt x="168" y="69"/>
                  </a:lnTo>
                  <a:lnTo>
                    <a:pt x="154" y="70"/>
                  </a:lnTo>
                  <a:lnTo>
                    <a:pt x="132" y="60"/>
                  </a:lnTo>
                  <a:lnTo>
                    <a:pt x="134" y="53"/>
                  </a:lnTo>
                  <a:lnTo>
                    <a:pt x="153" y="55"/>
                  </a:lnTo>
                  <a:lnTo>
                    <a:pt x="175" y="55"/>
                  </a:lnTo>
                  <a:lnTo>
                    <a:pt x="193" y="42"/>
                  </a:lnTo>
                  <a:lnTo>
                    <a:pt x="194" y="30"/>
                  </a:lnTo>
                  <a:moveTo>
                    <a:pt x="191" y="7"/>
                  </a:moveTo>
                  <a:lnTo>
                    <a:pt x="201" y="12"/>
                  </a:lnTo>
                  <a:lnTo>
                    <a:pt x="217" y="27"/>
                  </a:lnTo>
                  <a:lnTo>
                    <a:pt x="220" y="33"/>
                  </a:lnTo>
                  <a:lnTo>
                    <a:pt x="214" y="43"/>
                  </a:lnTo>
                  <a:lnTo>
                    <a:pt x="212" y="39"/>
                  </a:lnTo>
                  <a:lnTo>
                    <a:pt x="206" y="21"/>
                  </a:lnTo>
                  <a:lnTo>
                    <a:pt x="178" y="3"/>
                  </a:lnTo>
                  <a:lnTo>
                    <a:pt x="180" y="0"/>
                  </a:lnTo>
                  <a:lnTo>
                    <a:pt x="191" y="7"/>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5" name="Freeform 429">
              <a:extLst>
                <a:ext uri="{FF2B5EF4-FFF2-40B4-BE49-F238E27FC236}">
                  <a16:creationId xmlns:a16="http://schemas.microsoft.com/office/drawing/2014/main" id="{4B144249-53E0-4740-A87F-093C47A04E40}"/>
                </a:ext>
              </a:extLst>
            </p:cNvPr>
            <p:cNvSpPr>
              <a:spLocks noEditPoints="1"/>
            </p:cNvSpPr>
            <p:nvPr/>
          </p:nvSpPr>
          <p:spPr bwMode="auto">
            <a:xfrm>
              <a:off x="5255" y="2272"/>
              <a:ext cx="166" cy="249"/>
            </a:xfrm>
            <a:custGeom>
              <a:avLst/>
              <a:gdLst>
                <a:gd name="T0" fmla="*/ 65 w 166"/>
                <a:gd name="T1" fmla="*/ 4 h 249"/>
                <a:gd name="T2" fmla="*/ 58 w 166"/>
                <a:gd name="T3" fmla="*/ 62 h 249"/>
                <a:gd name="T4" fmla="*/ 69 w 166"/>
                <a:gd name="T5" fmla="*/ 89 h 249"/>
                <a:gd name="T6" fmla="*/ 91 w 166"/>
                <a:gd name="T7" fmla="*/ 101 h 249"/>
                <a:gd name="T8" fmla="*/ 58 w 166"/>
                <a:gd name="T9" fmla="*/ 95 h 249"/>
                <a:gd name="T10" fmla="*/ 48 w 166"/>
                <a:gd name="T11" fmla="*/ 84 h 249"/>
                <a:gd name="T12" fmla="*/ 51 w 166"/>
                <a:gd name="T13" fmla="*/ 73 h 249"/>
                <a:gd name="T14" fmla="*/ 37 w 166"/>
                <a:gd name="T15" fmla="*/ 73 h 249"/>
                <a:gd name="T16" fmla="*/ 39 w 166"/>
                <a:gd name="T17" fmla="*/ 49 h 249"/>
                <a:gd name="T18" fmla="*/ 34 w 166"/>
                <a:gd name="T19" fmla="*/ 4 h 249"/>
                <a:gd name="T20" fmla="*/ 104 w 166"/>
                <a:gd name="T21" fmla="*/ 192 h 249"/>
                <a:gd name="T22" fmla="*/ 114 w 166"/>
                <a:gd name="T23" fmla="*/ 190 h 249"/>
                <a:gd name="T24" fmla="*/ 126 w 166"/>
                <a:gd name="T25" fmla="*/ 188 h 249"/>
                <a:gd name="T26" fmla="*/ 130 w 166"/>
                <a:gd name="T27" fmla="*/ 179 h 249"/>
                <a:gd name="T28" fmla="*/ 159 w 166"/>
                <a:gd name="T29" fmla="*/ 183 h 249"/>
                <a:gd name="T30" fmla="*/ 160 w 166"/>
                <a:gd name="T31" fmla="*/ 232 h 249"/>
                <a:gd name="T32" fmla="*/ 144 w 166"/>
                <a:gd name="T33" fmla="*/ 227 h 249"/>
                <a:gd name="T34" fmla="*/ 148 w 166"/>
                <a:gd name="T35" fmla="*/ 249 h 249"/>
                <a:gd name="T36" fmla="*/ 119 w 166"/>
                <a:gd name="T37" fmla="*/ 220 h 249"/>
                <a:gd name="T38" fmla="*/ 111 w 166"/>
                <a:gd name="T39" fmla="*/ 204 h 249"/>
                <a:gd name="T40" fmla="*/ 100 w 166"/>
                <a:gd name="T41" fmla="*/ 213 h 249"/>
                <a:gd name="T42" fmla="*/ 91 w 166"/>
                <a:gd name="T43" fmla="*/ 220 h 249"/>
                <a:gd name="T44" fmla="*/ 88 w 166"/>
                <a:gd name="T45" fmla="*/ 201 h 249"/>
                <a:gd name="T46" fmla="*/ 104 w 166"/>
                <a:gd name="T47" fmla="*/ 192 h 249"/>
                <a:gd name="T48" fmla="*/ 47 w 166"/>
                <a:gd name="T49" fmla="*/ 153 h 249"/>
                <a:gd name="T50" fmla="*/ 2 w 166"/>
                <a:gd name="T51" fmla="*/ 196 h 249"/>
                <a:gd name="T52" fmla="*/ 11 w 166"/>
                <a:gd name="T53" fmla="*/ 175 h 249"/>
                <a:gd name="T54" fmla="*/ 36 w 166"/>
                <a:gd name="T55" fmla="*/ 137 h 249"/>
                <a:gd name="T56" fmla="*/ 89 w 166"/>
                <a:gd name="T57" fmla="*/ 146 h 249"/>
                <a:gd name="T58" fmla="*/ 76 w 166"/>
                <a:gd name="T59" fmla="*/ 128 h 249"/>
                <a:gd name="T60" fmla="*/ 89 w 166"/>
                <a:gd name="T61" fmla="*/ 146 h 249"/>
                <a:gd name="T62" fmla="*/ 89 w 166"/>
                <a:gd name="T63" fmla="*/ 168 h 249"/>
                <a:gd name="T64" fmla="*/ 104 w 166"/>
                <a:gd name="T65" fmla="*/ 178 h 249"/>
                <a:gd name="T66" fmla="*/ 125 w 166"/>
                <a:gd name="T67" fmla="*/ 135 h 249"/>
                <a:gd name="T68" fmla="*/ 139 w 166"/>
                <a:gd name="T69" fmla="*/ 165 h 249"/>
                <a:gd name="T70" fmla="*/ 121 w 166"/>
                <a:gd name="T71" fmla="*/ 146 h 249"/>
                <a:gd name="T72" fmla="*/ 125 w 166"/>
                <a:gd name="T73" fmla="*/ 135 h 249"/>
                <a:gd name="T74" fmla="*/ 133 w 166"/>
                <a:gd name="T75" fmla="*/ 115 h 249"/>
                <a:gd name="T76" fmla="*/ 130 w 166"/>
                <a:gd name="T77" fmla="*/ 137 h 249"/>
                <a:gd name="T78" fmla="*/ 123 w 166"/>
                <a:gd name="T79" fmla="*/ 115 h 249"/>
                <a:gd name="T80" fmla="*/ 99 w 166"/>
                <a:gd name="T81" fmla="*/ 115 h 249"/>
                <a:gd name="T82" fmla="*/ 114 w 166"/>
                <a:gd name="T83" fmla="*/ 131 h 249"/>
                <a:gd name="T84" fmla="*/ 97 w 166"/>
                <a:gd name="T85" fmla="*/ 125 h 2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249"/>
                <a:gd name="T131" fmla="*/ 166 w 166"/>
                <a:gd name="T132" fmla="*/ 249 h 2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249">
                  <a:moveTo>
                    <a:pt x="41" y="0"/>
                  </a:moveTo>
                  <a:lnTo>
                    <a:pt x="65" y="4"/>
                  </a:lnTo>
                  <a:lnTo>
                    <a:pt x="73" y="33"/>
                  </a:lnTo>
                  <a:lnTo>
                    <a:pt x="58" y="62"/>
                  </a:lnTo>
                  <a:lnTo>
                    <a:pt x="66" y="76"/>
                  </a:lnTo>
                  <a:lnTo>
                    <a:pt x="69" y="89"/>
                  </a:lnTo>
                  <a:lnTo>
                    <a:pt x="81" y="89"/>
                  </a:lnTo>
                  <a:lnTo>
                    <a:pt x="91" y="101"/>
                  </a:lnTo>
                  <a:lnTo>
                    <a:pt x="84" y="104"/>
                  </a:lnTo>
                  <a:lnTo>
                    <a:pt x="58" y="95"/>
                  </a:lnTo>
                  <a:lnTo>
                    <a:pt x="50" y="90"/>
                  </a:lnTo>
                  <a:lnTo>
                    <a:pt x="48" y="84"/>
                  </a:lnTo>
                  <a:lnTo>
                    <a:pt x="52" y="79"/>
                  </a:lnTo>
                  <a:lnTo>
                    <a:pt x="51" y="73"/>
                  </a:lnTo>
                  <a:lnTo>
                    <a:pt x="43" y="80"/>
                  </a:lnTo>
                  <a:lnTo>
                    <a:pt x="37" y="73"/>
                  </a:lnTo>
                  <a:lnTo>
                    <a:pt x="28" y="45"/>
                  </a:lnTo>
                  <a:lnTo>
                    <a:pt x="39" y="49"/>
                  </a:lnTo>
                  <a:lnTo>
                    <a:pt x="33" y="31"/>
                  </a:lnTo>
                  <a:lnTo>
                    <a:pt x="34" y="4"/>
                  </a:lnTo>
                  <a:lnTo>
                    <a:pt x="41" y="0"/>
                  </a:lnTo>
                  <a:moveTo>
                    <a:pt x="104" y="192"/>
                  </a:moveTo>
                  <a:lnTo>
                    <a:pt x="108" y="188"/>
                  </a:lnTo>
                  <a:lnTo>
                    <a:pt x="114" y="190"/>
                  </a:lnTo>
                  <a:lnTo>
                    <a:pt x="121" y="197"/>
                  </a:lnTo>
                  <a:lnTo>
                    <a:pt x="126" y="188"/>
                  </a:lnTo>
                  <a:lnTo>
                    <a:pt x="132" y="192"/>
                  </a:lnTo>
                  <a:lnTo>
                    <a:pt x="130" y="179"/>
                  </a:lnTo>
                  <a:lnTo>
                    <a:pt x="143" y="168"/>
                  </a:lnTo>
                  <a:lnTo>
                    <a:pt x="159" y="183"/>
                  </a:lnTo>
                  <a:lnTo>
                    <a:pt x="166" y="215"/>
                  </a:lnTo>
                  <a:lnTo>
                    <a:pt x="160" y="232"/>
                  </a:lnTo>
                  <a:lnTo>
                    <a:pt x="152" y="214"/>
                  </a:lnTo>
                  <a:lnTo>
                    <a:pt x="144" y="227"/>
                  </a:lnTo>
                  <a:lnTo>
                    <a:pt x="154" y="235"/>
                  </a:lnTo>
                  <a:lnTo>
                    <a:pt x="148" y="249"/>
                  </a:lnTo>
                  <a:lnTo>
                    <a:pt x="126" y="235"/>
                  </a:lnTo>
                  <a:lnTo>
                    <a:pt x="119" y="220"/>
                  </a:lnTo>
                  <a:lnTo>
                    <a:pt x="123" y="210"/>
                  </a:lnTo>
                  <a:lnTo>
                    <a:pt x="111" y="204"/>
                  </a:lnTo>
                  <a:lnTo>
                    <a:pt x="110" y="208"/>
                  </a:lnTo>
                  <a:lnTo>
                    <a:pt x="100" y="213"/>
                  </a:lnTo>
                  <a:lnTo>
                    <a:pt x="95" y="204"/>
                  </a:lnTo>
                  <a:lnTo>
                    <a:pt x="91" y="220"/>
                  </a:lnTo>
                  <a:lnTo>
                    <a:pt x="84" y="222"/>
                  </a:lnTo>
                  <a:lnTo>
                    <a:pt x="88" y="201"/>
                  </a:lnTo>
                  <a:lnTo>
                    <a:pt x="102" y="195"/>
                  </a:lnTo>
                  <a:lnTo>
                    <a:pt x="104" y="192"/>
                  </a:lnTo>
                  <a:moveTo>
                    <a:pt x="41" y="146"/>
                  </a:moveTo>
                  <a:lnTo>
                    <a:pt x="47" y="153"/>
                  </a:lnTo>
                  <a:lnTo>
                    <a:pt x="33" y="162"/>
                  </a:lnTo>
                  <a:lnTo>
                    <a:pt x="2" y="196"/>
                  </a:lnTo>
                  <a:lnTo>
                    <a:pt x="0" y="190"/>
                  </a:lnTo>
                  <a:lnTo>
                    <a:pt x="11" y="175"/>
                  </a:lnTo>
                  <a:lnTo>
                    <a:pt x="29" y="156"/>
                  </a:lnTo>
                  <a:lnTo>
                    <a:pt x="36" y="137"/>
                  </a:lnTo>
                  <a:lnTo>
                    <a:pt x="41" y="146"/>
                  </a:lnTo>
                  <a:moveTo>
                    <a:pt x="89" y="146"/>
                  </a:moveTo>
                  <a:lnTo>
                    <a:pt x="80" y="155"/>
                  </a:lnTo>
                  <a:lnTo>
                    <a:pt x="76" y="128"/>
                  </a:lnTo>
                  <a:lnTo>
                    <a:pt x="99" y="135"/>
                  </a:lnTo>
                  <a:lnTo>
                    <a:pt x="89" y="146"/>
                  </a:lnTo>
                  <a:moveTo>
                    <a:pt x="97" y="173"/>
                  </a:moveTo>
                  <a:lnTo>
                    <a:pt x="89" y="168"/>
                  </a:lnTo>
                  <a:lnTo>
                    <a:pt x="103" y="144"/>
                  </a:lnTo>
                  <a:lnTo>
                    <a:pt x="104" y="178"/>
                  </a:lnTo>
                  <a:lnTo>
                    <a:pt x="97" y="173"/>
                  </a:lnTo>
                  <a:moveTo>
                    <a:pt x="125" y="135"/>
                  </a:moveTo>
                  <a:lnTo>
                    <a:pt x="130" y="141"/>
                  </a:lnTo>
                  <a:lnTo>
                    <a:pt x="139" y="165"/>
                  </a:lnTo>
                  <a:lnTo>
                    <a:pt x="132" y="162"/>
                  </a:lnTo>
                  <a:lnTo>
                    <a:pt x="121" y="146"/>
                  </a:lnTo>
                  <a:lnTo>
                    <a:pt x="119" y="130"/>
                  </a:lnTo>
                  <a:lnTo>
                    <a:pt x="125" y="135"/>
                  </a:lnTo>
                  <a:moveTo>
                    <a:pt x="123" y="115"/>
                  </a:moveTo>
                  <a:lnTo>
                    <a:pt x="133" y="115"/>
                  </a:lnTo>
                  <a:lnTo>
                    <a:pt x="143" y="144"/>
                  </a:lnTo>
                  <a:lnTo>
                    <a:pt x="130" y="137"/>
                  </a:lnTo>
                  <a:lnTo>
                    <a:pt x="115" y="116"/>
                  </a:lnTo>
                  <a:lnTo>
                    <a:pt x="123" y="115"/>
                  </a:lnTo>
                  <a:moveTo>
                    <a:pt x="97" y="120"/>
                  </a:moveTo>
                  <a:lnTo>
                    <a:pt x="99" y="115"/>
                  </a:lnTo>
                  <a:lnTo>
                    <a:pt x="114" y="126"/>
                  </a:lnTo>
                  <a:lnTo>
                    <a:pt x="114" y="131"/>
                  </a:lnTo>
                  <a:lnTo>
                    <a:pt x="103" y="122"/>
                  </a:lnTo>
                  <a:lnTo>
                    <a:pt x="97" y="125"/>
                  </a:lnTo>
                  <a:lnTo>
                    <a:pt x="97" y="12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6" name="Freeform 430">
              <a:extLst>
                <a:ext uri="{FF2B5EF4-FFF2-40B4-BE49-F238E27FC236}">
                  <a16:creationId xmlns:a16="http://schemas.microsoft.com/office/drawing/2014/main" id="{4F17DBE3-25A1-43F3-84BE-D6D0E1884D24}"/>
                </a:ext>
              </a:extLst>
            </p:cNvPr>
            <p:cNvSpPr>
              <a:spLocks noEditPoints="1"/>
            </p:cNvSpPr>
            <p:nvPr/>
          </p:nvSpPr>
          <p:spPr bwMode="auto">
            <a:xfrm>
              <a:off x="821" y="1190"/>
              <a:ext cx="4838" cy="658"/>
            </a:xfrm>
            <a:custGeom>
              <a:avLst/>
              <a:gdLst>
                <a:gd name="T0" fmla="*/ 2724 w 4838"/>
                <a:gd name="T1" fmla="*/ 426 h 658"/>
                <a:gd name="T2" fmla="*/ 2854 w 4838"/>
                <a:gd name="T3" fmla="*/ 177 h 658"/>
                <a:gd name="T4" fmla="*/ 2848 w 4838"/>
                <a:gd name="T5" fmla="*/ 226 h 658"/>
                <a:gd name="T6" fmla="*/ 2914 w 4838"/>
                <a:gd name="T7" fmla="*/ 232 h 658"/>
                <a:gd name="T8" fmla="*/ 3005 w 4838"/>
                <a:gd name="T9" fmla="*/ 194 h 658"/>
                <a:gd name="T10" fmla="*/ 3189 w 4838"/>
                <a:gd name="T11" fmla="*/ 164 h 658"/>
                <a:gd name="T12" fmla="*/ 3231 w 4838"/>
                <a:gd name="T13" fmla="*/ 116 h 658"/>
                <a:gd name="T14" fmla="*/ 3327 w 4838"/>
                <a:gd name="T15" fmla="*/ 206 h 658"/>
                <a:gd name="T16" fmla="*/ 3387 w 4838"/>
                <a:gd name="T17" fmla="*/ 199 h 658"/>
                <a:gd name="T18" fmla="*/ 3327 w 4838"/>
                <a:gd name="T19" fmla="*/ 177 h 658"/>
                <a:gd name="T20" fmla="*/ 3404 w 4838"/>
                <a:gd name="T21" fmla="*/ 136 h 658"/>
                <a:gd name="T22" fmla="*/ 3367 w 4838"/>
                <a:gd name="T23" fmla="*/ 103 h 658"/>
                <a:gd name="T24" fmla="*/ 3609 w 4838"/>
                <a:gd name="T25" fmla="*/ 59 h 658"/>
                <a:gd name="T26" fmla="*/ 3764 w 4838"/>
                <a:gd name="T27" fmla="*/ 106 h 658"/>
                <a:gd name="T28" fmla="*/ 4096 w 4838"/>
                <a:gd name="T29" fmla="*/ 119 h 658"/>
                <a:gd name="T30" fmla="*/ 4477 w 4838"/>
                <a:gd name="T31" fmla="*/ 170 h 658"/>
                <a:gd name="T32" fmla="*/ 4778 w 4838"/>
                <a:gd name="T33" fmla="*/ 248 h 658"/>
                <a:gd name="T34" fmla="*/ 4800 w 4838"/>
                <a:gd name="T35" fmla="*/ 280 h 658"/>
                <a:gd name="T36" fmla="*/ 4763 w 4838"/>
                <a:gd name="T37" fmla="*/ 417 h 658"/>
                <a:gd name="T38" fmla="*/ 4634 w 4838"/>
                <a:gd name="T39" fmla="*/ 288 h 658"/>
                <a:gd name="T40" fmla="*/ 4589 w 4838"/>
                <a:gd name="T41" fmla="*/ 295 h 658"/>
                <a:gd name="T42" fmla="*/ 4377 w 4838"/>
                <a:gd name="T43" fmla="*/ 413 h 658"/>
                <a:gd name="T44" fmla="*/ 4527 w 4838"/>
                <a:gd name="T45" fmla="*/ 636 h 658"/>
                <a:gd name="T46" fmla="*/ 4459 w 4838"/>
                <a:gd name="T47" fmla="*/ 534 h 658"/>
                <a:gd name="T48" fmla="*/ 4178 w 4838"/>
                <a:gd name="T49" fmla="*/ 445 h 658"/>
                <a:gd name="T50" fmla="*/ 3991 w 4838"/>
                <a:gd name="T51" fmla="*/ 490 h 658"/>
                <a:gd name="T52" fmla="*/ 3881 w 4838"/>
                <a:gd name="T53" fmla="*/ 495 h 658"/>
                <a:gd name="T54" fmla="*/ 3732 w 4838"/>
                <a:gd name="T55" fmla="*/ 512 h 658"/>
                <a:gd name="T56" fmla="*/ 3515 w 4838"/>
                <a:gd name="T57" fmla="*/ 427 h 658"/>
                <a:gd name="T58" fmla="*/ 3291 w 4838"/>
                <a:gd name="T59" fmla="*/ 467 h 658"/>
                <a:gd name="T60" fmla="*/ 3131 w 4838"/>
                <a:gd name="T61" fmla="*/ 503 h 658"/>
                <a:gd name="T62" fmla="*/ 3127 w 4838"/>
                <a:gd name="T63" fmla="*/ 604 h 658"/>
                <a:gd name="T64" fmla="*/ 3118 w 4838"/>
                <a:gd name="T65" fmla="*/ 638 h 658"/>
                <a:gd name="T66" fmla="*/ 2977 w 4838"/>
                <a:gd name="T67" fmla="*/ 564 h 658"/>
                <a:gd name="T68" fmla="*/ 2994 w 4838"/>
                <a:gd name="T69" fmla="*/ 511 h 658"/>
                <a:gd name="T70" fmla="*/ 2856 w 4838"/>
                <a:gd name="T71" fmla="*/ 445 h 658"/>
                <a:gd name="T72" fmla="*/ 2791 w 4838"/>
                <a:gd name="T73" fmla="*/ 373 h 658"/>
                <a:gd name="T74" fmla="*/ 2778 w 4838"/>
                <a:gd name="T75" fmla="*/ 317 h 658"/>
                <a:gd name="T76" fmla="*/ 2789 w 4838"/>
                <a:gd name="T77" fmla="*/ 231 h 658"/>
                <a:gd name="T78" fmla="*/ 2781 w 4838"/>
                <a:gd name="T79" fmla="*/ 155 h 658"/>
                <a:gd name="T80" fmla="*/ 4512 w 4838"/>
                <a:gd name="T81" fmla="*/ 468 h 658"/>
                <a:gd name="T82" fmla="*/ 4611 w 4838"/>
                <a:gd name="T83" fmla="*/ 529 h 658"/>
                <a:gd name="T84" fmla="*/ 3090 w 4838"/>
                <a:gd name="T85" fmla="*/ 71 h 658"/>
                <a:gd name="T86" fmla="*/ 3036 w 4838"/>
                <a:gd name="T87" fmla="*/ 106 h 658"/>
                <a:gd name="T88" fmla="*/ 3036 w 4838"/>
                <a:gd name="T89" fmla="*/ 108 h 658"/>
                <a:gd name="T90" fmla="*/ 3385 w 4838"/>
                <a:gd name="T91" fmla="*/ 4 h 658"/>
                <a:gd name="T92" fmla="*/ 3382 w 4838"/>
                <a:gd name="T93" fmla="*/ 7 h 658"/>
                <a:gd name="T94" fmla="*/ 4130 w 4838"/>
                <a:gd name="T95" fmla="*/ 80 h 658"/>
                <a:gd name="T96" fmla="*/ 3516 w 4838"/>
                <a:gd name="T97" fmla="*/ 25 h 658"/>
                <a:gd name="T98" fmla="*/ 3995 w 4838"/>
                <a:gd name="T99" fmla="*/ 81 h 658"/>
                <a:gd name="T100" fmla="*/ 4618 w 4838"/>
                <a:gd name="T101" fmla="*/ 152 h 658"/>
                <a:gd name="T102" fmla="*/ 104 w 4838"/>
                <a:gd name="T103" fmla="*/ 222 h 658"/>
                <a:gd name="T104" fmla="*/ 111 w 4838"/>
                <a:gd name="T105" fmla="*/ 232 h 658"/>
                <a:gd name="T106" fmla="*/ 52 w 4838"/>
                <a:gd name="T107" fmla="*/ 232 h 658"/>
                <a:gd name="T108" fmla="*/ 163 w 4838"/>
                <a:gd name="T109" fmla="*/ 143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38"/>
                <a:gd name="T166" fmla="*/ 0 h 658"/>
                <a:gd name="T167" fmla="*/ 4838 w 4838"/>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38" h="658">
                  <a:moveTo>
                    <a:pt x="2677" y="417"/>
                  </a:moveTo>
                  <a:lnTo>
                    <a:pt x="2681" y="409"/>
                  </a:lnTo>
                  <a:lnTo>
                    <a:pt x="2696" y="409"/>
                  </a:lnTo>
                  <a:lnTo>
                    <a:pt x="2702" y="409"/>
                  </a:lnTo>
                  <a:lnTo>
                    <a:pt x="2725" y="415"/>
                  </a:lnTo>
                  <a:lnTo>
                    <a:pt x="2724" y="426"/>
                  </a:lnTo>
                  <a:lnTo>
                    <a:pt x="2687" y="424"/>
                  </a:lnTo>
                  <a:lnTo>
                    <a:pt x="2673" y="426"/>
                  </a:lnTo>
                  <a:lnTo>
                    <a:pt x="2677" y="417"/>
                  </a:lnTo>
                  <a:moveTo>
                    <a:pt x="2803" y="165"/>
                  </a:moveTo>
                  <a:lnTo>
                    <a:pt x="2825" y="176"/>
                  </a:lnTo>
                  <a:lnTo>
                    <a:pt x="2854" y="177"/>
                  </a:lnTo>
                  <a:lnTo>
                    <a:pt x="2925" y="200"/>
                  </a:lnTo>
                  <a:lnTo>
                    <a:pt x="2932" y="212"/>
                  </a:lnTo>
                  <a:lnTo>
                    <a:pt x="2918" y="222"/>
                  </a:lnTo>
                  <a:lnTo>
                    <a:pt x="2890" y="227"/>
                  </a:lnTo>
                  <a:lnTo>
                    <a:pt x="2815" y="210"/>
                  </a:lnTo>
                  <a:lnTo>
                    <a:pt x="2848" y="226"/>
                  </a:lnTo>
                  <a:lnTo>
                    <a:pt x="2859" y="250"/>
                  </a:lnTo>
                  <a:lnTo>
                    <a:pt x="2897" y="263"/>
                  </a:lnTo>
                  <a:lnTo>
                    <a:pt x="2875" y="241"/>
                  </a:lnTo>
                  <a:lnTo>
                    <a:pt x="2904" y="246"/>
                  </a:lnTo>
                  <a:lnTo>
                    <a:pt x="2925" y="248"/>
                  </a:lnTo>
                  <a:lnTo>
                    <a:pt x="2914" y="232"/>
                  </a:lnTo>
                  <a:lnTo>
                    <a:pt x="2944" y="217"/>
                  </a:lnTo>
                  <a:lnTo>
                    <a:pt x="2945" y="183"/>
                  </a:lnTo>
                  <a:lnTo>
                    <a:pt x="2986" y="183"/>
                  </a:lnTo>
                  <a:lnTo>
                    <a:pt x="2988" y="213"/>
                  </a:lnTo>
                  <a:lnTo>
                    <a:pt x="3011" y="212"/>
                  </a:lnTo>
                  <a:lnTo>
                    <a:pt x="3005" y="194"/>
                  </a:lnTo>
                  <a:lnTo>
                    <a:pt x="3089" y="174"/>
                  </a:lnTo>
                  <a:lnTo>
                    <a:pt x="3146" y="179"/>
                  </a:lnTo>
                  <a:lnTo>
                    <a:pt x="3157" y="183"/>
                  </a:lnTo>
                  <a:lnTo>
                    <a:pt x="3167" y="179"/>
                  </a:lnTo>
                  <a:lnTo>
                    <a:pt x="3125" y="157"/>
                  </a:lnTo>
                  <a:lnTo>
                    <a:pt x="3189" y="164"/>
                  </a:lnTo>
                  <a:lnTo>
                    <a:pt x="3227" y="176"/>
                  </a:lnTo>
                  <a:lnTo>
                    <a:pt x="3265" y="188"/>
                  </a:lnTo>
                  <a:lnTo>
                    <a:pt x="3271" y="181"/>
                  </a:lnTo>
                  <a:lnTo>
                    <a:pt x="3233" y="168"/>
                  </a:lnTo>
                  <a:lnTo>
                    <a:pt x="3219" y="146"/>
                  </a:lnTo>
                  <a:lnTo>
                    <a:pt x="3231" y="116"/>
                  </a:lnTo>
                  <a:lnTo>
                    <a:pt x="3275" y="120"/>
                  </a:lnTo>
                  <a:lnTo>
                    <a:pt x="3281" y="139"/>
                  </a:lnTo>
                  <a:lnTo>
                    <a:pt x="3294" y="146"/>
                  </a:lnTo>
                  <a:lnTo>
                    <a:pt x="3312" y="177"/>
                  </a:lnTo>
                  <a:lnTo>
                    <a:pt x="3333" y="186"/>
                  </a:lnTo>
                  <a:lnTo>
                    <a:pt x="3327" y="206"/>
                  </a:lnTo>
                  <a:lnTo>
                    <a:pt x="3311" y="221"/>
                  </a:lnTo>
                  <a:lnTo>
                    <a:pt x="3335" y="219"/>
                  </a:lnTo>
                  <a:lnTo>
                    <a:pt x="3353" y="196"/>
                  </a:lnTo>
                  <a:lnTo>
                    <a:pt x="3342" y="182"/>
                  </a:lnTo>
                  <a:lnTo>
                    <a:pt x="3363" y="178"/>
                  </a:lnTo>
                  <a:lnTo>
                    <a:pt x="3387" y="199"/>
                  </a:lnTo>
                  <a:lnTo>
                    <a:pt x="3413" y="203"/>
                  </a:lnTo>
                  <a:lnTo>
                    <a:pt x="3411" y="199"/>
                  </a:lnTo>
                  <a:lnTo>
                    <a:pt x="3391" y="196"/>
                  </a:lnTo>
                  <a:lnTo>
                    <a:pt x="3380" y="181"/>
                  </a:lnTo>
                  <a:lnTo>
                    <a:pt x="3360" y="176"/>
                  </a:lnTo>
                  <a:lnTo>
                    <a:pt x="3327" y="177"/>
                  </a:lnTo>
                  <a:lnTo>
                    <a:pt x="3317" y="165"/>
                  </a:lnTo>
                  <a:lnTo>
                    <a:pt x="3317" y="152"/>
                  </a:lnTo>
                  <a:lnTo>
                    <a:pt x="3294" y="142"/>
                  </a:lnTo>
                  <a:lnTo>
                    <a:pt x="3301" y="120"/>
                  </a:lnTo>
                  <a:lnTo>
                    <a:pt x="3350" y="123"/>
                  </a:lnTo>
                  <a:lnTo>
                    <a:pt x="3404" y="136"/>
                  </a:lnTo>
                  <a:lnTo>
                    <a:pt x="3423" y="148"/>
                  </a:lnTo>
                  <a:lnTo>
                    <a:pt x="3430" y="151"/>
                  </a:lnTo>
                  <a:lnTo>
                    <a:pt x="3417" y="136"/>
                  </a:lnTo>
                  <a:lnTo>
                    <a:pt x="3375" y="124"/>
                  </a:lnTo>
                  <a:lnTo>
                    <a:pt x="3354" y="110"/>
                  </a:lnTo>
                  <a:lnTo>
                    <a:pt x="3367" y="103"/>
                  </a:lnTo>
                  <a:lnTo>
                    <a:pt x="3439" y="72"/>
                  </a:lnTo>
                  <a:lnTo>
                    <a:pt x="3519" y="65"/>
                  </a:lnTo>
                  <a:lnTo>
                    <a:pt x="3550" y="63"/>
                  </a:lnTo>
                  <a:lnTo>
                    <a:pt x="3547" y="52"/>
                  </a:lnTo>
                  <a:lnTo>
                    <a:pt x="3575" y="47"/>
                  </a:lnTo>
                  <a:lnTo>
                    <a:pt x="3609" y="59"/>
                  </a:lnTo>
                  <a:lnTo>
                    <a:pt x="3710" y="67"/>
                  </a:lnTo>
                  <a:lnTo>
                    <a:pt x="3723" y="81"/>
                  </a:lnTo>
                  <a:lnTo>
                    <a:pt x="3676" y="107"/>
                  </a:lnTo>
                  <a:lnTo>
                    <a:pt x="3672" y="121"/>
                  </a:lnTo>
                  <a:lnTo>
                    <a:pt x="3720" y="102"/>
                  </a:lnTo>
                  <a:lnTo>
                    <a:pt x="3764" y="106"/>
                  </a:lnTo>
                  <a:lnTo>
                    <a:pt x="3821" y="107"/>
                  </a:lnTo>
                  <a:lnTo>
                    <a:pt x="3916" y="111"/>
                  </a:lnTo>
                  <a:lnTo>
                    <a:pt x="4028" y="151"/>
                  </a:lnTo>
                  <a:lnTo>
                    <a:pt x="4014" y="132"/>
                  </a:lnTo>
                  <a:lnTo>
                    <a:pt x="4117" y="139"/>
                  </a:lnTo>
                  <a:lnTo>
                    <a:pt x="4096" y="119"/>
                  </a:lnTo>
                  <a:lnTo>
                    <a:pt x="4222" y="129"/>
                  </a:lnTo>
                  <a:lnTo>
                    <a:pt x="4284" y="148"/>
                  </a:lnTo>
                  <a:lnTo>
                    <a:pt x="4348" y="146"/>
                  </a:lnTo>
                  <a:lnTo>
                    <a:pt x="4389" y="154"/>
                  </a:lnTo>
                  <a:lnTo>
                    <a:pt x="4410" y="168"/>
                  </a:lnTo>
                  <a:lnTo>
                    <a:pt x="4477" y="170"/>
                  </a:lnTo>
                  <a:lnTo>
                    <a:pt x="4508" y="169"/>
                  </a:lnTo>
                  <a:lnTo>
                    <a:pt x="4505" y="159"/>
                  </a:lnTo>
                  <a:lnTo>
                    <a:pt x="4600" y="164"/>
                  </a:lnTo>
                  <a:lnTo>
                    <a:pt x="4681" y="178"/>
                  </a:lnTo>
                  <a:lnTo>
                    <a:pt x="4781" y="241"/>
                  </a:lnTo>
                  <a:lnTo>
                    <a:pt x="4778" y="248"/>
                  </a:lnTo>
                  <a:lnTo>
                    <a:pt x="4764" y="248"/>
                  </a:lnTo>
                  <a:lnTo>
                    <a:pt x="4741" y="243"/>
                  </a:lnTo>
                  <a:lnTo>
                    <a:pt x="4776" y="254"/>
                  </a:lnTo>
                  <a:lnTo>
                    <a:pt x="4831" y="279"/>
                  </a:lnTo>
                  <a:lnTo>
                    <a:pt x="4838" y="288"/>
                  </a:lnTo>
                  <a:lnTo>
                    <a:pt x="4800" y="280"/>
                  </a:lnTo>
                  <a:lnTo>
                    <a:pt x="4793" y="317"/>
                  </a:lnTo>
                  <a:lnTo>
                    <a:pt x="4771" y="328"/>
                  </a:lnTo>
                  <a:lnTo>
                    <a:pt x="4715" y="328"/>
                  </a:lnTo>
                  <a:lnTo>
                    <a:pt x="4678" y="326"/>
                  </a:lnTo>
                  <a:lnTo>
                    <a:pt x="4750" y="390"/>
                  </a:lnTo>
                  <a:lnTo>
                    <a:pt x="4763" y="417"/>
                  </a:lnTo>
                  <a:lnTo>
                    <a:pt x="4764" y="445"/>
                  </a:lnTo>
                  <a:lnTo>
                    <a:pt x="4755" y="488"/>
                  </a:lnTo>
                  <a:lnTo>
                    <a:pt x="4661" y="411"/>
                  </a:lnTo>
                  <a:lnTo>
                    <a:pt x="4634" y="383"/>
                  </a:lnTo>
                  <a:lnTo>
                    <a:pt x="4655" y="311"/>
                  </a:lnTo>
                  <a:lnTo>
                    <a:pt x="4634" y="288"/>
                  </a:lnTo>
                  <a:lnTo>
                    <a:pt x="4641" y="284"/>
                  </a:lnTo>
                  <a:lnTo>
                    <a:pt x="4616" y="284"/>
                  </a:lnTo>
                  <a:lnTo>
                    <a:pt x="4637" y="301"/>
                  </a:lnTo>
                  <a:lnTo>
                    <a:pt x="4618" y="317"/>
                  </a:lnTo>
                  <a:lnTo>
                    <a:pt x="4603" y="312"/>
                  </a:lnTo>
                  <a:lnTo>
                    <a:pt x="4589" y="295"/>
                  </a:lnTo>
                  <a:lnTo>
                    <a:pt x="4553" y="298"/>
                  </a:lnTo>
                  <a:lnTo>
                    <a:pt x="4552" y="332"/>
                  </a:lnTo>
                  <a:lnTo>
                    <a:pt x="4578" y="342"/>
                  </a:lnTo>
                  <a:lnTo>
                    <a:pt x="4534" y="347"/>
                  </a:lnTo>
                  <a:lnTo>
                    <a:pt x="4399" y="339"/>
                  </a:lnTo>
                  <a:lnTo>
                    <a:pt x="4377" y="413"/>
                  </a:lnTo>
                  <a:lnTo>
                    <a:pt x="4445" y="424"/>
                  </a:lnTo>
                  <a:lnTo>
                    <a:pt x="4488" y="445"/>
                  </a:lnTo>
                  <a:lnTo>
                    <a:pt x="4505" y="466"/>
                  </a:lnTo>
                  <a:lnTo>
                    <a:pt x="4538" y="522"/>
                  </a:lnTo>
                  <a:lnTo>
                    <a:pt x="4541" y="573"/>
                  </a:lnTo>
                  <a:lnTo>
                    <a:pt x="4527" y="636"/>
                  </a:lnTo>
                  <a:lnTo>
                    <a:pt x="4478" y="632"/>
                  </a:lnTo>
                  <a:lnTo>
                    <a:pt x="4445" y="596"/>
                  </a:lnTo>
                  <a:lnTo>
                    <a:pt x="4453" y="587"/>
                  </a:lnTo>
                  <a:lnTo>
                    <a:pt x="4475" y="592"/>
                  </a:lnTo>
                  <a:lnTo>
                    <a:pt x="4468" y="543"/>
                  </a:lnTo>
                  <a:lnTo>
                    <a:pt x="4459" y="534"/>
                  </a:lnTo>
                  <a:lnTo>
                    <a:pt x="4410" y="544"/>
                  </a:lnTo>
                  <a:lnTo>
                    <a:pt x="4389" y="524"/>
                  </a:lnTo>
                  <a:lnTo>
                    <a:pt x="4337" y="508"/>
                  </a:lnTo>
                  <a:lnTo>
                    <a:pt x="4258" y="448"/>
                  </a:lnTo>
                  <a:lnTo>
                    <a:pt x="4210" y="439"/>
                  </a:lnTo>
                  <a:lnTo>
                    <a:pt x="4178" y="445"/>
                  </a:lnTo>
                  <a:lnTo>
                    <a:pt x="4199" y="500"/>
                  </a:lnTo>
                  <a:lnTo>
                    <a:pt x="4165" y="506"/>
                  </a:lnTo>
                  <a:lnTo>
                    <a:pt x="4132" y="498"/>
                  </a:lnTo>
                  <a:lnTo>
                    <a:pt x="4124" y="498"/>
                  </a:lnTo>
                  <a:lnTo>
                    <a:pt x="4070" y="517"/>
                  </a:lnTo>
                  <a:lnTo>
                    <a:pt x="3991" y="490"/>
                  </a:lnTo>
                  <a:lnTo>
                    <a:pt x="3969" y="499"/>
                  </a:lnTo>
                  <a:lnTo>
                    <a:pt x="3939" y="494"/>
                  </a:lnTo>
                  <a:lnTo>
                    <a:pt x="3925" y="477"/>
                  </a:lnTo>
                  <a:lnTo>
                    <a:pt x="3868" y="464"/>
                  </a:lnTo>
                  <a:lnTo>
                    <a:pt x="3864" y="484"/>
                  </a:lnTo>
                  <a:lnTo>
                    <a:pt x="3881" y="495"/>
                  </a:lnTo>
                  <a:lnTo>
                    <a:pt x="3875" y="506"/>
                  </a:lnTo>
                  <a:lnTo>
                    <a:pt x="3835" y="503"/>
                  </a:lnTo>
                  <a:lnTo>
                    <a:pt x="3818" y="493"/>
                  </a:lnTo>
                  <a:lnTo>
                    <a:pt x="3784" y="488"/>
                  </a:lnTo>
                  <a:lnTo>
                    <a:pt x="3754" y="507"/>
                  </a:lnTo>
                  <a:lnTo>
                    <a:pt x="3732" y="512"/>
                  </a:lnTo>
                  <a:lnTo>
                    <a:pt x="3723" y="521"/>
                  </a:lnTo>
                  <a:lnTo>
                    <a:pt x="3720" y="520"/>
                  </a:lnTo>
                  <a:lnTo>
                    <a:pt x="3690" y="509"/>
                  </a:lnTo>
                  <a:lnTo>
                    <a:pt x="3650" y="484"/>
                  </a:lnTo>
                  <a:lnTo>
                    <a:pt x="3598" y="485"/>
                  </a:lnTo>
                  <a:lnTo>
                    <a:pt x="3515" y="427"/>
                  </a:lnTo>
                  <a:lnTo>
                    <a:pt x="3486" y="437"/>
                  </a:lnTo>
                  <a:lnTo>
                    <a:pt x="3423" y="408"/>
                  </a:lnTo>
                  <a:lnTo>
                    <a:pt x="3390" y="405"/>
                  </a:lnTo>
                  <a:lnTo>
                    <a:pt x="3293" y="431"/>
                  </a:lnTo>
                  <a:lnTo>
                    <a:pt x="3305" y="449"/>
                  </a:lnTo>
                  <a:lnTo>
                    <a:pt x="3291" y="467"/>
                  </a:lnTo>
                  <a:lnTo>
                    <a:pt x="3319" y="489"/>
                  </a:lnTo>
                  <a:lnTo>
                    <a:pt x="3274" y="484"/>
                  </a:lnTo>
                  <a:lnTo>
                    <a:pt x="3237" y="494"/>
                  </a:lnTo>
                  <a:lnTo>
                    <a:pt x="3197" y="477"/>
                  </a:lnTo>
                  <a:lnTo>
                    <a:pt x="3152" y="472"/>
                  </a:lnTo>
                  <a:lnTo>
                    <a:pt x="3131" y="503"/>
                  </a:lnTo>
                  <a:lnTo>
                    <a:pt x="3108" y="498"/>
                  </a:lnTo>
                  <a:lnTo>
                    <a:pt x="3105" y="531"/>
                  </a:lnTo>
                  <a:lnTo>
                    <a:pt x="3134" y="543"/>
                  </a:lnTo>
                  <a:lnTo>
                    <a:pt x="3159" y="570"/>
                  </a:lnTo>
                  <a:lnTo>
                    <a:pt x="3138" y="587"/>
                  </a:lnTo>
                  <a:lnTo>
                    <a:pt x="3127" y="604"/>
                  </a:lnTo>
                  <a:lnTo>
                    <a:pt x="3146" y="613"/>
                  </a:lnTo>
                  <a:lnTo>
                    <a:pt x="3167" y="653"/>
                  </a:lnTo>
                  <a:lnTo>
                    <a:pt x="3153" y="658"/>
                  </a:lnTo>
                  <a:lnTo>
                    <a:pt x="3130" y="656"/>
                  </a:lnTo>
                  <a:lnTo>
                    <a:pt x="3131" y="650"/>
                  </a:lnTo>
                  <a:lnTo>
                    <a:pt x="3118" y="638"/>
                  </a:lnTo>
                  <a:lnTo>
                    <a:pt x="3089" y="636"/>
                  </a:lnTo>
                  <a:lnTo>
                    <a:pt x="3033" y="620"/>
                  </a:lnTo>
                  <a:lnTo>
                    <a:pt x="3025" y="623"/>
                  </a:lnTo>
                  <a:lnTo>
                    <a:pt x="2967" y="591"/>
                  </a:lnTo>
                  <a:lnTo>
                    <a:pt x="2979" y="584"/>
                  </a:lnTo>
                  <a:lnTo>
                    <a:pt x="2977" y="564"/>
                  </a:lnTo>
                  <a:lnTo>
                    <a:pt x="2997" y="555"/>
                  </a:lnTo>
                  <a:lnTo>
                    <a:pt x="2981" y="555"/>
                  </a:lnTo>
                  <a:lnTo>
                    <a:pt x="2990" y="542"/>
                  </a:lnTo>
                  <a:lnTo>
                    <a:pt x="3005" y="542"/>
                  </a:lnTo>
                  <a:lnTo>
                    <a:pt x="3003" y="513"/>
                  </a:lnTo>
                  <a:lnTo>
                    <a:pt x="2994" y="511"/>
                  </a:lnTo>
                  <a:lnTo>
                    <a:pt x="2971" y="500"/>
                  </a:lnTo>
                  <a:lnTo>
                    <a:pt x="2930" y="497"/>
                  </a:lnTo>
                  <a:lnTo>
                    <a:pt x="2901" y="463"/>
                  </a:lnTo>
                  <a:lnTo>
                    <a:pt x="2888" y="459"/>
                  </a:lnTo>
                  <a:lnTo>
                    <a:pt x="2867" y="463"/>
                  </a:lnTo>
                  <a:lnTo>
                    <a:pt x="2856" y="445"/>
                  </a:lnTo>
                  <a:lnTo>
                    <a:pt x="2877" y="442"/>
                  </a:lnTo>
                  <a:lnTo>
                    <a:pt x="2844" y="418"/>
                  </a:lnTo>
                  <a:lnTo>
                    <a:pt x="2840" y="402"/>
                  </a:lnTo>
                  <a:lnTo>
                    <a:pt x="2799" y="392"/>
                  </a:lnTo>
                  <a:lnTo>
                    <a:pt x="2793" y="381"/>
                  </a:lnTo>
                  <a:lnTo>
                    <a:pt x="2791" y="373"/>
                  </a:lnTo>
                  <a:lnTo>
                    <a:pt x="2785" y="370"/>
                  </a:lnTo>
                  <a:lnTo>
                    <a:pt x="2788" y="350"/>
                  </a:lnTo>
                  <a:lnTo>
                    <a:pt x="2784" y="334"/>
                  </a:lnTo>
                  <a:lnTo>
                    <a:pt x="2785" y="328"/>
                  </a:lnTo>
                  <a:lnTo>
                    <a:pt x="2814" y="326"/>
                  </a:lnTo>
                  <a:lnTo>
                    <a:pt x="2778" y="317"/>
                  </a:lnTo>
                  <a:lnTo>
                    <a:pt x="2796" y="304"/>
                  </a:lnTo>
                  <a:lnTo>
                    <a:pt x="2819" y="277"/>
                  </a:lnTo>
                  <a:lnTo>
                    <a:pt x="2796" y="265"/>
                  </a:lnTo>
                  <a:lnTo>
                    <a:pt x="2800" y="257"/>
                  </a:lnTo>
                  <a:lnTo>
                    <a:pt x="2782" y="243"/>
                  </a:lnTo>
                  <a:lnTo>
                    <a:pt x="2789" y="231"/>
                  </a:lnTo>
                  <a:lnTo>
                    <a:pt x="2770" y="212"/>
                  </a:lnTo>
                  <a:lnTo>
                    <a:pt x="2778" y="200"/>
                  </a:lnTo>
                  <a:lnTo>
                    <a:pt x="2759" y="191"/>
                  </a:lnTo>
                  <a:lnTo>
                    <a:pt x="2758" y="182"/>
                  </a:lnTo>
                  <a:lnTo>
                    <a:pt x="2759" y="178"/>
                  </a:lnTo>
                  <a:lnTo>
                    <a:pt x="2781" y="155"/>
                  </a:lnTo>
                  <a:lnTo>
                    <a:pt x="2803" y="165"/>
                  </a:lnTo>
                  <a:moveTo>
                    <a:pt x="4604" y="570"/>
                  </a:moveTo>
                  <a:lnTo>
                    <a:pt x="4604" y="577"/>
                  </a:lnTo>
                  <a:lnTo>
                    <a:pt x="4566" y="528"/>
                  </a:lnTo>
                  <a:lnTo>
                    <a:pt x="4531" y="481"/>
                  </a:lnTo>
                  <a:lnTo>
                    <a:pt x="4512" y="468"/>
                  </a:lnTo>
                  <a:lnTo>
                    <a:pt x="4489" y="442"/>
                  </a:lnTo>
                  <a:lnTo>
                    <a:pt x="4482" y="427"/>
                  </a:lnTo>
                  <a:lnTo>
                    <a:pt x="4486" y="423"/>
                  </a:lnTo>
                  <a:lnTo>
                    <a:pt x="4522" y="450"/>
                  </a:lnTo>
                  <a:lnTo>
                    <a:pt x="4533" y="466"/>
                  </a:lnTo>
                  <a:lnTo>
                    <a:pt x="4611" y="529"/>
                  </a:lnTo>
                  <a:lnTo>
                    <a:pt x="4577" y="517"/>
                  </a:lnTo>
                  <a:lnTo>
                    <a:pt x="4586" y="542"/>
                  </a:lnTo>
                  <a:lnTo>
                    <a:pt x="4625" y="573"/>
                  </a:lnTo>
                  <a:lnTo>
                    <a:pt x="4603" y="564"/>
                  </a:lnTo>
                  <a:lnTo>
                    <a:pt x="4604" y="570"/>
                  </a:lnTo>
                  <a:moveTo>
                    <a:pt x="3090" y="71"/>
                  </a:moveTo>
                  <a:lnTo>
                    <a:pt x="3115" y="69"/>
                  </a:lnTo>
                  <a:lnTo>
                    <a:pt x="3146" y="61"/>
                  </a:lnTo>
                  <a:lnTo>
                    <a:pt x="3185" y="65"/>
                  </a:lnTo>
                  <a:lnTo>
                    <a:pt x="3130" y="78"/>
                  </a:lnTo>
                  <a:lnTo>
                    <a:pt x="3085" y="110"/>
                  </a:lnTo>
                  <a:lnTo>
                    <a:pt x="3036" y="106"/>
                  </a:lnTo>
                  <a:lnTo>
                    <a:pt x="3067" y="75"/>
                  </a:lnTo>
                  <a:lnTo>
                    <a:pt x="3090" y="71"/>
                  </a:lnTo>
                  <a:moveTo>
                    <a:pt x="3088" y="154"/>
                  </a:moveTo>
                  <a:lnTo>
                    <a:pt x="3059" y="152"/>
                  </a:lnTo>
                  <a:lnTo>
                    <a:pt x="3016" y="132"/>
                  </a:lnTo>
                  <a:lnTo>
                    <a:pt x="3036" y="108"/>
                  </a:lnTo>
                  <a:lnTo>
                    <a:pt x="3073" y="114"/>
                  </a:lnTo>
                  <a:lnTo>
                    <a:pt x="3071" y="133"/>
                  </a:lnTo>
                  <a:lnTo>
                    <a:pt x="3116" y="155"/>
                  </a:lnTo>
                  <a:lnTo>
                    <a:pt x="3088" y="154"/>
                  </a:lnTo>
                  <a:moveTo>
                    <a:pt x="3382" y="7"/>
                  </a:moveTo>
                  <a:lnTo>
                    <a:pt x="3385" y="4"/>
                  </a:lnTo>
                  <a:lnTo>
                    <a:pt x="3405" y="0"/>
                  </a:lnTo>
                  <a:lnTo>
                    <a:pt x="3486" y="21"/>
                  </a:lnTo>
                  <a:lnTo>
                    <a:pt x="3495" y="35"/>
                  </a:lnTo>
                  <a:lnTo>
                    <a:pt x="3395" y="25"/>
                  </a:lnTo>
                  <a:lnTo>
                    <a:pt x="3380" y="9"/>
                  </a:lnTo>
                  <a:lnTo>
                    <a:pt x="3382" y="7"/>
                  </a:lnTo>
                  <a:moveTo>
                    <a:pt x="4130" y="80"/>
                  </a:moveTo>
                  <a:lnTo>
                    <a:pt x="4161" y="81"/>
                  </a:lnTo>
                  <a:lnTo>
                    <a:pt x="4171" y="90"/>
                  </a:lnTo>
                  <a:lnTo>
                    <a:pt x="4110" y="87"/>
                  </a:lnTo>
                  <a:lnTo>
                    <a:pt x="4100" y="79"/>
                  </a:lnTo>
                  <a:lnTo>
                    <a:pt x="4130" y="80"/>
                  </a:lnTo>
                  <a:moveTo>
                    <a:pt x="3538" y="30"/>
                  </a:moveTo>
                  <a:lnTo>
                    <a:pt x="3560" y="35"/>
                  </a:lnTo>
                  <a:lnTo>
                    <a:pt x="3568" y="40"/>
                  </a:lnTo>
                  <a:lnTo>
                    <a:pt x="3506" y="45"/>
                  </a:lnTo>
                  <a:lnTo>
                    <a:pt x="3506" y="32"/>
                  </a:lnTo>
                  <a:lnTo>
                    <a:pt x="3516" y="25"/>
                  </a:lnTo>
                  <a:lnTo>
                    <a:pt x="3538" y="30"/>
                  </a:lnTo>
                  <a:moveTo>
                    <a:pt x="4040" y="74"/>
                  </a:moveTo>
                  <a:lnTo>
                    <a:pt x="4087" y="78"/>
                  </a:lnTo>
                  <a:lnTo>
                    <a:pt x="4096" y="87"/>
                  </a:lnTo>
                  <a:lnTo>
                    <a:pt x="4029" y="92"/>
                  </a:lnTo>
                  <a:lnTo>
                    <a:pt x="3995" y="81"/>
                  </a:lnTo>
                  <a:lnTo>
                    <a:pt x="3995" y="70"/>
                  </a:lnTo>
                  <a:lnTo>
                    <a:pt x="4040" y="74"/>
                  </a:lnTo>
                  <a:moveTo>
                    <a:pt x="4607" y="142"/>
                  </a:moveTo>
                  <a:lnTo>
                    <a:pt x="4612" y="139"/>
                  </a:lnTo>
                  <a:lnTo>
                    <a:pt x="4629" y="150"/>
                  </a:lnTo>
                  <a:lnTo>
                    <a:pt x="4618" y="152"/>
                  </a:lnTo>
                  <a:lnTo>
                    <a:pt x="4603" y="143"/>
                  </a:lnTo>
                  <a:lnTo>
                    <a:pt x="4607" y="142"/>
                  </a:lnTo>
                  <a:moveTo>
                    <a:pt x="51" y="210"/>
                  </a:moveTo>
                  <a:lnTo>
                    <a:pt x="101" y="178"/>
                  </a:lnTo>
                  <a:lnTo>
                    <a:pt x="126" y="203"/>
                  </a:lnTo>
                  <a:lnTo>
                    <a:pt x="104" y="222"/>
                  </a:lnTo>
                  <a:lnTo>
                    <a:pt x="129" y="209"/>
                  </a:lnTo>
                  <a:lnTo>
                    <a:pt x="140" y="209"/>
                  </a:lnTo>
                  <a:lnTo>
                    <a:pt x="156" y="212"/>
                  </a:lnTo>
                  <a:lnTo>
                    <a:pt x="163" y="225"/>
                  </a:lnTo>
                  <a:lnTo>
                    <a:pt x="129" y="235"/>
                  </a:lnTo>
                  <a:lnTo>
                    <a:pt x="111" y="232"/>
                  </a:lnTo>
                  <a:lnTo>
                    <a:pt x="105" y="241"/>
                  </a:lnTo>
                  <a:lnTo>
                    <a:pt x="86" y="253"/>
                  </a:lnTo>
                  <a:lnTo>
                    <a:pt x="71" y="254"/>
                  </a:lnTo>
                  <a:lnTo>
                    <a:pt x="53" y="246"/>
                  </a:lnTo>
                  <a:lnTo>
                    <a:pt x="63" y="235"/>
                  </a:lnTo>
                  <a:lnTo>
                    <a:pt x="52" y="232"/>
                  </a:lnTo>
                  <a:lnTo>
                    <a:pt x="31" y="235"/>
                  </a:lnTo>
                  <a:lnTo>
                    <a:pt x="44" y="221"/>
                  </a:lnTo>
                  <a:lnTo>
                    <a:pt x="7" y="240"/>
                  </a:lnTo>
                  <a:lnTo>
                    <a:pt x="0" y="241"/>
                  </a:lnTo>
                  <a:lnTo>
                    <a:pt x="51" y="210"/>
                  </a:lnTo>
                  <a:moveTo>
                    <a:pt x="163" y="143"/>
                  </a:moveTo>
                  <a:lnTo>
                    <a:pt x="174" y="138"/>
                  </a:lnTo>
                  <a:lnTo>
                    <a:pt x="194" y="138"/>
                  </a:lnTo>
                  <a:lnTo>
                    <a:pt x="192" y="145"/>
                  </a:lnTo>
                  <a:lnTo>
                    <a:pt x="151" y="150"/>
                  </a:lnTo>
                  <a:lnTo>
                    <a:pt x="163" y="14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7" name="Freeform 431">
              <a:extLst>
                <a:ext uri="{FF2B5EF4-FFF2-40B4-BE49-F238E27FC236}">
                  <a16:creationId xmlns:a16="http://schemas.microsoft.com/office/drawing/2014/main" id="{50128369-8E77-42A7-878E-1D3C04C3133E}"/>
                </a:ext>
              </a:extLst>
            </p:cNvPr>
            <p:cNvSpPr>
              <a:spLocks noEditPoints="1"/>
            </p:cNvSpPr>
            <p:nvPr/>
          </p:nvSpPr>
          <p:spPr bwMode="auto">
            <a:xfrm>
              <a:off x="3323" y="1200"/>
              <a:ext cx="191" cy="57"/>
            </a:xfrm>
            <a:custGeom>
              <a:avLst/>
              <a:gdLst>
                <a:gd name="T0" fmla="*/ 87 w 191"/>
                <a:gd name="T1" fmla="*/ 7 h 57"/>
                <a:gd name="T2" fmla="*/ 104 w 191"/>
                <a:gd name="T3" fmla="*/ 2 h 57"/>
                <a:gd name="T4" fmla="*/ 164 w 191"/>
                <a:gd name="T5" fmla="*/ 0 h 57"/>
                <a:gd name="T6" fmla="*/ 191 w 191"/>
                <a:gd name="T7" fmla="*/ 7 h 57"/>
                <a:gd name="T8" fmla="*/ 167 w 191"/>
                <a:gd name="T9" fmla="*/ 16 h 57"/>
                <a:gd name="T10" fmla="*/ 126 w 191"/>
                <a:gd name="T11" fmla="*/ 19 h 57"/>
                <a:gd name="T12" fmla="*/ 87 w 191"/>
                <a:gd name="T13" fmla="*/ 7 h 57"/>
                <a:gd name="T14" fmla="*/ 78 w 191"/>
                <a:gd name="T15" fmla="*/ 8 h 57"/>
                <a:gd name="T16" fmla="*/ 113 w 191"/>
                <a:gd name="T17" fmla="*/ 24 h 57"/>
                <a:gd name="T18" fmla="*/ 96 w 191"/>
                <a:gd name="T19" fmla="*/ 40 h 57"/>
                <a:gd name="T20" fmla="*/ 91 w 191"/>
                <a:gd name="T21" fmla="*/ 57 h 57"/>
                <a:gd name="T22" fmla="*/ 46 w 191"/>
                <a:gd name="T23" fmla="*/ 43 h 57"/>
                <a:gd name="T24" fmla="*/ 44 w 191"/>
                <a:gd name="T25" fmla="*/ 37 h 57"/>
                <a:gd name="T26" fmla="*/ 67 w 191"/>
                <a:gd name="T27" fmla="*/ 28 h 57"/>
                <a:gd name="T28" fmla="*/ 59 w 191"/>
                <a:gd name="T29" fmla="*/ 24 h 57"/>
                <a:gd name="T30" fmla="*/ 37 w 191"/>
                <a:gd name="T31" fmla="*/ 34 h 57"/>
                <a:gd name="T32" fmla="*/ 18 w 191"/>
                <a:gd name="T33" fmla="*/ 26 h 57"/>
                <a:gd name="T34" fmla="*/ 0 w 191"/>
                <a:gd name="T35" fmla="*/ 10 h 57"/>
                <a:gd name="T36" fmla="*/ 64 w 191"/>
                <a:gd name="T37" fmla="*/ 12 h 57"/>
                <a:gd name="T38" fmla="*/ 78 w 191"/>
                <a:gd name="T39" fmla="*/ 8 h 57"/>
                <a:gd name="T40" fmla="*/ 146 w 191"/>
                <a:gd name="T41" fmla="*/ 30 h 57"/>
                <a:gd name="T42" fmla="*/ 171 w 191"/>
                <a:gd name="T43" fmla="*/ 39 h 57"/>
                <a:gd name="T44" fmla="*/ 122 w 191"/>
                <a:gd name="T45" fmla="*/ 43 h 57"/>
                <a:gd name="T46" fmla="*/ 120 w 191"/>
                <a:gd name="T47" fmla="*/ 22 h 57"/>
                <a:gd name="T48" fmla="*/ 146 w 191"/>
                <a:gd name="T49" fmla="*/ 3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1"/>
                <a:gd name="T76" fmla="*/ 0 h 57"/>
                <a:gd name="T77" fmla="*/ 191 w 191"/>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1" h="57">
                  <a:moveTo>
                    <a:pt x="87" y="7"/>
                  </a:moveTo>
                  <a:lnTo>
                    <a:pt x="104" y="2"/>
                  </a:lnTo>
                  <a:lnTo>
                    <a:pt x="164" y="0"/>
                  </a:lnTo>
                  <a:lnTo>
                    <a:pt x="191" y="7"/>
                  </a:lnTo>
                  <a:lnTo>
                    <a:pt x="167" y="16"/>
                  </a:lnTo>
                  <a:lnTo>
                    <a:pt x="126" y="19"/>
                  </a:lnTo>
                  <a:lnTo>
                    <a:pt x="87" y="7"/>
                  </a:lnTo>
                  <a:moveTo>
                    <a:pt x="78" y="8"/>
                  </a:moveTo>
                  <a:lnTo>
                    <a:pt x="113" y="24"/>
                  </a:lnTo>
                  <a:lnTo>
                    <a:pt x="96" y="40"/>
                  </a:lnTo>
                  <a:lnTo>
                    <a:pt x="91" y="57"/>
                  </a:lnTo>
                  <a:lnTo>
                    <a:pt x="46" y="43"/>
                  </a:lnTo>
                  <a:lnTo>
                    <a:pt x="44" y="37"/>
                  </a:lnTo>
                  <a:lnTo>
                    <a:pt x="67" y="28"/>
                  </a:lnTo>
                  <a:lnTo>
                    <a:pt x="59" y="24"/>
                  </a:lnTo>
                  <a:lnTo>
                    <a:pt x="37" y="34"/>
                  </a:lnTo>
                  <a:lnTo>
                    <a:pt x="18" y="26"/>
                  </a:lnTo>
                  <a:lnTo>
                    <a:pt x="0" y="10"/>
                  </a:lnTo>
                  <a:lnTo>
                    <a:pt x="64" y="12"/>
                  </a:lnTo>
                  <a:lnTo>
                    <a:pt x="78" y="8"/>
                  </a:lnTo>
                  <a:moveTo>
                    <a:pt x="146" y="30"/>
                  </a:moveTo>
                  <a:lnTo>
                    <a:pt x="171" y="39"/>
                  </a:lnTo>
                  <a:lnTo>
                    <a:pt x="122" y="43"/>
                  </a:lnTo>
                  <a:lnTo>
                    <a:pt x="120" y="22"/>
                  </a:lnTo>
                  <a:lnTo>
                    <a:pt x="146" y="30"/>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8" name="Freeform 432">
              <a:extLst>
                <a:ext uri="{FF2B5EF4-FFF2-40B4-BE49-F238E27FC236}">
                  <a16:creationId xmlns:a16="http://schemas.microsoft.com/office/drawing/2014/main" id="{B9A18ABF-752F-4C68-9471-324D0171BAC4}"/>
                </a:ext>
              </a:extLst>
            </p:cNvPr>
            <p:cNvSpPr>
              <a:spLocks noEditPoints="1"/>
            </p:cNvSpPr>
            <p:nvPr/>
          </p:nvSpPr>
          <p:spPr bwMode="auto">
            <a:xfrm>
              <a:off x="3632" y="1835"/>
              <a:ext cx="314" cy="120"/>
            </a:xfrm>
            <a:custGeom>
              <a:avLst/>
              <a:gdLst>
                <a:gd name="T0" fmla="*/ 45 w 314"/>
                <a:gd name="T1" fmla="*/ 20 h 120"/>
                <a:gd name="T2" fmla="*/ 43 w 314"/>
                <a:gd name="T3" fmla="*/ 23 h 120"/>
                <a:gd name="T4" fmla="*/ 27 w 314"/>
                <a:gd name="T5" fmla="*/ 22 h 120"/>
                <a:gd name="T6" fmla="*/ 11 w 314"/>
                <a:gd name="T7" fmla="*/ 31 h 120"/>
                <a:gd name="T8" fmla="*/ 0 w 314"/>
                <a:gd name="T9" fmla="*/ 28 h 120"/>
                <a:gd name="T10" fmla="*/ 6 w 314"/>
                <a:gd name="T11" fmla="*/ 15 h 120"/>
                <a:gd name="T12" fmla="*/ 0 w 314"/>
                <a:gd name="T13" fmla="*/ 8 h 120"/>
                <a:gd name="T14" fmla="*/ 12 w 314"/>
                <a:gd name="T15" fmla="*/ 2 h 120"/>
                <a:gd name="T16" fmla="*/ 27 w 314"/>
                <a:gd name="T17" fmla="*/ 5 h 120"/>
                <a:gd name="T18" fmla="*/ 32 w 314"/>
                <a:gd name="T19" fmla="*/ 13 h 120"/>
                <a:gd name="T20" fmla="*/ 48 w 314"/>
                <a:gd name="T21" fmla="*/ 19 h 120"/>
                <a:gd name="T22" fmla="*/ 45 w 314"/>
                <a:gd name="T23" fmla="*/ 20 h 120"/>
                <a:gd name="T24" fmla="*/ 58 w 314"/>
                <a:gd name="T25" fmla="*/ 28 h 120"/>
                <a:gd name="T26" fmla="*/ 48 w 314"/>
                <a:gd name="T27" fmla="*/ 19 h 120"/>
                <a:gd name="T28" fmla="*/ 63 w 314"/>
                <a:gd name="T29" fmla="*/ 17 h 120"/>
                <a:gd name="T30" fmla="*/ 84 w 314"/>
                <a:gd name="T31" fmla="*/ 18 h 120"/>
                <a:gd name="T32" fmla="*/ 116 w 314"/>
                <a:gd name="T33" fmla="*/ 0 h 120"/>
                <a:gd name="T34" fmla="*/ 192 w 314"/>
                <a:gd name="T35" fmla="*/ 15 h 120"/>
                <a:gd name="T36" fmla="*/ 246 w 314"/>
                <a:gd name="T37" fmla="*/ 11 h 120"/>
                <a:gd name="T38" fmla="*/ 270 w 314"/>
                <a:gd name="T39" fmla="*/ 14 h 120"/>
                <a:gd name="T40" fmla="*/ 277 w 314"/>
                <a:gd name="T41" fmla="*/ 20 h 120"/>
                <a:gd name="T42" fmla="*/ 281 w 314"/>
                <a:gd name="T43" fmla="*/ 24 h 120"/>
                <a:gd name="T44" fmla="*/ 283 w 314"/>
                <a:gd name="T45" fmla="*/ 40 h 120"/>
                <a:gd name="T46" fmla="*/ 297 w 314"/>
                <a:gd name="T47" fmla="*/ 41 h 120"/>
                <a:gd name="T48" fmla="*/ 300 w 314"/>
                <a:gd name="T49" fmla="*/ 44 h 120"/>
                <a:gd name="T50" fmla="*/ 293 w 314"/>
                <a:gd name="T51" fmla="*/ 53 h 120"/>
                <a:gd name="T52" fmla="*/ 305 w 314"/>
                <a:gd name="T53" fmla="*/ 81 h 120"/>
                <a:gd name="T54" fmla="*/ 314 w 314"/>
                <a:gd name="T55" fmla="*/ 94 h 120"/>
                <a:gd name="T56" fmla="*/ 304 w 314"/>
                <a:gd name="T57" fmla="*/ 94 h 120"/>
                <a:gd name="T58" fmla="*/ 298 w 314"/>
                <a:gd name="T59" fmla="*/ 94 h 120"/>
                <a:gd name="T60" fmla="*/ 279 w 314"/>
                <a:gd name="T61" fmla="*/ 89 h 120"/>
                <a:gd name="T62" fmla="*/ 271 w 314"/>
                <a:gd name="T63" fmla="*/ 94 h 120"/>
                <a:gd name="T64" fmla="*/ 266 w 314"/>
                <a:gd name="T65" fmla="*/ 95 h 120"/>
                <a:gd name="T66" fmla="*/ 246 w 314"/>
                <a:gd name="T67" fmla="*/ 94 h 120"/>
                <a:gd name="T68" fmla="*/ 240 w 314"/>
                <a:gd name="T69" fmla="*/ 99 h 120"/>
                <a:gd name="T70" fmla="*/ 219 w 314"/>
                <a:gd name="T71" fmla="*/ 104 h 120"/>
                <a:gd name="T72" fmla="*/ 201 w 314"/>
                <a:gd name="T73" fmla="*/ 98 h 120"/>
                <a:gd name="T74" fmla="*/ 193 w 314"/>
                <a:gd name="T75" fmla="*/ 103 h 120"/>
                <a:gd name="T76" fmla="*/ 181 w 314"/>
                <a:gd name="T77" fmla="*/ 103 h 120"/>
                <a:gd name="T78" fmla="*/ 175 w 314"/>
                <a:gd name="T79" fmla="*/ 107 h 120"/>
                <a:gd name="T80" fmla="*/ 173 w 314"/>
                <a:gd name="T81" fmla="*/ 120 h 120"/>
                <a:gd name="T82" fmla="*/ 170 w 314"/>
                <a:gd name="T83" fmla="*/ 118 h 120"/>
                <a:gd name="T84" fmla="*/ 147 w 314"/>
                <a:gd name="T85" fmla="*/ 113 h 120"/>
                <a:gd name="T86" fmla="*/ 122 w 314"/>
                <a:gd name="T87" fmla="*/ 115 h 120"/>
                <a:gd name="T88" fmla="*/ 104 w 314"/>
                <a:gd name="T89" fmla="*/ 107 h 120"/>
                <a:gd name="T90" fmla="*/ 75 w 314"/>
                <a:gd name="T91" fmla="*/ 112 h 120"/>
                <a:gd name="T92" fmla="*/ 66 w 314"/>
                <a:gd name="T93" fmla="*/ 112 h 120"/>
                <a:gd name="T94" fmla="*/ 38 w 314"/>
                <a:gd name="T95" fmla="*/ 103 h 120"/>
                <a:gd name="T96" fmla="*/ 8 w 314"/>
                <a:gd name="T97" fmla="*/ 75 h 120"/>
                <a:gd name="T98" fmla="*/ 0 w 314"/>
                <a:gd name="T99" fmla="*/ 41 h 120"/>
                <a:gd name="T100" fmla="*/ 17 w 314"/>
                <a:gd name="T101" fmla="*/ 35 h 120"/>
                <a:gd name="T102" fmla="*/ 58 w 314"/>
                <a:gd name="T103" fmla="*/ 2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120"/>
                <a:gd name="T158" fmla="*/ 314 w 314"/>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120">
                  <a:moveTo>
                    <a:pt x="45" y="20"/>
                  </a:moveTo>
                  <a:lnTo>
                    <a:pt x="43" y="23"/>
                  </a:lnTo>
                  <a:lnTo>
                    <a:pt x="27" y="22"/>
                  </a:lnTo>
                  <a:lnTo>
                    <a:pt x="11" y="31"/>
                  </a:lnTo>
                  <a:lnTo>
                    <a:pt x="0" y="28"/>
                  </a:lnTo>
                  <a:lnTo>
                    <a:pt x="6" y="15"/>
                  </a:lnTo>
                  <a:lnTo>
                    <a:pt x="0" y="8"/>
                  </a:lnTo>
                  <a:lnTo>
                    <a:pt x="12" y="2"/>
                  </a:lnTo>
                  <a:lnTo>
                    <a:pt x="27" y="5"/>
                  </a:lnTo>
                  <a:lnTo>
                    <a:pt x="32" y="13"/>
                  </a:lnTo>
                  <a:lnTo>
                    <a:pt x="48" y="19"/>
                  </a:lnTo>
                  <a:lnTo>
                    <a:pt x="45" y="20"/>
                  </a:lnTo>
                  <a:moveTo>
                    <a:pt x="58" y="28"/>
                  </a:moveTo>
                  <a:lnTo>
                    <a:pt x="48" y="19"/>
                  </a:lnTo>
                  <a:lnTo>
                    <a:pt x="63" y="17"/>
                  </a:lnTo>
                  <a:lnTo>
                    <a:pt x="84" y="18"/>
                  </a:lnTo>
                  <a:lnTo>
                    <a:pt x="116" y="0"/>
                  </a:lnTo>
                  <a:lnTo>
                    <a:pt x="192" y="15"/>
                  </a:lnTo>
                  <a:lnTo>
                    <a:pt x="246" y="11"/>
                  </a:lnTo>
                  <a:lnTo>
                    <a:pt x="270" y="14"/>
                  </a:lnTo>
                  <a:lnTo>
                    <a:pt x="277" y="20"/>
                  </a:lnTo>
                  <a:lnTo>
                    <a:pt x="281" y="24"/>
                  </a:lnTo>
                  <a:lnTo>
                    <a:pt x="283" y="40"/>
                  </a:lnTo>
                  <a:lnTo>
                    <a:pt x="297" y="41"/>
                  </a:lnTo>
                  <a:lnTo>
                    <a:pt x="300" y="44"/>
                  </a:lnTo>
                  <a:lnTo>
                    <a:pt x="293" y="53"/>
                  </a:lnTo>
                  <a:lnTo>
                    <a:pt x="305" y="81"/>
                  </a:lnTo>
                  <a:lnTo>
                    <a:pt x="314" y="94"/>
                  </a:lnTo>
                  <a:lnTo>
                    <a:pt x="304" y="94"/>
                  </a:lnTo>
                  <a:lnTo>
                    <a:pt x="298" y="94"/>
                  </a:lnTo>
                  <a:lnTo>
                    <a:pt x="279" y="89"/>
                  </a:lnTo>
                  <a:lnTo>
                    <a:pt x="271" y="94"/>
                  </a:lnTo>
                  <a:lnTo>
                    <a:pt x="266" y="95"/>
                  </a:lnTo>
                  <a:lnTo>
                    <a:pt x="246" y="94"/>
                  </a:lnTo>
                  <a:lnTo>
                    <a:pt x="240" y="99"/>
                  </a:lnTo>
                  <a:lnTo>
                    <a:pt x="219" y="104"/>
                  </a:lnTo>
                  <a:lnTo>
                    <a:pt x="201" y="98"/>
                  </a:lnTo>
                  <a:lnTo>
                    <a:pt x="193" y="103"/>
                  </a:lnTo>
                  <a:lnTo>
                    <a:pt x="181" y="103"/>
                  </a:lnTo>
                  <a:lnTo>
                    <a:pt x="175" y="107"/>
                  </a:lnTo>
                  <a:lnTo>
                    <a:pt x="173" y="120"/>
                  </a:lnTo>
                  <a:lnTo>
                    <a:pt x="170" y="118"/>
                  </a:lnTo>
                  <a:lnTo>
                    <a:pt x="147" y="113"/>
                  </a:lnTo>
                  <a:lnTo>
                    <a:pt x="122" y="115"/>
                  </a:lnTo>
                  <a:lnTo>
                    <a:pt x="104" y="107"/>
                  </a:lnTo>
                  <a:lnTo>
                    <a:pt x="75" y="112"/>
                  </a:lnTo>
                  <a:lnTo>
                    <a:pt x="66" y="112"/>
                  </a:lnTo>
                  <a:lnTo>
                    <a:pt x="38" y="103"/>
                  </a:lnTo>
                  <a:lnTo>
                    <a:pt x="8" y="75"/>
                  </a:lnTo>
                  <a:lnTo>
                    <a:pt x="0" y="41"/>
                  </a:lnTo>
                  <a:lnTo>
                    <a:pt x="17" y="35"/>
                  </a:lnTo>
                  <a:lnTo>
                    <a:pt x="58" y="2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19" name="Freeform 433">
              <a:extLst>
                <a:ext uri="{FF2B5EF4-FFF2-40B4-BE49-F238E27FC236}">
                  <a16:creationId xmlns:a16="http://schemas.microsoft.com/office/drawing/2014/main" id="{BD7D1A15-44FA-43E5-846F-A21C598F02B7}"/>
                </a:ext>
              </a:extLst>
            </p:cNvPr>
            <p:cNvSpPr>
              <a:spLocks noEditPoints="1"/>
            </p:cNvSpPr>
            <p:nvPr/>
          </p:nvSpPr>
          <p:spPr bwMode="auto">
            <a:xfrm>
              <a:off x="3098" y="1538"/>
              <a:ext cx="134" cy="155"/>
            </a:xfrm>
            <a:custGeom>
              <a:avLst/>
              <a:gdLst>
                <a:gd name="T0" fmla="*/ 63 w 134"/>
                <a:gd name="T1" fmla="*/ 0 h 155"/>
                <a:gd name="T2" fmla="*/ 65 w 134"/>
                <a:gd name="T3" fmla="*/ 11 h 155"/>
                <a:gd name="T4" fmla="*/ 87 w 134"/>
                <a:gd name="T5" fmla="*/ 21 h 155"/>
                <a:gd name="T6" fmla="*/ 87 w 134"/>
                <a:gd name="T7" fmla="*/ 26 h 155"/>
                <a:gd name="T8" fmla="*/ 81 w 134"/>
                <a:gd name="T9" fmla="*/ 47 h 155"/>
                <a:gd name="T10" fmla="*/ 134 w 134"/>
                <a:gd name="T11" fmla="*/ 106 h 155"/>
                <a:gd name="T12" fmla="*/ 121 w 134"/>
                <a:gd name="T13" fmla="*/ 132 h 155"/>
                <a:gd name="T14" fmla="*/ 114 w 134"/>
                <a:gd name="T15" fmla="*/ 138 h 155"/>
                <a:gd name="T16" fmla="*/ 78 w 134"/>
                <a:gd name="T17" fmla="*/ 138 h 155"/>
                <a:gd name="T18" fmla="*/ 78 w 134"/>
                <a:gd name="T19" fmla="*/ 143 h 155"/>
                <a:gd name="T20" fmla="*/ 63 w 134"/>
                <a:gd name="T21" fmla="*/ 143 h 155"/>
                <a:gd name="T22" fmla="*/ 35 w 134"/>
                <a:gd name="T23" fmla="*/ 155 h 155"/>
                <a:gd name="T24" fmla="*/ 28 w 134"/>
                <a:gd name="T25" fmla="*/ 155 h 155"/>
                <a:gd name="T26" fmla="*/ 35 w 134"/>
                <a:gd name="T27" fmla="*/ 143 h 155"/>
                <a:gd name="T28" fmla="*/ 62 w 134"/>
                <a:gd name="T29" fmla="*/ 127 h 155"/>
                <a:gd name="T30" fmla="*/ 47 w 134"/>
                <a:gd name="T31" fmla="*/ 122 h 155"/>
                <a:gd name="T32" fmla="*/ 47 w 134"/>
                <a:gd name="T33" fmla="*/ 101 h 155"/>
                <a:gd name="T34" fmla="*/ 69 w 134"/>
                <a:gd name="T35" fmla="*/ 101 h 155"/>
                <a:gd name="T36" fmla="*/ 61 w 134"/>
                <a:gd name="T37" fmla="*/ 84 h 155"/>
                <a:gd name="T38" fmla="*/ 59 w 134"/>
                <a:gd name="T39" fmla="*/ 69 h 155"/>
                <a:gd name="T40" fmla="*/ 46 w 134"/>
                <a:gd name="T41" fmla="*/ 69 h 155"/>
                <a:gd name="T42" fmla="*/ 29 w 134"/>
                <a:gd name="T43" fmla="*/ 36 h 155"/>
                <a:gd name="T44" fmla="*/ 50 w 134"/>
                <a:gd name="T45" fmla="*/ 0 h 155"/>
                <a:gd name="T46" fmla="*/ 63 w 134"/>
                <a:gd name="T47" fmla="*/ 0 h 155"/>
                <a:gd name="T48" fmla="*/ 7 w 134"/>
                <a:gd name="T49" fmla="*/ 61 h 155"/>
                <a:gd name="T50" fmla="*/ 14 w 134"/>
                <a:gd name="T51" fmla="*/ 61 h 155"/>
                <a:gd name="T52" fmla="*/ 30 w 134"/>
                <a:gd name="T53" fmla="*/ 73 h 155"/>
                <a:gd name="T54" fmla="*/ 30 w 134"/>
                <a:gd name="T55" fmla="*/ 83 h 155"/>
                <a:gd name="T56" fmla="*/ 9 w 134"/>
                <a:gd name="T57" fmla="*/ 83 h 155"/>
                <a:gd name="T58" fmla="*/ 0 w 134"/>
                <a:gd name="T59" fmla="*/ 61 h 155"/>
                <a:gd name="T60" fmla="*/ 7 w 134"/>
                <a:gd name="T61" fmla="*/ 61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4"/>
                <a:gd name="T94" fmla="*/ 0 h 155"/>
                <a:gd name="T95" fmla="*/ 134 w 134"/>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4" h="155">
                  <a:moveTo>
                    <a:pt x="63" y="0"/>
                  </a:moveTo>
                  <a:lnTo>
                    <a:pt x="65" y="11"/>
                  </a:lnTo>
                  <a:lnTo>
                    <a:pt x="87" y="21"/>
                  </a:lnTo>
                  <a:lnTo>
                    <a:pt x="87" y="26"/>
                  </a:lnTo>
                  <a:lnTo>
                    <a:pt x="81" y="47"/>
                  </a:lnTo>
                  <a:lnTo>
                    <a:pt x="134" y="106"/>
                  </a:lnTo>
                  <a:lnTo>
                    <a:pt x="121" y="132"/>
                  </a:lnTo>
                  <a:lnTo>
                    <a:pt x="114" y="138"/>
                  </a:lnTo>
                  <a:lnTo>
                    <a:pt x="78" y="138"/>
                  </a:lnTo>
                  <a:lnTo>
                    <a:pt x="78" y="143"/>
                  </a:lnTo>
                  <a:lnTo>
                    <a:pt x="63" y="143"/>
                  </a:lnTo>
                  <a:lnTo>
                    <a:pt x="35" y="155"/>
                  </a:lnTo>
                  <a:lnTo>
                    <a:pt x="28" y="155"/>
                  </a:lnTo>
                  <a:lnTo>
                    <a:pt x="35" y="143"/>
                  </a:lnTo>
                  <a:lnTo>
                    <a:pt x="62" y="127"/>
                  </a:lnTo>
                  <a:lnTo>
                    <a:pt x="47" y="122"/>
                  </a:lnTo>
                  <a:lnTo>
                    <a:pt x="47" y="101"/>
                  </a:lnTo>
                  <a:lnTo>
                    <a:pt x="69" y="101"/>
                  </a:lnTo>
                  <a:lnTo>
                    <a:pt x="61" y="84"/>
                  </a:lnTo>
                  <a:lnTo>
                    <a:pt x="59" y="69"/>
                  </a:lnTo>
                  <a:lnTo>
                    <a:pt x="46" y="69"/>
                  </a:lnTo>
                  <a:lnTo>
                    <a:pt x="29" y="36"/>
                  </a:lnTo>
                  <a:lnTo>
                    <a:pt x="50" y="0"/>
                  </a:lnTo>
                  <a:lnTo>
                    <a:pt x="63" y="0"/>
                  </a:lnTo>
                  <a:moveTo>
                    <a:pt x="7" y="61"/>
                  </a:moveTo>
                  <a:lnTo>
                    <a:pt x="14" y="61"/>
                  </a:lnTo>
                  <a:lnTo>
                    <a:pt x="30" y="73"/>
                  </a:lnTo>
                  <a:lnTo>
                    <a:pt x="30" y="83"/>
                  </a:lnTo>
                  <a:lnTo>
                    <a:pt x="9" y="83"/>
                  </a:lnTo>
                  <a:lnTo>
                    <a:pt x="0" y="61"/>
                  </a:lnTo>
                  <a:lnTo>
                    <a:pt x="7" y="6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0" name="Freeform 435">
              <a:extLst>
                <a:ext uri="{FF2B5EF4-FFF2-40B4-BE49-F238E27FC236}">
                  <a16:creationId xmlns:a16="http://schemas.microsoft.com/office/drawing/2014/main" id="{70447452-F01D-469E-8486-E4E032A02AE5}"/>
                </a:ext>
              </a:extLst>
            </p:cNvPr>
            <p:cNvSpPr>
              <a:spLocks noEditPoints="1"/>
            </p:cNvSpPr>
            <p:nvPr/>
          </p:nvSpPr>
          <p:spPr bwMode="auto">
            <a:xfrm>
              <a:off x="6096" y="2897"/>
              <a:ext cx="26" cy="36"/>
            </a:xfrm>
            <a:custGeom>
              <a:avLst/>
              <a:gdLst>
                <a:gd name="T0" fmla="*/ 8 w 26"/>
                <a:gd name="T1" fmla="*/ 7 h 36"/>
                <a:gd name="T2" fmla="*/ 17 w 26"/>
                <a:gd name="T3" fmla="*/ 13 h 36"/>
                <a:gd name="T4" fmla="*/ 9 w 26"/>
                <a:gd name="T5" fmla="*/ 24 h 36"/>
                <a:gd name="T6" fmla="*/ 1 w 26"/>
                <a:gd name="T7" fmla="*/ 14 h 36"/>
                <a:gd name="T8" fmla="*/ 0 w 26"/>
                <a:gd name="T9" fmla="*/ 0 h 36"/>
                <a:gd name="T10" fmla="*/ 8 w 26"/>
                <a:gd name="T11" fmla="*/ 7 h 36"/>
                <a:gd name="T12" fmla="*/ 23 w 26"/>
                <a:gd name="T13" fmla="*/ 34 h 36"/>
                <a:gd name="T14" fmla="*/ 26 w 26"/>
                <a:gd name="T15" fmla="*/ 36 h 36"/>
                <a:gd name="T16" fmla="*/ 20 w 26"/>
                <a:gd name="T17" fmla="*/ 36 h 36"/>
                <a:gd name="T18" fmla="*/ 19 w 26"/>
                <a:gd name="T19" fmla="*/ 33 h 36"/>
                <a:gd name="T20" fmla="*/ 23 w 26"/>
                <a:gd name="T21" fmla="*/ 3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6"/>
                <a:gd name="T35" fmla="*/ 26 w 2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6">
                  <a:moveTo>
                    <a:pt x="8" y="7"/>
                  </a:moveTo>
                  <a:lnTo>
                    <a:pt x="17" y="13"/>
                  </a:lnTo>
                  <a:lnTo>
                    <a:pt x="9" y="24"/>
                  </a:lnTo>
                  <a:lnTo>
                    <a:pt x="1" y="14"/>
                  </a:lnTo>
                  <a:lnTo>
                    <a:pt x="0" y="0"/>
                  </a:lnTo>
                  <a:lnTo>
                    <a:pt x="8" y="7"/>
                  </a:lnTo>
                  <a:moveTo>
                    <a:pt x="23" y="34"/>
                  </a:moveTo>
                  <a:lnTo>
                    <a:pt x="26" y="36"/>
                  </a:lnTo>
                  <a:lnTo>
                    <a:pt x="20" y="36"/>
                  </a:lnTo>
                  <a:lnTo>
                    <a:pt x="19" y="33"/>
                  </a:lnTo>
                  <a:lnTo>
                    <a:pt x="23" y="34"/>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1" name="Freeform 436">
              <a:extLst>
                <a:ext uri="{FF2B5EF4-FFF2-40B4-BE49-F238E27FC236}">
                  <a16:creationId xmlns:a16="http://schemas.microsoft.com/office/drawing/2014/main" id="{8B297CFA-8EDA-4999-B141-2A6B586201B8}"/>
                </a:ext>
              </a:extLst>
            </p:cNvPr>
            <p:cNvSpPr>
              <a:spLocks noEditPoints="1"/>
            </p:cNvSpPr>
            <p:nvPr/>
          </p:nvSpPr>
          <p:spPr bwMode="auto">
            <a:xfrm>
              <a:off x="4401" y="1629"/>
              <a:ext cx="898" cy="653"/>
            </a:xfrm>
            <a:custGeom>
              <a:avLst/>
              <a:gdLst>
                <a:gd name="T0" fmla="*/ 884 w 898"/>
                <a:gd name="T1" fmla="*/ 557 h 653"/>
                <a:gd name="T2" fmla="*/ 862 w 898"/>
                <a:gd name="T3" fmla="*/ 545 h 653"/>
                <a:gd name="T4" fmla="*/ 704 w 898"/>
                <a:gd name="T5" fmla="*/ 620 h 653"/>
                <a:gd name="T6" fmla="*/ 702 w 898"/>
                <a:gd name="T7" fmla="*/ 653 h 653"/>
                <a:gd name="T8" fmla="*/ 704 w 898"/>
                <a:gd name="T9" fmla="*/ 620 h 653"/>
                <a:gd name="T10" fmla="*/ 334 w 898"/>
                <a:gd name="T11" fmla="*/ 188 h 653"/>
                <a:gd name="T12" fmla="*/ 486 w 898"/>
                <a:gd name="T13" fmla="*/ 219 h 653"/>
                <a:gd name="T14" fmla="*/ 561 w 898"/>
                <a:gd name="T15" fmla="*/ 199 h 653"/>
                <a:gd name="T16" fmla="*/ 561 w 898"/>
                <a:gd name="T17" fmla="*/ 154 h 653"/>
                <a:gd name="T18" fmla="*/ 670 w 898"/>
                <a:gd name="T19" fmla="*/ 122 h 653"/>
                <a:gd name="T20" fmla="*/ 585 w 898"/>
                <a:gd name="T21" fmla="*/ 67 h 653"/>
                <a:gd name="T22" fmla="*/ 630 w 898"/>
                <a:gd name="T23" fmla="*/ 0 h 653"/>
                <a:gd name="T24" fmla="*/ 809 w 898"/>
                <a:gd name="T25" fmla="*/ 85 h 653"/>
                <a:gd name="T26" fmla="*/ 888 w 898"/>
                <a:gd name="T27" fmla="*/ 104 h 653"/>
                <a:gd name="T28" fmla="*/ 865 w 898"/>
                <a:gd name="T29" fmla="*/ 157 h 653"/>
                <a:gd name="T30" fmla="*/ 839 w 898"/>
                <a:gd name="T31" fmla="*/ 212 h 653"/>
                <a:gd name="T32" fmla="*/ 756 w 898"/>
                <a:gd name="T33" fmla="*/ 229 h 653"/>
                <a:gd name="T34" fmla="*/ 722 w 898"/>
                <a:gd name="T35" fmla="*/ 277 h 653"/>
                <a:gd name="T36" fmla="*/ 812 w 898"/>
                <a:gd name="T37" fmla="*/ 303 h 653"/>
                <a:gd name="T38" fmla="*/ 843 w 898"/>
                <a:gd name="T39" fmla="*/ 395 h 653"/>
                <a:gd name="T40" fmla="*/ 804 w 898"/>
                <a:gd name="T41" fmla="*/ 564 h 653"/>
                <a:gd name="T42" fmla="*/ 757 w 898"/>
                <a:gd name="T43" fmla="*/ 580 h 653"/>
                <a:gd name="T44" fmla="*/ 709 w 898"/>
                <a:gd name="T45" fmla="*/ 615 h 653"/>
                <a:gd name="T46" fmla="*/ 663 w 898"/>
                <a:gd name="T47" fmla="*/ 591 h 653"/>
                <a:gd name="T48" fmla="*/ 611 w 898"/>
                <a:gd name="T49" fmla="*/ 557 h 653"/>
                <a:gd name="T50" fmla="*/ 550 w 898"/>
                <a:gd name="T51" fmla="*/ 573 h 653"/>
                <a:gd name="T52" fmla="*/ 545 w 898"/>
                <a:gd name="T53" fmla="*/ 589 h 653"/>
                <a:gd name="T54" fmla="*/ 486 w 898"/>
                <a:gd name="T55" fmla="*/ 545 h 653"/>
                <a:gd name="T56" fmla="*/ 487 w 898"/>
                <a:gd name="T57" fmla="*/ 510 h 653"/>
                <a:gd name="T58" fmla="*/ 455 w 898"/>
                <a:gd name="T59" fmla="*/ 466 h 653"/>
                <a:gd name="T60" fmla="*/ 405 w 898"/>
                <a:gd name="T61" fmla="*/ 446 h 653"/>
                <a:gd name="T62" fmla="*/ 362 w 898"/>
                <a:gd name="T63" fmla="*/ 473 h 653"/>
                <a:gd name="T64" fmla="*/ 301 w 898"/>
                <a:gd name="T65" fmla="*/ 471 h 653"/>
                <a:gd name="T66" fmla="*/ 169 w 898"/>
                <a:gd name="T67" fmla="*/ 426 h 653"/>
                <a:gd name="T68" fmla="*/ 133 w 898"/>
                <a:gd name="T69" fmla="*/ 386 h 653"/>
                <a:gd name="T70" fmla="*/ 43 w 898"/>
                <a:gd name="T71" fmla="*/ 304 h 653"/>
                <a:gd name="T72" fmla="*/ 37 w 898"/>
                <a:gd name="T73" fmla="*/ 297 h 653"/>
                <a:gd name="T74" fmla="*/ 0 w 898"/>
                <a:gd name="T75" fmla="*/ 257 h 653"/>
                <a:gd name="T76" fmla="*/ 45 w 898"/>
                <a:gd name="T77" fmla="*/ 228 h 653"/>
                <a:gd name="T78" fmla="*/ 74 w 898"/>
                <a:gd name="T79" fmla="*/ 162 h 653"/>
                <a:gd name="T80" fmla="*/ 140 w 898"/>
                <a:gd name="T81" fmla="*/ 81 h 653"/>
                <a:gd name="T82" fmla="*/ 223 w 898"/>
                <a:gd name="T83" fmla="*/ 125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8"/>
                <a:gd name="T127" fmla="*/ 0 h 653"/>
                <a:gd name="T128" fmla="*/ 898 w 898"/>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8" h="653">
                  <a:moveTo>
                    <a:pt x="882" y="528"/>
                  </a:moveTo>
                  <a:lnTo>
                    <a:pt x="887" y="531"/>
                  </a:lnTo>
                  <a:lnTo>
                    <a:pt x="884" y="557"/>
                  </a:lnTo>
                  <a:lnTo>
                    <a:pt x="867" y="577"/>
                  </a:lnTo>
                  <a:lnTo>
                    <a:pt x="864" y="566"/>
                  </a:lnTo>
                  <a:lnTo>
                    <a:pt x="862" y="545"/>
                  </a:lnTo>
                  <a:lnTo>
                    <a:pt x="876" y="526"/>
                  </a:lnTo>
                  <a:lnTo>
                    <a:pt x="882" y="528"/>
                  </a:lnTo>
                  <a:moveTo>
                    <a:pt x="704" y="620"/>
                  </a:moveTo>
                  <a:lnTo>
                    <a:pt x="719" y="618"/>
                  </a:lnTo>
                  <a:lnTo>
                    <a:pt x="717" y="644"/>
                  </a:lnTo>
                  <a:lnTo>
                    <a:pt x="702" y="653"/>
                  </a:lnTo>
                  <a:lnTo>
                    <a:pt x="680" y="647"/>
                  </a:lnTo>
                  <a:lnTo>
                    <a:pt x="690" y="621"/>
                  </a:lnTo>
                  <a:lnTo>
                    <a:pt x="704" y="620"/>
                  </a:lnTo>
                  <a:moveTo>
                    <a:pt x="275" y="154"/>
                  </a:moveTo>
                  <a:lnTo>
                    <a:pt x="326" y="183"/>
                  </a:lnTo>
                  <a:lnTo>
                    <a:pt x="334" y="188"/>
                  </a:lnTo>
                  <a:lnTo>
                    <a:pt x="344" y="197"/>
                  </a:lnTo>
                  <a:lnTo>
                    <a:pt x="431" y="202"/>
                  </a:lnTo>
                  <a:lnTo>
                    <a:pt x="486" y="219"/>
                  </a:lnTo>
                  <a:lnTo>
                    <a:pt x="494" y="212"/>
                  </a:lnTo>
                  <a:lnTo>
                    <a:pt x="522" y="202"/>
                  </a:lnTo>
                  <a:lnTo>
                    <a:pt x="561" y="199"/>
                  </a:lnTo>
                  <a:lnTo>
                    <a:pt x="578" y="179"/>
                  </a:lnTo>
                  <a:lnTo>
                    <a:pt x="564" y="166"/>
                  </a:lnTo>
                  <a:lnTo>
                    <a:pt x="561" y="154"/>
                  </a:lnTo>
                  <a:lnTo>
                    <a:pt x="594" y="161"/>
                  </a:lnTo>
                  <a:lnTo>
                    <a:pt x="634" y="127"/>
                  </a:lnTo>
                  <a:lnTo>
                    <a:pt x="670" y="122"/>
                  </a:lnTo>
                  <a:lnTo>
                    <a:pt x="631" y="99"/>
                  </a:lnTo>
                  <a:lnTo>
                    <a:pt x="589" y="100"/>
                  </a:lnTo>
                  <a:lnTo>
                    <a:pt x="585" y="67"/>
                  </a:lnTo>
                  <a:lnTo>
                    <a:pt x="619" y="61"/>
                  </a:lnTo>
                  <a:lnTo>
                    <a:pt x="598" y="6"/>
                  </a:lnTo>
                  <a:lnTo>
                    <a:pt x="630" y="0"/>
                  </a:lnTo>
                  <a:lnTo>
                    <a:pt x="678" y="9"/>
                  </a:lnTo>
                  <a:lnTo>
                    <a:pt x="757" y="69"/>
                  </a:lnTo>
                  <a:lnTo>
                    <a:pt x="809" y="85"/>
                  </a:lnTo>
                  <a:lnTo>
                    <a:pt x="830" y="105"/>
                  </a:lnTo>
                  <a:lnTo>
                    <a:pt x="879" y="95"/>
                  </a:lnTo>
                  <a:lnTo>
                    <a:pt x="888" y="104"/>
                  </a:lnTo>
                  <a:lnTo>
                    <a:pt x="895" y="153"/>
                  </a:lnTo>
                  <a:lnTo>
                    <a:pt x="873" y="148"/>
                  </a:lnTo>
                  <a:lnTo>
                    <a:pt x="865" y="157"/>
                  </a:lnTo>
                  <a:lnTo>
                    <a:pt x="898" y="193"/>
                  </a:lnTo>
                  <a:lnTo>
                    <a:pt x="888" y="202"/>
                  </a:lnTo>
                  <a:lnTo>
                    <a:pt x="839" y="212"/>
                  </a:lnTo>
                  <a:lnTo>
                    <a:pt x="816" y="248"/>
                  </a:lnTo>
                  <a:lnTo>
                    <a:pt x="782" y="268"/>
                  </a:lnTo>
                  <a:lnTo>
                    <a:pt x="756" y="229"/>
                  </a:lnTo>
                  <a:lnTo>
                    <a:pt x="735" y="263"/>
                  </a:lnTo>
                  <a:lnTo>
                    <a:pt x="717" y="265"/>
                  </a:lnTo>
                  <a:lnTo>
                    <a:pt x="722" y="277"/>
                  </a:lnTo>
                  <a:lnTo>
                    <a:pt x="776" y="290"/>
                  </a:lnTo>
                  <a:lnTo>
                    <a:pt x="810" y="295"/>
                  </a:lnTo>
                  <a:lnTo>
                    <a:pt x="812" y="303"/>
                  </a:lnTo>
                  <a:lnTo>
                    <a:pt x="789" y="310"/>
                  </a:lnTo>
                  <a:lnTo>
                    <a:pt x="776" y="341"/>
                  </a:lnTo>
                  <a:lnTo>
                    <a:pt x="843" y="395"/>
                  </a:lnTo>
                  <a:lnTo>
                    <a:pt x="861" y="434"/>
                  </a:lnTo>
                  <a:lnTo>
                    <a:pt x="834" y="535"/>
                  </a:lnTo>
                  <a:lnTo>
                    <a:pt x="804" y="564"/>
                  </a:lnTo>
                  <a:lnTo>
                    <a:pt x="761" y="577"/>
                  </a:lnTo>
                  <a:lnTo>
                    <a:pt x="758" y="576"/>
                  </a:lnTo>
                  <a:lnTo>
                    <a:pt x="757" y="580"/>
                  </a:lnTo>
                  <a:lnTo>
                    <a:pt x="753" y="582"/>
                  </a:lnTo>
                  <a:lnTo>
                    <a:pt x="711" y="594"/>
                  </a:lnTo>
                  <a:lnTo>
                    <a:pt x="709" y="615"/>
                  </a:lnTo>
                  <a:lnTo>
                    <a:pt x="698" y="613"/>
                  </a:lnTo>
                  <a:lnTo>
                    <a:pt x="689" y="593"/>
                  </a:lnTo>
                  <a:lnTo>
                    <a:pt x="663" y="591"/>
                  </a:lnTo>
                  <a:lnTo>
                    <a:pt x="638" y="582"/>
                  </a:lnTo>
                  <a:lnTo>
                    <a:pt x="635" y="568"/>
                  </a:lnTo>
                  <a:lnTo>
                    <a:pt x="611" y="557"/>
                  </a:lnTo>
                  <a:lnTo>
                    <a:pt x="589" y="573"/>
                  </a:lnTo>
                  <a:lnTo>
                    <a:pt x="561" y="568"/>
                  </a:lnTo>
                  <a:lnTo>
                    <a:pt x="550" y="573"/>
                  </a:lnTo>
                  <a:lnTo>
                    <a:pt x="557" y="597"/>
                  </a:lnTo>
                  <a:lnTo>
                    <a:pt x="549" y="597"/>
                  </a:lnTo>
                  <a:lnTo>
                    <a:pt x="545" y="589"/>
                  </a:lnTo>
                  <a:lnTo>
                    <a:pt x="518" y="584"/>
                  </a:lnTo>
                  <a:lnTo>
                    <a:pt x="508" y="560"/>
                  </a:lnTo>
                  <a:lnTo>
                    <a:pt x="486" y="545"/>
                  </a:lnTo>
                  <a:lnTo>
                    <a:pt x="483" y="545"/>
                  </a:lnTo>
                  <a:lnTo>
                    <a:pt x="471" y="535"/>
                  </a:lnTo>
                  <a:lnTo>
                    <a:pt x="487" y="510"/>
                  </a:lnTo>
                  <a:lnTo>
                    <a:pt x="481" y="479"/>
                  </a:lnTo>
                  <a:lnTo>
                    <a:pt x="460" y="461"/>
                  </a:lnTo>
                  <a:lnTo>
                    <a:pt x="455" y="466"/>
                  </a:lnTo>
                  <a:lnTo>
                    <a:pt x="442" y="464"/>
                  </a:lnTo>
                  <a:lnTo>
                    <a:pt x="433" y="444"/>
                  </a:lnTo>
                  <a:lnTo>
                    <a:pt x="405" y="446"/>
                  </a:lnTo>
                  <a:lnTo>
                    <a:pt x="399" y="448"/>
                  </a:lnTo>
                  <a:lnTo>
                    <a:pt x="378" y="469"/>
                  </a:lnTo>
                  <a:lnTo>
                    <a:pt x="362" y="473"/>
                  </a:lnTo>
                  <a:lnTo>
                    <a:pt x="326" y="465"/>
                  </a:lnTo>
                  <a:lnTo>
                    <a:pt x="311" y="473"/>
                  </a:lnTo>
                  <a:lnTo>
                    <a:pt x="301" y="471"/>
                  </a:lnTo>
                  <a:lnTo>
                    <a:pt x="264" y="462"/>
                  </a:lnTo>
                  <a:lnTo>
                    <a:pt x="225" y="447"/>
                  </a:lnTo>
                  <a:lnTo>
                    <a:pt x="169" y="426"/>
                  </a:lnTo>
                  <a:lnTo>
                    <a:pt x="133" y="408"/>
                  </a:lnTo>
                  <a:lnTo>
                    <a:pt x="118" y="385"/>
                  </a:lnTo>
                  <a:lnTo>
                    <a:pt x="133" y="386"/>
                  </a:lnTo>
                  <a:lnTo>
                    <a:pt x="118" y="353"/>
                  </a:lnTo>
                  <a:lnTo>
                    <a:pt x="91" y="331"/>
                  </a:lnTo>
                  <a:lnTo>
                    <a:pt x="43" y="304"/>
                  </a:lnTo>
                  <a:lnTo>
                    <a:pt x="30" y="305"/>
                  </a:lnTo>
                  <a:lnTo>
                    <a:pt x="30" y="295"/>
                  </a:lnTo>
                  <a:lnTo>
                    <a:pt x="37" y="297"/>
                  </a:lnTo>
                  <a:lnTo>
                    <a:pt x="28" y="275"/>
                  </a:lnTo>
                  <a:lnTo>
                    <a:pt x="7" y="272"/>
                  </a:lnTo>
                  <a:lnTo>
                    <a:pt x="0" y="257"/>
                  </a:lnTo>
                  <a:lnTo>
                    <a:pt x="15" y="239"/>
                  </a:lnTo>
                  <a:lnTo>
                    <a:pt x="41" y="239"/>
                  </a:lnTo>
                  <a:lnTo>
                    <a:pt x="45" y="228"/>
                  </a:lnTo>
                  <a:lnTo>
                    <a:pt x="63" y="226"/>
                  </a:lnTo>
                  <a:lnTo>
                    <a:pt x="91" y="207"/>
                  </a:lnTo>
                  <a:lnTo>
                    <a:pt x="74" y="162"/>
                  </a:lnTo>
                  <a:lnTo>
                    <a:pt x="96" y="116"/>
                  </a:lnTo>
                  <a:lnTo>
                    <a:pt x="128" y="103"/>
                  </a:lnTo>
                  <a:lnTo>
                    <a:pt x="140" y="81"/>
                  </a:lnTo>
                  <a:lnTo>
                    <a:pt x="143" y="82"/>
                  </a:lnTo>
                  <a:lnTo>
                    <a:pt x="199" y="104"/>
                  </a:lnTo>
                  <a:lnTo>
                    <a:pt x="223" y="125"/>
                  </a:lnTo>
                  <a:lnTo>
                    <a:pt x="229" y="149"/>
                  </a:lnTo>
                  <a:lnTo>
                    <a:pt x="275" y="154"/>
                  </a:lnTo>
                </a:path>
              </a:pathLst>
            </a:custGeom>
            <a:solidFill>
              <a:srgbClr val="00B0F0"/>
            </a:solid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2" name="Freeform 453">
              <a:extLst>
                <a:ext uri="{FF2B5EF4-FFF2-40B4-BE49-F238E27FC236}">
                  <a16:creationId xmlns:a16="http://schemas.microsoft.com/office/drawing/2014/main" id="{F5FDB5A6-7E43-4815-B8D6-DEB903EF1EEF}"/>
                </a:ext>
              </a:extLst>
            </p:cNvPr>
            <p:cNvSpPr>
              <a:spLocks/>
            </p:cNvSpPr>
            <p:nvPr/>
          </p:nvSpPr>
          <p:spPr bwMode="auto">
            <a:xfrm>
              <a:off x="3360" y="1742"/>
              <a:ext cx="2" cy="4"/>
            </a:xfrm>
            <a:custGeom>
              <a:avLst/>
              <a:gdLst>
                <a:gd name="T0" fmla="*/ 0 w 2"/>
                <a:gd name="T1" fmla="*/ 1 h 4"/>
                <a:gd name="T2" fmla="*/ 0 w 2"/>
                <a:gd name="T3" fmla="*/ 0 h 4"/>
                <a:gd name="T4" fmla="*/ 1 w 2"/>
                <a:gd name="T5" fmla="*/ 1 h 4"/>
                <a:gd name="T6" fmla="*/ 2 w 2"/>
                <a:gd name="T7" fmla="*/ 3 h 4"/>
                <a:gd name="T8" fmla="*/ 2 w 2"/>
                <a:gd name="T9" fmla="*/ 4 h 4"/>
                <a:gd name="T10" fmla="*/ 0 w 2"/>
                <a:gd name="T11" fmla="*/ 4 h 4"/>
                <a:gd name="T12" fmla="*/ 0 w 2"/>
                <a:gd name="T13" fmla="*/ 1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1"/>
                  </a:moveTo>
                  <a:lnTo>
                    <a:pt x="0" y="0"/>
                  </a:lnTo>
                  <a:lnTo>
                    <a:pt x="1" y="1"/>
                  </a:lnTo>
                  <a:lnTo>
                    <a:pt x="2" y="3"/>
                  </a:lnTo>
                  <a:lnTo>
                    <a:pt x="2" y="4"/>
                  </a:lnTo>
                  <a:lnTo>
                    <a:pt x="0" y="4"/>
                  </a:lnTo>
                  <a:lnTo>
                    <a:pt x="0" y="1"/>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3" name="Freeform 459">
              <a:extLst>
                <a:ext uri="{FF2B5EF4-FFF2-40B4-BE49-F238E27FC236}">
                  <a16:creationId xmlns:a16="http://schemas.microsoft.com/office/drawing/2014/main" id="{15270A88-5DBB-4309-BE8E-1C7DE3AEFFEA}"/>
                </a:ext>
              </a:extLst>
            </p:cNvPr>
            <p:cNvSpPr>
              <a:spLocks noEditPoints="1"/>
            </p:cNvSpPr>
            <p:nvPr/>
          </p:nvSpPr>
          <p:spPr bwMode="auto">
            <a:xfrm>
              <a:off x="4107" y="2133"/>
              <a:ext cx="129" cy="176"/>
            </a:xfrm>
            <a:custGeom>
              <a:avLst/>
              <a:gdLst>
                <a:gd name="T0" fmla="*/ 129 w 129"/>
                <a:gd name="T1" fmla="*/ 69 h 176"/>
                <a:gd name="T2" fmla="*/ 100 w 129"/>
                <a:gd name="T3" fmla="*/ 131 h 176"/>
                <a:gd name="T4" fmla="*/ 55 w 129"/>
                <a:gd name="T5" fmla="*/ 171 h 176"/>
                <a:gd name="T6" fmla="*/ 21 w 129"/>
                <a:gd name="T7" fmla="*/ 176 h 176"/>
                <a:gd name="T8" fmla="*/ 8 w 129"/>
                <a:gd name="T9" fmla="*/ 148 h 176"/>
                <a:gd name="T10" fmla="*/ 0 w 129"/>
                <a:gd name="T11" fmla="*/ 134 h 176"/>
                <a:gd name="T12" fmla="*/ 51 w 129"/>
                <a:gd name="T13" fmla="*/ 116 h 176"/>
                <a:gd name="T14" fmla="*/ 59 w 129"/>
                <a:gd name="T15" fmla="*/ 76 h 176"/>
                <a:gd name="T16" fmla="*/ 48 w 129"/>
                <a:gd name="T17" fmla="*/ 67 h 176"/>
                <a:gd name="T18" fmla="*/ 53 w 129"/>
                <a:gd name="T19" fmla="*/ 46 h 176"/>
                <a:gd name="T20" fmla="*/ 59 w 129"/>
                <a:gd name="T21" fmla="*/ 40 h 176"/>
                <a:gd name="T22" fmla="*/ 55 w 129"/>
                <a:gd name="T23" fmla="*/ 24 h 176"/>
                <a:gd name="T24" fmla="*/ 63 w 129"/>
                <a:gd name="T25" fmla="*/ 14 h 176"/>
                <a:gd name="T26" fmla="*/ 82 w 129"/>
                <a:gd name="T27" fmla="*/ 44 h 176"/>
                <a:gd name="T28" fmla="*/ 100 w 129"/>
                <a:gd name="T29" fmla="*/ 46 h 176"/>
                <a:gd name="T30" fmla="*/ 129 w 129"/>
                <a:gd name="T31" fmla="*/ 69 h 176"/>
                <a:gd name="T32" fmla="*/ 59 w 129"/>
                <a:gd name="T33" fmla="*/ 5 h 176"/>
                <a:gd name="T34" fmla="*/ 57 w 129"/>
                <a:gd name="T35" fmla="*/ 4 h 176"/>
                <a:gd name="T36" fmla="*/ 60 w 129"/>
                <a:gd name="T37" fmla="*/ 0 h 176"/>
                <a:gd name="T38" fmla="*/ 62 w 129"/>
                <a:gd name="T39" fmla="*/ 6 h 176"/>
                <a:gd name="T40" fmla="*/ 62 w 129"/>
                <a:gd name="T41" fmla="*/ 6 h 176"/>
                <a:gd name="T42" fmla="*/ 59 w 129"/>
                <a:gd name="T43" fmla="*/ 5 h 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176"/>
                <a:gd name="T68" fmla="*/ 129 w 129"/>
                <a:gd name="T69" fmla="*/ 176 h 1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176">
                  <a:moveTo>
                    <a:pt x="129" y="69"/>
                  </a:moveTo>
                  <a:lnTo>
                    <a:pt x="100" y="131"/>
                  </a:lnTo>
                  <a:lnTo>
                    <a:pt x="55" y="171"/>
                  </a:lnTo>
                  <a:lnTo>
                    <a:pt x="21" y="176"/>
                  </a:lnTo>
                  <a:lnTo>
                    <a:pt x="8" y="148"/>
                  </a:lnTo>
                  <a:lnTo>
                    <a:pt x="0" y="134"/>
                  </a:lnTo>
                  <a:lnTo>
                    <a:pt x="51" y="116"/>
                  </a:lnTo>
                  <a:lnTo>
                    <a:pt x="59" y="76"/>
                  </a:lnTo>
                  <a:lnTo>
                    <a:pt x="48" y="67"/>
                  </a:lnTo>
                  <a:lnTo>
                    <a:pt x="53" y="46"/>
                  </a:lnTo>
                  <a:lnTo>
                    <a:pt x="59" y="40"/>
                  </a:lnTo>
                  <a:lnTo>
                    <a:pt x="55" y="24"/>
                  </a:lnTo>
                  <a:lnTo>
                    <a:pt x="63" y="14"/>
                  </a:lnTo>
                  <a:lnTo>
                    <a:pt x="82" y="44"/>
                  </a:lnTo>
                  <a:lnTo>
                    <a:pt x="100" y="46"/>
                  </a:lnTo>
                  <a:lnTo>
                    <a:pt x="129" y="69"/>
                  </a:lnTo>
                  <a:moveTo>
                    <a:pt x="59" y="5"/>
                  </a:moveTo>
                  <a:lnTo>
                    <a:pt x="57" y="4"/>
                  </a:lnTo>
                  <a:lnTo>
                    <a:pt x="60" y="0"/>
                  </a:lnTo>
                  <a:lnTo>
                    <a:pt x="62" y="6"/>
                  </a:lnTo>
                  <a:lnTo>
                    <a:pt x="59" y="5"/>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4" name="Freeform 460">
              <a:extLst>
                <a:ext uri="{FF2B5EF4-FFF2-40B4-BE49-F238E27FC236}">
                  <a16:creationId xmlns:a16="http://schemas.microsoft.com/office/drawing/2014/main" id="{D4D25A97-3C62-4137-A5D0-5183C27C0187}"/>
                </a:ext>
              </a:extLst>
            </p:cNvPr>
            <p:cNvSpPr>
              <a:spLocks/>
            </p:cNvSpPr>
            <p:nvPr/>
          </p:nvSpPr>
          <p:spPr bwMode="auto">
            <a:xfrm>
              <a:off x="3595" y="2189"/>
              <a:ext cx="282" cy="367"/>
            </a:xfrm>
            <a:custGeom>
              <a:avLst/>
              <a:gdLst>
                <a:gd name="T0" fmla="*/ 115 w 282"/>
                <a:gd name="T1" fmla="*/ 22 h 367"/>
                <a:gd name="T2" fmla="*/ 185 w 282"/>
                <a:gd name="T3" fmla="*/ 22 h 367"/>
                <a:gd name="T4" fmla="*/ 193 w 282"/>
                <a:gd name="T5" fmla="*/ 29 h 367"/>
                <a:gd name="T6" fmla="*/ 200 w 282"/>
                <a:gd name="T7" fmla="*/ 25 h 367"/>
                <a:gd name="T8" fmla="*/ 226 w 282"/>
                <a:gd name="T9" fmla="*/ 0 h 367"/>
                <a:gd name="T10" fmla="*/ 249 w 282"/>
                <a:gd name="T11" fmla="*/ 21 h 367"/>
                <a:gd name="T12" fmla="*/ 262 w 282"/>
                <a:gd name="T13" fmla="*/ 83 h 367"/>
                <a:gd name="T14" fmla="*/ 282 w 282"/>
                <a:gd name="T15" fmla="*/ 96 h 367"/>
                <a:gd name="T16" fmla="*/ 278 w 282"/>
                <a:gd name="T17" fmla="*/ 105 h 367"/>
                <a:gd name="T18" fmla="*/ 264 w 282"/>
                <a:gd name="T19" fmla="*/ 110 h 367"/>
                <a:gd name="T20" fmla="*/ 256 w 282"/>
                <a:gd name="T21" fmla="*/ 114 h 367"/>
                <a:gd name="T22" fmla="*/ 256 w 282"/>
                <a:gd name="T23" fmla="*/ 129 h 367"/>
                <a:gd name="T24" fmla="*/ 248 w 282"/>
                <a:gd name="T25" fmla="*/ 150 h 367"/>
                <a:gd name="T26" fmla="*/ 251 w 282"/>
                <a:gd name="T27" fmla="*/ 165 h 367"/>
                <a:gd name="T28" fmla="*/ 245 w 282"/>
                <a:gd name="T29" fmla="*/ 184 h 367"/>
                <a:gd name="T30" fmla="*/ 244 w 282"/>
                <a:gd name="T31" fmla="*/ 195 h 367"/>
                <a:gd name="T32" fmla="*/ 236 w 282"/>
                <a:gd name="T33" fmla="*/ 196 h 367"/>
                <a:gd name="T34" fmla="*/ 223 w 282"/>
                <a:gd name="T35" fmla="*/ 230 h 367"/>
                <a:gd name="T36" fmla="*/ 223 w 282"/>
                <a:gd name="T37" fmla="*/ 231 h 367"/>
                <a:gd name="T38" fmla="*/ 216 w 282"/>
                <a:gd name="T39" fmla="*/ 230 h 367"/>
                <a:gd name="T40" fmla="*/ 211 w 282"/>
                <a:gd name="T41" fmla="*/ 275 h 367"/>
                <a:gd name="T42" fmla="*/ 196 w 282"/>
                <a:gd name="T43" fmla="*/ 275 h 367"/>
                <a:gd name="T44" fmla="*/ 192 w 282"/>
                <a:gd name="T45" fmla="*/ 287 h 367"/>
                <a:gd name="T46" fmla="*/ 208 w 282"/>
                <a:gd name="T47" fmla="*/ 292 h 367"/>
                <a:gd name="T48" fmla="*/ 225 w 282"/>
                <a:gd name="T49" fmla="*/ 312 h 367"/>
                <a:gd name="T50" fmla="*/ 234 w 282"/>
                <a:gd name="T51" fmla="*/ 333 h 367"/>
                <a:gd name="T52" fmla="*/ 241 w 282"/>
                <a:gd name="T53" fmla="*/ 333 h 367"/>
                <a:gd name="T54" fmla="*/ 245 w 282"/>
                <a:gd name="T55" fmla="*/ 346 h 367"/>
                <a:gd name="T56" fmla="*/ 240 w 282"/>
                <a:gd name="T57" fmla="*/ 347 h 367"/>
                <a:gd name="T58" fmla="*/ 236 w 282"/>
                <a:gd name="T59" fmla="*/ 347 h 367"/>
                <a:gd name="T60" fmla="*/ 218 w 282"/>
                <a:gd name="T61" fmla="*/ 347 h 367"/>
                <a:gd name="T62" fmla="*/ 218 w 282"/>
                <a:gd name="T63" fmla="*/ 347 h 367"/>
                <a:gd name="T64" fmla="*/ 212 w 282"/>
                <a:gd name="T65" fmla="*/ 354 h 367"/>
                <a:gd name="T66" fmla="*/ 204 w 282"/>
                <a:gd name="T67" fmla="*/ 363 h 367"/>
                <a:gd name="T68" fmla="*/ 178 w 282"/>
                <a:gd name="T69" fmla="*/ 367 h 367"/>
                <a:gd name="T70" fmla="*/ 155 w 282"/>
                <a:gd name="T71" fmla="*/ 364 h 367"/>
                <a:gd name="T72" fmla="*/ 133 w 282"/>
                <a:gd name="T73" fmla="*/ 346 h 367"/>
                <a:gd name="T74" fmla="*/ 108 w 282"/>
                <a:gd name="T75" fmla="*/ 351 h 367"/>
                <a:gd name="T76" fmla="*/ 97 w 282"/>
                <a:gd name="T77" fmla="*/ 340 h 367"/>
                <a:gd name="T78" fmla="*/ 93 w 282"/>
                <a:gd name="T79" fmla="*/ 328 h 367"/>
                <a:gd name="T80" fmla="*/ 78 w 282"/>
                <a:gd name="T81" fmla="*/ 319 h 367"/>
                <a:gd name="T82" fmla="*/ 78 w 282"/>
                <a:gd name="T83" fmla="*/ 309 h 367"/>
                <a:gd name="T84" fmla="*/ 56 w 282"/>
                <a:gd name="T85" fmla="*/ 293 h 367"/>
                <a:gd name="T86" fmla="*/ 58 w 282"/>
                <a:gd name="T87" fmla="*/ 287 h 367"/>
                <a:gd name="T88" fmla="*/ 38 w 282"/>
                <a:gd name="T89" fmla="*/ 274 h 367"/>
                <a:gd name="T90" fmla="*/ 28 w 282"/>
                <a:gd name="T91" fmla="*/ 270 h 367"/>
                <a:gd name="T92" fmla="*/ 30 w 282"/>
                <a:gd name="T93" fmla="*/ 249 h 367"/>
                <a:gd name="T94" fmla="*/ 15 w 282"/>
                <a:gd name="T95" fmla="*/ 229 h 367"/>
                <a:gd name="T96" fmla="*/ 2 w 282"/>
                <a:gd name="T97" fmla="*/ 196 h 367"/>
                <a:gd name="T98" fmla="*/ 0 w 282"/>
                <a:gd name="T99" fmla="*/ 176 h 367"/>
                <a:gd name="T100" fmla="*/ 15 w 282"/>
                <a:gd name="T101" fmla="*/ 140 h 367"/>
                <a:gd name="T102" fmla="*/ 32 w 282"/>
                <a:gd name="T103" fmla="*/ 140 h 367"/>
                <a:gd name="T104" fmla="*/ 30 w 282"/>
                <a:gd name="T105" fmla="*/ 69 h 367"/>
                <a:gd name="T106" fmla="*/ 29 w 282"/>
                <a:gd name="T107" fmla="*/ 60 h 367"/>
                <a:gd name="T108" fmla="*/ 47 w 282"/>
                <a:gd name="T109" fmla="*/ 60 h 367"/>
                <a:gd name="T110" fmla="*/ 45 w 282"/>
                <a:gd name="T111" fmla="*/ 22 h 367"/>
                <a:gd name="T112" fmla="*/ 115 w 282"/>
                <a:gd name="T113" fmla="*/ 22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367"/>
                <a:gd name="T173" fmla="*/ 282 w 282"/>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367">
                  <a:moveTo>
                    <a:pt x="115" y="22"/>
                  </a:moveTo>
                  <a:lnTo>
                    <a:pt x="185" y="22"/>
                  </a:lnTo>
                  <a:lnTo>
                    <a:pt x="193" y="29"/>
                  </a:lnTo>
                  <a:lnTo>
                    <a:pt x="200" y="25"/>
                  </a:lnTo>
                  <a:lnTo>
                    <a:pt x="226" y="0"/>
                  </a:lnTo>
                  <a:lnTo>
                    <a:pt x="249" y="21"/>
                  </a:lnTo>
                  <a:lnTo>
                    <a:pt x="262" y="83"/>
                  </a:lnTo>
                  <a:lnTo>
                    <a:pt x="282" y="96"/>
                  </a:lnTo>
                  <a:lnTo>
                    <a:pt x="278" y="105"/>
                  </a:lnTo>
                  <a:lnTo>
                    <a:pt x="264" y="110"/>
                  </a:lnTo>
                  <a:lnTo>
                    <a:pt x="256" y="114"/>
                  </a:lnTo>
                  <a:lnTo>
                    <a:pt x="256" y="129"/>
                  </a:lnTo>
                  <a:lnTo>
                    <a:pt x="248" y="150"/>
                  </a:lnTo>
                  <a:lnTo>
                    <a:pt x="251" y="165"/>
                  </a:lnTo>
                  <a:lnTo>
                    <a:pt x="245" y="184"/>
                  </a:lnTo>
                  <a:lnTo>
                    <a:pt x="244" y="195"/>
                  </a:lnTo>
                  <a:lnTo>
                    <a:pt x="236" y="196"/>
                  </a:lnTo>
                  <a:lnTo>
                    <a:pt x="223" y="230"/>
                  </a:lnTo>
                  <a:lnTo>
                    <a:pt x="223" y="231"/>
                  </a:lnTo>
                  <a:lnTo>
                    <a:pt x="216" y="230"/>
                  </a:lnTo>
                  <a:lnTo>
                    <a:pt x="211" y="275"/>
                  </a:lnTo>
                  <a:lnTo>
                    <a:pt x="196" y="275"/>
                  </a:lnTo>
                  <a:lnTo>
                    <a:pt x="192" y="287"/>
                  </a:lnTo>
                  <a:lnTo>
                    <a:pt x="208" y="292"/>
                  </a:lnTo>
                  <a:lnTo>
                    <a:pt x="225" y="312"/>
                  </a:lnTo>
                  <a:lnTo>
                    <a:pt x="234" y="333"/>
                  </a:lnTo>
                  <a:lnTo>
                    <a:pt x="241" y="333"/>
                  </a:lnTo>
                  <a:lnTo>
                    <a:pt x="245" y="346"/>
                  </a:lnTo>
                  <a:lnTo>
                    <a:pt x="240" y="347"/>
                  </a:lnTo>
                  <a:lnTo>
                    <a:pt x="236" y="347"/>
                  </a:lnTo>
                  <a:lnTo>
                    <a:pt x="218" y="347"/>
                  </a:lnTo>
                  <a:lnTo>
                    <a:pt x="212" y="354"/>
                  </a:lnTo>
                  <a:lnTo>
                    <a:pt x="204" y="363"/>
                  </a:lnTo>
                  <a:lnTo>
                    <a:pt x="178" y="367"/>
                  </a:lnTo>
                  <a:lnTo>
                    <a:pt x="155" y="364"/>
                  </a:lnTo>
                  <a:lnTo>
                    <a:pt x="133" y="346"/>
                  </a:lnTo>
                  <a:lnTo>
                    <a:pt x="108" y="351"/>
                  </a:lnTo>
                  <a:lnTo>
                    <a:pt x="97" y="340"/>
                  </a:lnTo>
                  <a:lnTo>
                    <a:pt x="93" y="328"/>
                  </a:lnTo>
                  <a:lnTo>
                    <a:pt x="78" y="319"/>
                  </a:lnTo>
                  <a:lnTo>
                    <a:pt x="78" y="309"/>
                  </a:lnTo>
                  <a:lnTo>
                    <a:pt x="56" y="293"/>
                  </a:lnTo>
                  <a:lnTo>
                    <a:pt x="58" y="287"/>
                  </a:lnTo>
                  <a:lnTo>
                    <a:pt x="38" y="274"/>
                  </a:lnTo>
                  <a:lnTo>
                    <a:pt x="28" y="270"/>
                  </a:lnTo>
                  <a:lnTo>
                    <a:pt x="30" y="249"/>
                  </a:lnTo>
                  <a:lnTo>
                    <a:pt x="15" y="229"/>
                  </a:lnTo>
                  <a:lnTo>
                    <a:pt x="2" y="196"/>
                  </a:lnTo>
                  <a:lnTo>
                    <a:pt x="0" y="176"/>
                  </a:lnTo>
                  <a:lnTo>
                    <a:pt x="15" y="140"/>
                  </a:lnTo>
                  <a:lnTo>
                    <a:pt x="32" y="140"/>
                  </a:lnTo>
                  <a:lnTo>
                    <a:pt x="30" y="69"/>
                  </a:lnTo>
                  <a:lnTo>
                    <a:pt x="29" y="60"/>
                  </a:lnTo>
                  <a:lnTo>
                    <a:pt x="47" y="60"/>
                  </a:lnTo>
                  <a:lnTo>
                    <a:pt x="45" y="22"/>
                  </a:lnTo>
                  <a:lnTo>
                    <a:pt x="115" y="22"/>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5" name="Freeform 461">
              <a:extLst>
                <a:ext uri="{FF2B5EF4-FFF2-40B4-BE49-F238E27FC236}">
                  <a16:creationId xmlns:a16="http://schemas.microsoft.com/office/drawing/2014/main" id="{73A366F2-00ED-4965-8C36-7212714E7B7B}"/>
                </a:ext>
              </a:extLst>
            </p:cNvPr>
            <p:cNvSpPr>
              <a:spLocks/>
            </p:cNvSpPr>
            <p:nvPr/>
          </p:nvSpPr>
          <p:spPr bwMode="auto">
            <a:xfrm>
              <a:off x="4492" y="1950"/>
              <a:ext cx="43" cy="37"/>
            </a:xfrm>
            <a:custGeom>
              <a:avLst/>
              <a:gdLst>
                <a:gd name="T0" fmla="*/ 6 w 43"/>
                <a:gd name="T1" fmla="*/ 6 h 37"/>
                <a:gd name="T2" fmla="*/ 13 w 43"/>
                <a:gd name="T3" fmla="*/ 1 h 37"/>
                <a:gd name="T4" fmla="*/ 24 w 43"/>
                <a:gd name="T5" fmla="*/ 0 h 37"/>
                <a:gd name="T6" fmla="*/ 38 w 43"/>
                <a:gd name="T7" fmla="*/ 11 h 37"/>
                <a:gd name="T8" fmla="*/ 43 w 43"/>
                <a:gd name="T9" fmla="*/ 9 h 37"/>
                <a:gd name="T10" fmla="*/ 42 w 43"/>
                <a:gd name="T11" fmla="*/ 25 h 37"/>
                <a:gd name="T12" fmla="*/ 35 w 43"/>
                <a:gd name="T13" fmla="*/ 29 h 37"/>
                <a:gd name="T14" fmla="*/ 35 w 43"/>
                <a:gd name="T15" fmla="*/ 36 h 37"/>
                <a:gd name="T16" fmla="*/ 30 w 43"/>
                <a:gd name="T17" fmla="*/ 37 h 37"/>
                <a:gd name="T18" fmla="*/ 30 w 43"/>
                <a:gd name="T19" fmla="*/ 37 h 37"/>
                <a:gd name="T20" fmla="*/ 27 w 43"/>
                <a:gd name="T21" fmla="*/ 32 h 37"/>
                <a:gd name="T22" fmla="*/ 0 w 43"/>
                <a:gd name="T23" fmla="*/ 10 h 37"/>
                <a:gd name="T24" fmla="*/ 6 w 43"/>
                <a:gd name="T25" fmla="*/ 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6" y="6"/>
                  </a:moveTo>
                  <a:lnTo>
                    <a:pt x="13" y="1"/>
                  </a:lnTo>
                  <a:lnTo>
                    <a:pt x="24" y="0"/>
                  </a:lnTo>
                  <a:lnTo>
                    <a:pt x="38" y="11"/>
                  </a:lnTo>
                  <a:lnTo>
                    <a:pt x="43" y="9"/>
                  </a:lnTo>
                  <a:lnTo>
                    <a:pt x="42" y="25"/>
                  </a:lnTo>
                  <a:lnTo>
                    <a:pt x="35" y="29"/>
                  </a:lnTo>
                  <a:lnTo>
                    <a:pt x="35" y="36"/>
                  </a:lnTo>
                  <a:lnTo>
                    <a:pt x="30" y="37"/>
                  </a:lnTo>
                  <a:lnTo>
                    <a:pt x="27" y="32"/>
                  </a:lnTo>
                  <a:lnTo>
                    <a:pt x="0" y="10"/>
                  </a:lnTo>
                  <a:lnTo>
                    <a:pt x="6" y="6"/>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6" name="Freeform 471">
              <a:extLst>
                <a:ext uri="{FF2B5EF4-FFF2-40B4-BE49-F238E27FC236}">
                  <a16:creationId xmlns:a16="http://schemas.microsoft.com/office/drawing/2014/main" id="{8503F0B0-2D77-4FF8-931E-891539D951CD}"/>
                </a:ext>
              </a:extLst>
            </p:cNvPr>
            <p:cNvSpPr>
              <a:spLocks/>
            </p:cNvSpPr>
            <p:nvPr/>
          </p:nvSpPr>
          <p:spPr bwMode="auto">
            <a:xfrm>
              <a:off x="3423" y="1755"/>
              <a:ext cx="90" cy="68"/>
            </a:xfrm>
            <a:custGeom>
              <a:avLst/>
              <a:gdLst>
                <a:gd name="T0" fmla="*/ 82 w 90"/>
                <a:gd name="T1" fmla="*/ 28 h 68"/>
                <a:gd name="T2" fmla="*/ 74 w 90"/>
                <a:gd name="T3" fmla="*/ 27 h 68"/>
                <a:gd name="T4" fmla="*/ 57 w 90"/>
                <a:gd name="T5" fmla="*/ 26 h 68"/>
                <a:gd name="T6" fmla="*/ 38 w 90"/>
                <a:gd name="T7" fmla="*/ 28 h 68"/>
                <a:gd name="T8" fmla="*/ 49 w 90"/>
                <a:gd name="T9" fmla="*/ 46 h 68"/>
                <a:gd name="T10" fmla="*/ 71 w 90"/>
                <a:gd name="T11" fmla="*/ 67 h 68"/>
                <a:gd name="T12" fmla="*/ 61 w 90"/>
                <a:gd name="T13" fmla="*/ 68 h 68"/>
                <a:gd name="T14" fmla="*/ 45 w 90"/>
                <a:gd name="T15" fmla="*/ 61 h 68"/>
                <a:gd name="T16" fmla="*/ 31 w 90"/>
                <a:gd name="T17" fmla="*/ 48 h 68"/>
                <a:gd name="T18" fmla="*/ 20 w 90"/>
                <a:gd name="T19" fmla="*/ 33 h 68"/>
                <a:gd name="T20" fmla="*/ 8 w 90"/>
                <a:gd name="T21" fmla="*/ 33 h 68"/>
                <a:gd name="T22" fmla="*/ 0 w 90"/>
                <a:gd name="T23" fmla="*/ 21 h 68"/>
                <a:gd name="T24" fmla="*/ 2 w 90"/>
                <a:gd name="T25" fmla="*/ 21 h 68"/>
                <a:gd name="T26" fmla="*/ 26 w 90"/>
                <a:gd name="T27" fmla="*/ 19 h 68"/>
                <a:gd name="T28" fmla="*/ 35 w 90"/>
                <a:gd name="T29" fmla="*/ 13 h 68"/>
                <a:gd name="T30" fmla="*/ 42 w 90"/>
                <a:gd name="T31" fmla="*/ 0 h 68"/>
                <a:gd name="T32" fmla="*/ 45 w 90"/>
                <a:gd name="T33" fmla="*/ 1 h 68"/>
                <a:gd name="T34" fmla="*/ 65 w 90"/>
                <a:gd name="T35" fmla="*/ 13 h 68"/>
                <a:gd name="T36" fmla="*/ 83 w 90"/>
                <a:gd name="T37" fmla="*/ 13 h 68"/>
                <a:gd name="T38" fmla="*/ 90 w 90"/>
                <a:gd name="T39" fmla="*/ 30 h 68"/>
                <a:gd name="T40" fmla="*/ 82 w 90"/>
                <a:gd name="T41" fmla="*/ 28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68"/>
                <a:gd name="T65" fmla="*/ 90 w 9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68">
                  <a:moveTo>
                    <a:pt x="82" y="28"/>
                  </a:moveTo>
                  <a:lnTo>
                    <a:pt x="74" y="27"/>
                  </a:lnTo>
                  <a:lnTo>
                    <a:pt x="57" y="26"/>
                  </a:lnTo>
                  <a:lnTo>
                    <a:pt x="38" y="28"/>
                  </a:lnTo>
                  <a:lnTo>
                    <a:pt x="49" y="46"/>
                  </a:lnTo>
                  <a:lnTo>
                    <a:pt x="71" y="67"/>
                  </a:lnTo>
                  <a:lnTo>
                    <a:pt x="61" y="68"/>
                  </a:lnTo>
                  <a:lnTo>
                    <a:pt x="45" y="61"/>
                  </a:lnTo>
                  <a:lnTo>
                    <a:pt x="31" y="48"/>
                  </a:lnTo>
                  <a:lnTo>
                    <a:pt x="20" y="33"/>
                  </a:lnTo>
                  <a:lnTo>
                    <a:pt x="8" y="33"/>
                  </a:lnTo>
                  <a:lnTo>
                    <a:pt x="0" y="21"/>
                  </a:lnTo>
                  <a:lnTo>
                    <a:pt x="2" y="21"/>
                  </a:lnTo>
                  <a:lnTo>
                    <a:pt x="26" y="19"/>
                  </a:lnTo>
                  <a:lnTo>
                    <a:pt x="35" y="13"/>
                  </a:lnTo>
                  <a:lnTo>
                    <a:pt x="42" y="0"/>
                  </a:lnTo>
                  <a:lnTo>
                    <a:pt x="45" y="1"/>
                  </a:lnTo>
                  <a:lnTo>
                    <a:pt x="65" y="13"/>
                  </a:lnTo>
                  <a:lnTo>
                    <a:pt x="83" y="13"/>
                  </a:lnTo>
                  <a:lnTo>
                    <a:pt x="90" y="30"/>
                  </a:lnTo>
                  <a:lnTo>
                    <a:pt x="82" y="28"/>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7" name="Freeform 472">
              <a:extLst>
                <a:ext uri="{FF2B5EF4-FFF2-40B4-BE49-F238E27FC236}">
                  <a16:creationId xmlns:a16="http://schemas.microsoft.com/office/drawing/2014/main" id="{651BDBED-3553-432E-BC04-ED4FFF75B7B3}"/>
                </a:ext>
              </a:extLst>
            </p:cNvPr>
            <p:cNvSpPr>
              <a:spLocks/>
            </p:cNvSpPr>
            <p:nvPr/>
          </p:nvSpPr>
          <p:spPr bwMode="auto">
            <a:xfrm>
              <a:off x="3506" y="1763"/>
              <a:ext cx="70" cy="72"/>
            </a:xfrm>
            <a:custGeom>
              <a:avLst/>
              <a:gdLst>
                <a:gd name="T0" fmla="*/ 13 w 70"/>
                <a:gd name="T1" fmla="*/ 49 h 72"/>
                <a:gd name="T2" fmla="*/ 14 w 70"/>
                <a:gd name="T3" fmla="*/ 47 h 72"/>
                <a:gd name="T4" fmla="*/ 13 w 70"/>
                <a:gd name="T5" fmla="*/ 36 h 72"/>
                <a:gd name="T6" fmla="*/ 7 w 70"/>
                <a:gd name="T7" fmla="*/ 22 h 72"/>
                <a:gd name="T8" fmla="*/ 0 w 70"/>
                <a:gd name="T9" fmla="*/ 5 h 72"/>
                <a:gd name="T10" fmla="*/ 19 w 70"/>
                <a:gd name="T11" fmla="*/ 0 h 72"/>
                <a:gd name="T12" fmla="*/ 43 w 70"/>
                <a:gd name="T13" fmla="*/ 16 h 72"/>
                <a:gd name="T14" fmla="*/ 45 w 70"/>
                <a:gd name="T15" fmla="*/ 27 h 72"/>
                <a:gd name="T16" fmla="*/ 62 w 70"/>
                <a:gd name="T17" fmla="*/ 28 h 72"/>
                <a:gd name="T18" fmla="*/ 65 w 70"/>
                <a:gd name="T19" fmla="*/ 33 h 72"/>
                <a:gd name="T20" fmla="*/ 59 w 70"/>
                <a:gd name="T21" fmla="*/ 44 h 72"/>
                <a:gd name="T22" fmla="*/ 70 w 70"/>
                <a:gd name="T23" fmla="*/ 55 h 72"/>
                <a:gd name="T24" fmla="*/ 67 w 70"/>
                <a:gd name="T25" fmla="*/ 60 h 72"/>
                <a:gd name="T26" fmla="*/ 63 w 70"/>
                <a:gd name="T27" fmla="*/ 60 h 72"/>
                <a:gd name="T28" fmla="*/ 66 w 70"/>
                <a:gd name="T29" fmla="*/ 68 h 72"/>
                <a:gd name="T30" fmla="*/ 62 w 70"/>
                <a:gd name="T31" fmla="*/ 69 h 72"/>
                <a:gd name="T32" fmla="*/ 55 w 70"/>
                <a:gd name="T33" fmla="*/ 69 h 72"/>
                <a:gd name="T34" fmla="*/ 49 w 70"/>
                <a:gd name="T35" fmla="*/ 72 h 72"/>
                <a:gd name="T36" fmla="*/ 33 w 70"/>
                <a:gd name="T37" fmla="*/ 72 h 72"/>
                <a:gd name="T38" fmla="*/ 25 w 70"/>
                <a:gd name="T39" fmla="*/ 67 h 72"/>
                <a:gd name="T40" fmla="*/ 26 w 70"/>
                <a:gd name="T41" fmla="*/ 64 h 72"/>
                <a:gd name="T42" fmla="*/ 30 w 70"/>
                <a:gd name="T43" fmla="*/ 60 h 72"/>
                <a:gd name="T44" fmla="*/ 11 w 70"/>
                <a:gd name="T45" fmla="*/ 49 h 72"/>
                <a:gd name="T46" fmla="*/ 13 w 70"/>
                <a:gd name="T47" fmla="*/ 49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72"/>
                <a:gd name="T74" fmla="*/ 70 w 70"/>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72">
                  <a:moveTo>
                    <a:pt x="13" y="49"/>
                  </a:moveTo>
                  <a:lnTo>
                    <a:pt x="14" y="47"/>
                  </a:lnTo>
                  <a:lnTo>
                    <a:pt x="13" y="36"/>
                  </a:lnTo>
                  <a:lnTo>
                    <a:pt x="7" y="22"/>
                  </a:lnTo>
                  <a:lnTo>
                    <a:pt x="0" y="5"/>
                  </a:lnTo>
                  <a:lnTo>
                    <a:pt x="19" y="0"/>
                  </a:lnTo>
                  <a:lnTo>
                    <a:pt x="43" y="16"/>
                  </a:lnTo>
                  <a:lnTo>
                    <a:pt x="45" y="27"/>
                  </a:lnTo>
                  <a:lnTo>
                    <a:pt x="62" y="28"/>
                  </a:lnTo>
                  <a:lnTo>
                    <a:pt x="65" y="33"/>
                  </a:lnTo>
                  <a:lnTo>
                    <a:pt x="59" y="44"/>
                  </a:lnTo>
                  <a:lnTo>
                    <a:pt x="70" y="55"/>
                  </a:lnTo>
                  <a:lnTo>
                    <a:pt x="67" y="60"/>
                  </a:lnTo>
                  <a:lnTo>
                    <a:pt x="63" y="60"/>
                  </a:lnTo>
                  <a:lnTo>
                    <a:pt x="66" y="68"/>
                  </a:lnTo>
                  <a:lnTo>
                    <a:pt x="62" y="69"/>
                  </a:lnTo>
                  <a:lnTo>
                    <a:pt x="55" y="69"/>
                  </a:lnTo>
                  <a:lnTo>
                    <a:pt x="49" y="72"/>
                  </a:lnTo>
                  <a:lnTo>
                    <a:pt x="33" y="72"/>
                  </a:lnTo>
                  <a:lnTo>
                    <a:pt x="25" y="67"/>
                  </a:lnTo>
                  <a:lnTo>
                    <a:pt x="26" y="64"/>
                  </a:lnTo>
                  <a:lnTo>
                    <a:pt x="30" y="60"/>
                  </a:lnTo>
                  <a:lnTo>
                    <a:pt x="11" y="49"/>
                  </a:lnTo>
                  <a:lnTo>
                    <a:pt x="13" y="49"/>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8" name="Freeform 473">
              <a:extLst>
                <a:ext uri="{FF2B5EF4-FFF2-40B4-BE49-F238E27FC236}">
                  <a16:creationId xmlns:a16="http://schemas.microsoft.com/office/drawing/2014/main" id="{F9213486-08E4-42DF-948B-45640D25D2D6}"/>
                </a:ext>
              </a:extLst>
            </p:cNvPr>
            <p:cNvSpPr>
              <a:spLocks/>
            </p:cNvSpPr>
            <p:nvPr/>
          </p:nvSpPr>
          <p:spPr bwMode="auto">
            <a:xfrm>
              <a:off x="3508" y="1812"/>
              <a:ext cx="28" cy="28"/>
            </a:xfrm>
            <a:custGeom>
              <a:avLst/>
              <a:gdLst>
                <a:gd name="T0" fmla="*/ 6 w 28"/>
                <a:gd name="T1" fmla="*/ 23 h 28"/>
                <a:gd name="T2" fmla="*/ 0 w 28"/>
                <a:gd name="T3" fmla="*/ 18 h 28"/>
                <a:gd name="T4" fmla="*/ 0 w 28"/>
                <a:gd name="T5" fmla="*/ 7 h 28"/>
                <a:gd name="T6" fmla="*/ 9 w 28"/>
                <a:gd name="T7" fmla="*/ 0 h 28"/>
                <a:gd name="T8" fmla="*/ 28 w 28"/>
                <a:gd name="T9" fmla="*/ 11 h 28"/>
                <a:gd name="T10" fmla="*/ 24 w 28"/>
                <a:gd name="T11" fmla="*/ 15 h 28"/>
                <a:gd name="T12" fmla="*/ 23 w 28"/>
                <a:gd name="T13" fmla="*/ 18 h 28"/>
                <a:gd name="T14" fmla="*/ 17 w 28"/>
                <a:gd name="T15" fmla="*/ 14 h 28"/>
                <a:gd name="T16" fmla="*/ 12 w 28"/>
                <a:gd name="T17" fmla="*/ 22 h 28"/>
                <a:gd name="T18" fmla="*/ 13 w 28"/>
                <a:gd name="T19" fmla="*/ 28 h 28"/>
                <a:gd name="T20" fmla="*/ 6 w 28"/>
                <a:gd name="T21" fmla="*/ 2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6" y="23"/>
                  </a:moveTo>
                  <a:lnTo>
                    <a:pt x="0" y="18"/>
                  </a:lnTo>
                  <a:lnTo>
                    <a:pt x="0" y="7"/>
                  </a:lnTo>
                  <a:lnTo>
                    <a:pt x="9" y="0"/>
                  </a:lnTo>
                  <a:lnTo>
                    <a:pt x="28" y="11"/>
                  </a:lnTo>
                  <a:lnTo>
                    <a:pt x="24" y="15"/>
                  </a:lnTo>
                  <a:lnTo>
                    <a:pt x="23" y="18"/>
                  </a:lnTo>
                  <a:lnTo>
                    <a:pt x="17" y="14"/>
                  </a:lnTo>
                  <a:lnTo>
                    <a:pt x="12" y="22"/>
                  </a:lnTo>
                  <a:lnTo>
                    <a:pt x="13" y="28"/>
                  </a:lnTo>
                  <a:lnTo>
                    <a:pt x="6" y="23"/>
                  </a:lnTo>
                </a:path>
              </a:pathLst>
            </a:custGeom>
            <a:grpFill/>
            <a:ln w="4" cap="sq">
              <a:solidFill>
                <a:srgbClr val="000000"/>
              </a:solidFill>
              <a:miter lim="800000"/>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29" name="Freeform 483">
              <a:extLst>
                <a:ext uri="{FF2B5EF4-FFF2-40B4-BE49-F238E27FC236}">
                  <a16:creationId xmlns:a16="http://schemas.microsoft.com/office/drawing/2014/main" id="{0EE889DC-9789-4F29-A2C4-01BEAB67C8CA}"/>
                </a:ext>
              </a:extLst>
            </p:cNvPr>
            <p:cNvSpPr>
              <a:spLocks/>
            </p:cNvSpPr>
            <p:nvPr/>
          </p:nvSpPr>
          <p:spPr bwMode="auto">
            <a:xfrm>
              <a:off x="4404" y="1933"/>
              <a:ext cx="130" cy="88"/>
            </a:xfrm>
            <a:custGeom>
              <a:avLst/>
              <a:gdLst>
                <a:gd name="T0" fmla="*/ 51 w 130"/>
                <a:gd name="T1" fmla="*/ 79 h 88"/>
                <a:gd name="T2" fmla="*/ 48 w 130"/>
                <a:gd name="T3" fmla="*/ 77 h 88"/>
                <a:gd name="T4" fmla="*/ 31 w 130"/>
                <a:gd name="T5" fmla="*/ 71 h 88"/>
                <a:gd name="T6" fmla="*/ 21 w 130"/>
                <a:gd name="T7" fmla="*/ 45 h 88"/>
                <a:gd name="T8" fmla="*/ 29 w 130"/>
                <a:gd name="T9" fmla="*/ 36 h 88"/>
                <a:gd name="T10" fmla="*/ 0 w 130"/>
                <a:gd name="T11" fmla="*/ 18 h 88"/>
                <a:gd name="T12" fmla="*/ 5 w 130"/>
                <a:gd name="T13" fmla="*/ 4 h 88"/>
                <a:gd name="T14" fmla="*/ 5 w 130"/>
                <a:gd name="T15" fmla="*/ 4 h 88"/>
                <a:gd name="T16" fmla="*/ 19 w 130"/>
                <a:gd name="T17" fmla="*/ 1 h 88"/>
                <a:gd name="T18" fmla="*/ 27 w 130"/>
                <a:gd name="T19" fmla="*/ 1 h 88"/>
                <a:gd name="T20" fmla="*/ 40 w 130"/>
                <a:gd name="T21" fmla="*/ 0 h 88"/>
                <a:gd name="T22" fmla="*/ 88 w 130"/>
                <a:gd name="T23" fmla="*/ 27 h 88"/>
                <a:gd name="T24" fmla="*/ 115 w 130"/>
                <a:gd name="T25" fmla="*/ 49 h 88"/>
                <a:gd name="T26" fmla="*/ 130 w 130"/>
                <a:gd name="T27" fmla="*/ 82 h 88"/>
                <a:gd name="T28" fmla="*/ 115 w 130"/>
                <a:gd name="T29" fmla="*/ 81 h 88"/>
                <a:gd name="T30" fmla="*/ 115 w 130"/>
                <a:gd name="T31" fmla="*/ 81 h 88"/>
                <a:gd name="T32" fmla="*/ 96 w 130"/>
                <a:gd name="T33" fmla="*/ 79 h 88"/>
                <a:gd name="T34" fmla="*/ 82 w 130"/>
                <a:gd name="T35" fmla="*/ 72 h 88"/>
                <a:gd name="T36" fmla="*/ 73 w 130"/>
                <a:gd name="T37" fmla="*/ 76 h 88"/>
                <a:gd name="T38" fmla="*/ 74 w 130"/>
                <a:gd name="T39" fmla="*/ 81 h 88"/>
                <a:gd name="T40" fmla="*/ 64 w 130"/>
                <a:gd name="T41" fmla="*/ 88 h 88"/>
                <a:gd name="T42" fmla="*/ 51 w 130"/>
                <a:gd name="T43" fmla="*/ 79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88"/>
                <a:gd name="T68" fmla="*/ 130 w 130"/>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88">
                  <a:moveTo>
                    <a:pt x="51" y="79"/>
                  </a:moveTo>
                  <a:lnTo>
                    <a:pt x="48" y="77"/>
                  </a:lnTo>
                  <a:lnTo>
                    <a:pt x="31" y="71"/>
                  </a:lnTo>
                  <a:lnTo>
                    <a:pt x="21" y="45"/>
                  </a:lnTo>
                  <a:lnTo>
                    <a:pt x="29" y="36"/>
                  </a:lnTo>
                  <a:lnTo>
                    <a:pt x="0" y="18"/>
                  </a:lnTo>
                  <a:lnTo>
                    <a:pt x="5" y="4"/>
                  </a:lnTo>
                  <a:lnTo>
                    <a:pt x="19" y="1"/>
                  </a:lnTo>
                  <a:lnTo>
                    <a:pt x="27" y="1"/>
                  </a:lnTo>
                  <a:lnTo>
                    <a:pt x="40" y="0"/>
                  </a:lnTo>
                  <a:lnTo>
                    <a:pt x="88" y="27"/>
                  </a:lnTo>
                  <a:lnTo>
                    <a:pt x="115" y="49"/>
                  </a:lnTo>
                  <a:lnTo>
                    <a:pt x="130" y="82"/>
                  </a:lnTo>
                  <a:lnTo>
                    <a:pt x="115" y="81"/>
                  </a:lnTo>
                  <a:lnTo>
                    <a:pt x="96" y="79"/>
                  </a:lnTo>
                  <a:lnTo>
                    <a:pt x="82" y="72"/>
                  </a:lnTo>
                  <a:lnTo>
                    <a:pt x="73" y="76"/>
                  </a:lnTo>
                  <a:lnTo>
                    <a:pt x="74" y="81"/>
                  </a:lnTo>
                  <a:lnTo>
                    <a:pt x="64" y="88"/>
                  </a:lnTo>
                  <a:lnTo>
                    <a:pt x="51" y="79"/>
                  </a:lnTo>
                  <a:close/>
                </a:path>
              </a:pathLst>
            </a:custGeom>
            <a:solidFill>
              <a:srgbClr val="00B0F0"/>
            </a:solidFill>
            <a:ln w="1">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0" name="Freeform 484">
              <a:extLst>
                <a:ext uri="{FF2B5EF4-FFF2-40B4-BE49-F238E27FC236}">
                  <a16:creationId xmlns:a16="http://schemas.microsoft.com/office/drawing/2014/main" id="{1CF52B3D-C6E8-4281-9DC5-006EB980C189}"/>
                </a:ext>
              </a:extLst>
            </p:cNvPr>
            <p:cNvSpPr>
              <a:spLocks noEditPoints="1"/>
            </p:cNvSpPr>
            <p:nvPr/>
          </p:nvSpPr>
          <p:spPr bwMode="auto">
            <a:xfrm>
              <a:off x="4433" y="1975"/>
              <a:ext cx="46" cy="35"/>
            </a:xfrm>
            <a:custGeom>
              <a:avLst/>
              <a:gdLst>
                <a:gd name="T0" fmla="*/ 84 w 34"/>
                <a:gd name="T1" fmla="*/ 0 h 27"/>
                <a:gd name="T2" fmla="*/ 50 w 34"/>
                <a:gd name="T3" fmla="*/ 0 h 27"/>
                <a:gd name="T4" fmla="*/ 32 w 34"/>
                <a:gd name="T5" fmla="*/ 1 h 27"/>
                <a:gd name="T6" fmla="*/ 0 w 34"/>
                <a:gd name="T7" fmla="*/ 1 h 27"/>
                <a:gd name="T8" fmla="*/ 0 w 34"/>
                <a:gd name="T9" fmla="*/ 5 h 27"/>
                <a:gd name="T10" fmla="*/ 5 w 34"/>
                <a:gd name="T11" fmla="*/ 17 h 27"/>
                <a:gd name="T12" fmla="*/ 16 w 34"/>
                <a:gd name="T13" fmla="*/ 45 h 27"/>
                <a:gd name="T14" fmla="*/ 32 w 34"/>
                <a:gd name="T15" fmla="*/ 53 h 27"/>
                <a:gd name="T16" fmla="*/ 37 w 34"/>
                <a:gd name="T17" fmla="*/ 5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7"/>
                <a:gd name="T29" fmla="*/ 34 w 3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7">
                  <a:moveTo>
                    <a:pt x="34" y="0"/>
                  </a:moveTo>
                  <a:lnTo>
                    <a:pt x="20" y="0"/>
                  </a:lnTo>
                  <a:moveTo>
                    <a:pt x="13" y="1"/>
                  </a:moveTo>
                  <a:lnTo>
                    <a:pt x="0" y="1"/>
                  </a:lnTo>
                  <a:lnTo>
                    <a:pt x="0" y="2"/>
                  </a:lnTo>
                  <a:moveTo>
                    <a:pt x="2" y="8"/>
                  </a:moveTo>
                  <a:lnTo>
                    <a:pt x="7" y="21"/>
                  </a:lnTo>
                  <a:moveTo>
                    <a:pt x="13" y="25"/>
                  </a:moveTo>
                  <a:lnTo>
                    <a:pt x="15" y="27"/>
                  </a:lnTo>
                </a:path>
              </a:pathLst>
            </a:custGeom>
            <a:solidFill>
              <a:srgbClr val="00B0F0"/>
            </a:solidFill>
            <a:ln w="10">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1" name="Freeform 485">
              <a:extLst>
                <a:ext uri="{FF2B5EF4-FFF2-40B4-BE49-F238E27FC236}">
                  <a16:creationId xmlns:a16="http://schemas.microsoft.com/office/drawing/2014/main" id="{0E25D666-482C-407B-A18F-4FD675741AA4}"/>
                </a:ext>
              </a:extLst>
            </p:cNvPr>
            <p:cNvSpPr>
              <a:spLocks/>
            </p:cNvSpPr>
            <p:nvPr/>
          </p:nvSpPr>
          <p:spPr bwMode="auto">
            <a:xfrm>
              <a:off x="4769" y="2095"/>
              <a:ext cx="85" cy="20"/>
            </a:xfrm>
            <a:custGeom>
              <a:avLst/>
              <a:gdLst>
                <a:gd name="T0" fmla="*/ 0 w 85"/>
                <a:gd name="T1" fmla="*/ 20 h 20"/>
                <a:gd name="T2" fmla="*/ 20 w 85"/>
                <a:gd name="T3" fmla="*/ 17 h 20"/>
                <a:gd name="T4" fmla="*/ 40 w 85"/>
                <a:gd name="T5" fmla="*/ 16 h 20"/>
                <a:gd name="T6" fmla="*/ 55 w 85"/>
                <a:gd name="T7" fmla="*/ 0 h 20"/>
                <a:gd name="T8" fmla="*/ 85 w 85"/>
                <a:gd name="T9" fmla="*/ 8 h 20"/>
                <a:gd name="T10" fmla="*/ 0 60000 65536"/>
                <a:gd name="T11" fmla="*/ 0 60000 65536"/>
                <a:gd name="T12" fmla="*/ 0 60000 65536"/>
                <a:gd name="T13" fmla="*/ 0 60000 65536"/>
                <a:gd name="T14" fmla="*/ 0 60000 65536"/>
                <a:gd name="T15" fmla="*/ 0 w 85"/>
                <a:gd name="T16" fmla="*/ 0 h 20"/>
                <a:gd name="T17" fmla="*/ 85 w 85"/>
                <a:gd name="T18" fmla="*/ 20 h 20"/>
              </a:gdLst>
              <a:ahLst/>
              <a:cxnLst>
                <a:cxn ang="T10">
                  <a:pos x="T0" y="T1"/>
                </a:cxn>
                <a:cxn ang="T11">
                  <a:pos x="T2" y="T3"/>
                </a:cxn>
                <a:cxn ang="T12">
                  <a:pos x="T4" y="T5"/>
                </a:cxn>
                <a:cxn ang="T13">
                  <a:pos x="T6" y="T7"/>
                </a:cxn>
                <a:cxn ang="T14">
                  <a:pos x="T8" y="T9"/>
                </a:cxn>
              </a:cxnLst>
              <a:rect l="T15" t="T16" r="T17" b="T18"/>
              <a:pathLst>
                <a:path w="85" h="20">
                  <a:moveTo>
                    <a:pt x="0" y="20"/>
                  </a:moveTo>
                  <a:lnTo>
                    <a:pt x="20" y="17"/>
                  </a:lnTo>
                  <a:lnTo>
                    <a:pt x="40" y="16"/>
                  </a:lnTo>
                  <a:lnTo>
                    <a:pt x="55" y="0"/>
                  </a:lnTo>
                  <a:lnTo>
                    <a:pt x="85" y="8"/>
                  </a:lnTo>
                </a:path>
              </a:pathLst>
            </a:custGeom>
            <a:grpFill/>
            <a:ln w="1">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2" name="Freeform 486">
              <a:extLst>
                <a:ext uri="{FF2B5EF4-FFF2-40B4-BE49-F238E27FC236}">
                  <a16:creationId xmlns:a16="http://schemas.microsoft.com/office/drawing/2014/main" id="{70A8D977-1038-4CD9-BBB8-45C4B07540B0}"/>
                </a:ext>
              </a:extLst>
            </p:cNvPr>
            <p:cNvSpPr>
              <a:spLocks noEditPoints="1"/>
            </p:cNvSpPr>
            <p:nvPr/>
          </p:nvSpPr>
          <p:spPr bwMode="auto">
            <a:xfrm>
              <a:off x="4404" y="1950"/>
              <a:ext cx="48" cy="60"/>
            </a:xfrm>
            <a:custGeom>
              <a:avLst/>
              <a:gdLst>
                <a:gd name="T0" fmla="*/ 91 w 35"/>
                <a:gd name="T1" fmla="*/ 98 h 47"/>
                <a:gd name="T2" fmla="*/ 60 w 35"/>
                <a:gd name="T3" fmla="*/ 88 h 47"/>
                <a:gd name="T4" fmla="*/ 60 w 35"/>
                <a:gd name="T5" fmla="*/ 84 h 47"/>
                <a:gd name="T6" fmla="*/ 47 w 35"/>
                <a:gd name="T7" fmla="*/ 59 h 47"/>
                <a:gd name="T8" fmla="*/ 40 w 35"/>
                <a:gd name="T9" fmla="*/ 46 h 47"/>
                <a:gd name="T10" fmla="*/ 51 w 35"/>
                <a:gd name="T11" fmla="*/ 33 h 47"/>
                <a:gd name="T12" fmla="*/ 26 w 35"/>
                <a:gd name="T13" fmla="*/ 17 h 47"/>
                <a:gd name="T14" fmla="*/ 0 w 35"/>
                <a:gd name="T15" fmla="*/ 1 h 47"/>
                <a:gd name="T16" fmla="*/ 0 w 35"/>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7"/>
                <a:gd name="T29" fmla="*/ 35 w 3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7">
                  <a:moveTo>
                    <a:pt x="35" y="47"/>
                  </a:moveTo>
                  <a:lnTo>
                    <a:pt x="23" y="42"/>
                  </a:lnTo>
                  <a:lnTo>
                    <a:pt x="23" y="41"/>
                  </a:lnTo>
                  <a:moveTo>
                    <a:pt x="18" y="28"/>
                  </a:moveTo>
                  <a:lnTo>
                    <a:pt x="15" y="22"/>
                  </a:lnTo>
                  <a:lnTo>
                    <a:pt x="20" y="16"/>
                  </a:lnTo>
                  <a:moveTo>
                    <a:pt x="10" y="8"/>
                  </a:moveTo>
                  <a:lnTo>
                    <a:pt x="0" y="1"/>
                  </a:lnTo>
                  <a:lnTo>
                    <a:pt x="0" y="0"/>
                  </a:lnTo>
                </a:path>
              </a:pathLst>
            </a:custGeom>
            <a:grpFill/>
            <a:ln w="4">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3" name="Freeform 487">
              <a:extLst>
                <a:ext uri="{FF2B5EF4-FFF2-40B4-BE49-F238E27FC236}">
                  <a16:creationId xmlns:a16="http://schemas.microsoft.com/office/drawing/2014/main" id="{729B71EE-A18C-46CE-9DDA-674BC5CC452F}"/>
                </a:ext>
              </a:extLst>
            </p:cNvPr>
            <p:cNvSpPr>
              <a:spLocks noEditPoints="1"/>
            </p:cNvSpPr>
            <p:nvPr/>
          </p:nvSpPr>
          <p:spPr bwMode="auto">
            <a:xfrm>
              <a:off x="4472" y="2008"/>
              <a:ext cx="47" cy="11"/>
            </a:xfrm>
            <a:custGeom>
              <a:avLst/>
              <a:gdLst>
                <a:gd name="T0" fmla="*/ 0 w 34"/>
                <a:gd name="T1" fmla="*/ 16 h 9"/>
                <a:gd name="T2" fmla="*/ 11 w 34"/>
                <a:gd name="T3" fmla="*/ 9 h 9"/>
                <a:gd name="T4" fmla="*/ 8 w 34"/>
                <a:gd name="T5" fmla="*/ 1 h 9"/>
                <a:gd name="T6" fmla="*/ 19 w 34"/>
                <a:gd name="T7" fmla="*/ 0 h 9"/>
                <a:gd name="T8" fmla="*/ 54 w 34"/>
                <a:gd name="T9" fmla="*/ 6 h 9"/>
                <a:gd name="T10" fmla="*/ 90 w 34"/>
                <a:gd name="T11" fmla="*/ 9 h 9"/>
                <a:gd name="T12" fmla="*/ 0 60000 65536"/>
                <a:gd name="T13" fmla="*/ 0 60000 65536"/>
                <a:gd name="T14" fmla="*/ 0 60000 65536"/>
                <a:gd name="T15" fmla="*/ 0 60000 65536"/>
                <a:gd name="T16" fmla="*/ 0 60000 65536"/>
                <a:gd name="T17" fmla="*/ 0 60000 65536"/>
                <a:gd name="T18" fmla="*/ 0 w 34"/>
                <a:gd name="T19" fmla="*/ 0 h 9"/>
                <a:gd name="T20" fmla="*/ 34 w 34"/>
                <a:gd name="T21" fmla="*/ 9 h 9"/>
              </a:gdLst>
              <a:ahLst/>
              <a:cxnLst>
                <a:cxn ang="T12">
                  <a:pos x="T0" y="T1"/>
                </a:cxn>
                <a:cxn ang="T13">
                  <a:pos x="T2" y="T3"/>
                </a:cxn>
                <a:cxn ang="T14">
                  <a:pos x="T4" y="T5"/>
                </a:cxn>
                <a:cxn ang="T15">
                  <a:pos x="T6" y="T7"/>
                </a:cxn>
                <a:cxn ang="T16">
                  <a:pos x="T8" y="T9"/>
                </a:cxn>
                <a:cxn ang="T17">
                  <a:pos x="T10" y="T11"/>
                </a:cxn>
              </a:cxnLst>
              <a:rect l="T18" t="T19" r="T20" b="T21"/>
              <a:pathLst>
                <a:path w="34" h="9">
                  <a:moveTo>
                    <a:pt x="0" y="9"/>
                  </a:moveTo>
                  <a:lnTo>
                    <a:pt x="4" y="5"/>
                  </a:lnTo>
                  <a:lnTo>
                    <a:pt x="3" y="1"/>
                  </a:lnTo>
                  <a:lnTo>
                    <a:pt x="7" y="0"/>
                  </a:lnTo>
                  <a:moveTo>
                    <a:pt x="20" y="3"/>
                  </a:moveTo>
                  <a:lnTo>
                    <a:pt x="34" y="5"/>
                  </a:lnTo>
                </a:path>
              </a:pathLst>
            </a:custGeom>
            <a:grpFill/>
            <a:ln w="4">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4" name="Freeform 488">
              <a:extLst>
                <a:ext uri="{FF2B5EF4-FFF2-40B4-BE49-F238E27FC236}">
                  <a16:creationId xmlns:a16="http://schemas.microsoft.com/office/drawing/2014/main" id="{1FEAF477-10B3-4BA2-9CB9-F4015EDF9AB0}"/>
                </a:ext>
              </a:extLst>
            </p:cNvPr>
            <p:cNvSpPr>
              <a:spLocks/>
            </p:cNvSpPr>
            <p:nvPr/>
          </p:nvSpPr>
          <p:spPr bwMode="auto">
            <a:xfrm>
              <a:off x="4492" y="1950"/>
              <a:ext cx="43" cy="37"/>
            </a:xfrm>
            <a:custGeom>
              <a:avLst/>
              <a:gdLst>
                <a:gd name="T0" fmla="*/ 0 w 43"/>
                <a:gd name="T1" fmla="*/ 10 h 37"/>
                <a:gd name="T2" fmla="*/ 13 w 43"/>
                <a:gd name="T3" fmla="*/ 1 h 37"/>
                <a:gd name="T4" fmla="*/ 24 w 43"/>
                <a:gd name="T5" fmla="*/ 0 h 37"/>
                <a:gd name="T6" fmla="*/ 38 w 43"/>
                <a:gd name="T7" fmla="*/ 11 h 37"/>
                <a:gd name="T8" fmla="*/ 43 w 43"/>
                <a:gd name="T9" fmla="*/ 9 h 37"/>
                <a:gd name="T10" fmla="*/ 42 w 43"/>
                <a:gd name="T11" fmla="*/ 25 h 37"/>
                <a:gd name="T12" fmla="*/ 35 w 43"/>
                <a:gd name="T13" fmla="*/ 29 h 37"/>
                <a:gd name="T14" fmla="*/ 35 w 43"/>
                <a:gd name="T15" fmla="*/ 36 h 37"/>
                <a:gd name="T16" fmla="*/ 30 w 43"/>
                <a:gd name="T17" fmla="*/ 37 h 37"/>
                <a:gd name="T18" fmla="*/ 30 w 43"/>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7"/>
                <a:gd name="T32" fmla="*/ 43 w 43"/>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7">
                  <a:moveTo>
                    <a:pt x="0" y="10"/>
                  </a:moveTo>
                  <a:lnTo>
                    <a:pt x="13" y="1"/>
                  </a:lnTo>
                  <a:lnTo>
                    <a:pt x="24" y="0"/>
                  </a:lnTo>
                  <a:lnTo>
                    <a:pt x="38" y="11"/>
                  </a:lnTo>
                  <a:lnTo>
                    <a:pt x="43" y="9"/>
                  </a:lnTo>
                  <a:lnTo>
                    <a:pt x="42" y="25"/>
                  </a:lnTo>
                  <a:lnTo>
                    <a:pt x="35" y="29"/>
                  </a:lnTo>
                  <a:lnTo>
                    <a:pt x="35" y="36"/>
                  </a:lnTo>
                  <a:lnTo>
                    <a:pt x="30" y="37"/>
                  </a:lnTo>
                </a:path>
              </a:pathLst>
            </a:custGeom>
            <a:solidFill>
              <a:srgbClr val="00B0F0"/>
            </a:solidFill>
            <a:ln w="1">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5" name="Freeform 489">
              <a:extLst>
                <a:ext uri="{FF2B5EF4-FFF2-40B4-BE49-F238E27FC236}">
                  <a16:creationId xmlns:a16="http://schemas.microsoft.com/office/drawing/2014/main" id="{A899F00F-9522-4263-A2CD-97F6D8EFC44C}"/>
                </a:ext>
              </a:extLst>
            </p:cNvPr>
            <p:cNvSpPr>
              <a:spLocks/>
            </p:cNvSpPr>
            <p:nvPr/>
          </p:nvSpPr>
          <p:spPr bwMode="auto">
            <a:xfrm>
              <a:off x="3785" y="2032"/>
              <a:ext cx="4" cy="8"/>
            </a:xfrm>
            <a:custGeom>
              <a:avLst/>
              <a:gdLst>
                <a:gd name="T0" fmla="*/ 5 w 3"/>
                <a:gd name="T1" fmla="*/ 0 h 6"/>
                <a:gd name="T2" fmla="*/ 7 w 3"/>
                <a:gd name="T3" fmla="*/ 1 h 6"/>
                <a:gd name="T4" fmla="*/ 0 w 3"/>
                <a:gd name="T5" fmla="*/ 15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2" y="0"/>
                  </a:moveTo>
                  <a:lnTo>
                    <a:pt x="3" y="1"/>
                  </a:lnTo>
                  <a:lnTo>
                    <a:pt x="0" y="6"/>
                  </a:lnTo>
                </a:path>
              </a:pathLst>
            </a:custGeom>
            <a:grpFill/>
            <a:ln w="1">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6" name="Freeform 490">
              <a:extLst>
                <a:ext uri="{FF2B5EF4-FFF2-40B4-BE49-F238E27FC236}">
                  <a16:creationId xmlns:a16="http://schemas.microsoft.com/office/drawing/2014/main" id="{7DC131E8-0B60-4111-8B41-6A69DBA38373}"/>
                </a:ext>
              </a:extLst>
            </p:cNvPr>
            <p:cNvSpPr>
              <a:spLocks noEditPoints="1"/>
            </p:cNvSpPr>
            <p:nvPr/>
          </p:nvSpPr>
          <p:spPr bwMode="auto">
            <a:xfrm>
              <a:off x="3795" y="2015"/>
              <a:ext cx="10" cy="22"/>
            </a:xfrm>
            <a:custGeom>
              <a:avLst/>
              <a:gdLst>
                <a:gd name="T0" fmla="*/ 20 w 7"/>
                <a:gd name="T1" fmla="*/ 32 h 17"/>
                <a:gd name="T2" fmla="*/ 13 w 7"/>
                <a:gd name="T3" fmla="*/ 35 h 17"/>
                <a:gd name="T4" fmla="*/ 1 w 7"/>
                <a:gd name="T5" fmla="*/ 36 h 17"/>
                <a:gd name="T6" fmla="*/ 1 w 7"/>
                <a:gd name="T7" fmla="*/ 17 h 17"/>
                <a:gd name="T8" fmla="*/ 0 w 7"/>
                <a:gd name="T9" fmla="*/ 16 h 17"/>
                <a:gd name="T10" fmla="*/ 0 w 7"/>
                <a:gd name="T11" fmla="*/ 6 h 17"/>
                <a:gd name="T12" fmla="*/ 6 w 7"/>
                <a:gd name="T13" fmla="*/ 0 h 17"/>
                <a:gd name="T14" fmla="*/ 14 w 7"/>
                <a:gd name="T15" fmla="*/ 1 h 17"/>
                <a:gd name="T16" fmla="*/ 20 w 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15"/>
                  </a:moveTo>
                  <a:lnTo>
                    <a:pt x="4" y="16"/>
                  </a:lnTo>
                  <a:lnTo>
                    <a:pt x="1" y="17"/>
                  </a:lnTo>
                  <a:moveTo>
                    <a:pt x="1" y="8"/>
                  </a:moveTo>
                  <a:lnTo>
                    <a:pt x="0" y="7"/>
                  </a:lnTo>
                  <a:lnTo>
                    <a:pt x="0" y="3"/>
                  </a:lnTo>
                  <a:lnTo>
                    <a:pt x="2" y="0"/>
                  </a:lnTo>
                  <a:lnTo>
                    <a:pt x="5" y="1"/>
                  </a:lnTo>
                  <a:lnTo>
                    <a:pt x="7" y="2"/>
                  </a:lnTo>
                </a:path>
              </a:pathLst>
            </a:custGeom>
            <a:grpFill/>
            <a:ln w="1">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7" name="Line 509">
              <a:extLst>
                <a:ext uri="{FF2B5EF4-FFF2-40B4-BE49-F238E27FC236}">
                  <a16:creationId xmlns:a16="http://schemas.microsoft.com/office/drawing/2014/main" id="{124FFCA1-BE33-4D79-91D9-1F4ACCAD30C7}"/>
                </a:ext>
              </a:extLst>
            </p:cNvPr>
            <p:cNvSpPr>
              <a:spLocks noChangeShapeType="1"/>
            </p:cNvSpPr>
            <p:nvPr/>
          </p:nvSpPr>
          <p:spPr bwMode="auto">
            <a:xfrm flipV="1">
              <a:off x="3780" y="2210"/>
              <a:ext cx="64" cy="1"/>
            </a:xfrm>
            <a:prstGeom prst="line">
              <a:avLst/>
            </a:prstGeom>
            <a:grpFill/>
            <a:ln w="1">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8" name="Freeform 514">
              <a:extLst>
                <a:ext uri="{FF2B5EF4-FFF2-40B4-BE49-F238E27FC236}">
                  <a16:creationId xmlns:a16="http://schemas.microsoft.com/office/drawing/2014/main" id="{23BD0467-0C5E-4CA5-8CBE-70D931EE6A89}"/>
                </a:ext>
              </a:extLst>
            </p:cNvPr>
            <p:cNvSpPr>
              <a:spLocks noEditPoints="1"/>
            </p:cNvSpPr>
            <p:nvPr/>
          </p:nvSpPr>
          <p:spPr bwMode="auto">
            <a:xfrm>
              <a:off x="3813" y="2529"/>
              <a:ext cx="23" cy="7"/>
            </a:xfrm>
            <a:custGeom>
              <a:avLst/>
              <a:gdLst>
                <a:gd name="T0" fmla="*/ 0 w 17"/>
                <a:gd name="T1" fmla="*/ 9 h 6"/>
                <a:gd name="T2" fmla="*/ 1 w 17"/>
                <a:gd name="T3" fmla="*/ 7 h 6"/>
                <a:gd name="T4" fmla="*/ 20 w 17"/>
                <a:gd name="T5" fmla="*/ 1 h 6"/>
                <a:gd name="T6" fmla="*/ 26 w 17"/>
                <a:gd name="T7" fmla="*/ 0 h 6"/>
                <a:gd name="T8" fmla="*/ 26 w 17"/>
                <a:gd name="T9" fmla="*/ 0 h 6"/>
                <a:gd name="T10" fmla="*/ 27 w 17"/>
                <a:gd name="T11" fmla="*/ 0 h 6"/>
                <a:gd name="T12" fmla="*/ 30 w 17"/>
                <a:gd name="T13" fmla="*/ 0 h 6"/>
                <a:gd name="T14" fmla="*/ 42 w 17"/>
                <a:gd name="T15" fmla="*/ 8 h 6"/>
                <a:gd name="T16" fmla="*/ 42 w 17"/>
                <a:gd name="T17" fmla="*/ 9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
                <a:gd name="T29" fmla="*/ 17 w 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
                  <a:moveTo>
                    <a:pt x="0" y="6"/>
                  </a:moveTo>
                  <a:lnTo>
                    <a:pt x="1" y="4"/>
                  </a:lnTo>
                  <a:lnTo>
                    <a:pt x="8" y="1"/>
                  </a:lnTo>
                  <a:lnTo>
                    <a:pt x="10" y="0"/>
                  </a:lnTo>
                  <a:lnTo>
                    <a:pt x="11" y="0"/>
                  </a:lnTo>
                  <a:lnTo>
                    <a:pt x="12" y="0"/>
                  </a:lnTo>
                  <a:moveTo>
                    <a:pt x="17" y="5"/>
                  </a:moveTo>
                  <a:lnTo>
                    <a:pt x="17" y="6"/>
                  </a:lnTo>
                </a:path>
              </a:pathLst>
            </a:custGeom>
            <a:grpFill/>
            <a:ln w="1">
              <a:solidFill>
                <a:srgbClr val="000000"/>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39" name="Line 515">
              <a:extLst>
                <a:ext uri="{FF2B5EF4-FFF2-40B4-BE49-F238E27FC236}">
                  <a16:creationId xmlns:a16="http://schemas.microsoft.com/office/drawing/2014/main" id="{A145F0B4-BB59-4EB4-8523-041DB4977FEB}"/>
                </a:ext>
              </a:extLst>
            </p:cNvPr>
            <p:cNvSpPr>
              <a:spLocks noChangeShapeType="1"/>
            </p:cNvSpPr>
            <p:nvPr/>
          </p:nvSpPr>
          <p:spPr bwMode="auto">
            <a:xfrm flipH="1">
              <a:off x="5280" y="1902"/>
              <a:ext cx="18" cy="5"/>
            </a:xfrm>
            <a:prstGeom prst="line">
              <a:avLst/>
            </a:prstGeom>
            <a:grpFill/>
            <a:ln w="4">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sp>
          <p:nvSpPr>
            <p:cNvPr id="40" name="Freeform 516">
              <a:extLst>
                <a:ext uri="{FF2B5EF4-FFF2-40B4-BE49-F238E27FC236}">
                  <a16:creationId xmlns:a16="http://schemas.microsoft.com/office/drawing/2014/main" id="{6512BAE5-3768-45B0-B3A4-9C05761B0A27}"/>
                </a:ext>
              </a:extLst>
            </p:cNvPr>
            <p:cNvSpPr>
              <a:spLocks noEditPoints="1"/>
            </p:cNvSpPr>
            <p:nvPr/>
          </p:nvSpPr>
          <p:spPr bwMode="auto">
            <a:xfrm>
              <a:off x="3780" y="2195"/>
              <a:ext cx="35" cy="23"/>
            </a:xfrm>
            <a:custGeom>
              <a:avLst/>
              <a:gdLst>
                <a:gd name="T0" fmla="*/ 63 w 26"/>
                <a:gd name="T1" fmla="*/ 0 h 18"/>
                <a:gd name="T2" fmla="*/ 48 w 26"/>
                <a:gd name="T3" fmla="*/ 13 h 18"/>
                <a:gd name="T4" fmla="*/ 40 w 26"/>
                <a:gd name="T5" fmla="*/ 22 h 18"/>
                <a:gd name="T6" fmla="*/ 12 w 26"/>
                <a:gd name="T7" fmla="*/ 37 h 18"/>
                <a:gd name="T8" fmla="*/ 0 w 26"/>
                <a:gd name="T9" fmla="*/ 2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26" y="0"/>
                  </a:moveTo>
                  <a:lnTo>
                    <a:pt x="20" y="6"/>
                  </a:lnTo>
                  <a:lnTo>
                    <a:pt x="16" y="10"/>
                  </a:lnTo>
                  <a:moveTo>
                    <a:pt x="5" y="18"/>
                  </a:moveTo>
                  <a:lnTo>
                    <a:pt x="0" y="13"/>
                  </a:lnTo>
                </a:path>
              </a:pathLst>
            </a:custGeom>
            <a:grpFill/>
            <a:ln w="4">
              <a:solidFill>
                <a:srgbClr val="FFFFFF"/>
              </a:solidFill>
              <a:round/>
              <a:headEnd/>
              <a:tailEnd/>
            </a:ln>
          </p:spPr>
          <p:txBody>
            <a:bodyPr/>
            <a:lstStyle/>
            <a:p>
              <a:pPr eaLnBrk="1" fontAlgn="auto" hangingPunct="1">
                <a:spcBef>
                  <a:spcPts val="0"/>
                </a:spcBef>
                <a:spcAft>
                  <a:spcPts val="0"/>
                </a:spcAft>
                <a:defRPr/>
              </a:pPr>
              <a:endParaRPr lang="en-US">
                <a:solidFill>
                  <a:srgbClr val="FFFF00"/>
                </a:solidFill>
                <a:latin typeface="Calibri"/>
              </a:endParaRPr>
            </a:p>
          </p:txBody>
        </p:sp>
      </p:grpSp>
      <p:sp>
        <p:nvSpPr>
          <p:cNvPr id="306" name="ZoneTexte 305">
            <a:extLst>
              <a:ext uri="{FF2B5EF4-FFF2-40B4-BE49-F238E27FC236}">
                <a16:creationId xmlns:a16="http://schemas.microsoft.com/office/drawing/2014/main" id="{CD31FCE0-144F-4886-A015-AA65CFA71685}"/>
              </a:ext>
            </a:extLst>
          </p:cNvPr>
          <p:cNvSpPr txBox="1"/>
          <p:nvPr/>
        </p:nvSpPr>
        <p:spPr>
          <a:xfrm>
            <a:off x="256333" y="2634562"/>
            <a:ext cx="5674300" cy="3416320"/>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10 pays avec le plus grand fardeau de morbidité liée à la diarrhée</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&gt; 1. 100. 000 décès dus à la diarrhée</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64% des décès mondiaux dus à la diarrhée</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B11D4630-F1A7-4049-BD13-4474D7B797E8}"/>
              </a:ext>
            </a:extLst>
          </p:cNvPr>
          <p:cNvPicPr>
            <a:picLocks noChangeAspect="1"/>
          </p:cNvPicPr>
          <p:nvPr/>
        </p:nvPicPr>
        <p:blipFill>
          <a:blip r:embed="rId2"/>
          <a:stretch>
            <a:fillRect/>
          </a:stretch>
        </p:blipFill>
        <p:spPr>
          <a:xfrm>
            <a:off x="8778721" y="6003330"/>
            <a:ext cx="1188823" cy="402371"/>
          </a:xfrm>
          <a:prstGeom prst="rect">
            <a:avLst/>
          </a:prstGeom>
        </p:spPr>
      </p:pic>
      <p:sp>
        <p:nvSpPr>
          <p:cNvPr id="307" name="Espace réservé du numéro de diapositive 306">
            <a:extLst>
              <a:ext uri="{FF2B5EF4-FFF2-40B4-BE49-F238E27FC236}">
                <a16:creationId xmlns:a16="http://schemas.microsoft.com/office/drawing/2014/main" id="{3920922C-FE6D-4470-925B-1248EFE9845C}"/>
              </a:ext>
            </a:extLst>
          </p:cNvPr>
          <p:cNvSpPr>
            <a:spLocks noGrp="1"/>
          </p:cNvSpPr>
          <p:nvPr>
            <p:ph type="sldNum" sz="quarter" idx="12"/>
          </p:nvPr>
        </p:nvSpPr>
        <p:spPr/>
        <p:txBody>
          <a:bodyPr/>
          <a:lstStyle/>
          <a:p>
            <a:fld id="{A9F93E00-9820-4A13-B013-120E706B7187}" type="slidenum">
              <a:rPr lang="fr-FR" smtClean="0"/>
              <a:t>5</a:t>
            </a:fld>
            <a:endParaRPr lang="fr-FR"/>
          </a:p>
        </p:txBody>
      </p:sp>
    </p:spTree>
    <p:extLst>
      <p:ext uri="{BB962C8B-B14F-4D97-AF65-F5344CB8AC3E}">
        <p14:creationId xmlns:p14="http://schemas.microsoft.com/office/powerpoint/2010/main" val="235984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993C2DE-6C4F-411F-A383-EA07B8487599}"/>
              </a:ext>
            </a:extLst>
          </p:cNvPr>
          <p:cNvPicPr>
            <a:picLocks noChangeAspect="1"/>
          </p:cNvPicPr>
          <p:nvPr/>
        </p:nvPicPr>
        <p:blipFill>
          <a:blip r:embed="rId2"/>
          <a:stretch>
            <a:fillRect/>
          </a:stretch>
        </p:blipFill>
        <p:spPr>
          <a:xfrm>
            <a:off x="748545" y="4539"/>
            <a:ext cx="7820025" cy="1588858"/>
          </a:xfrm>
          <a:prstGeom prst="rect">
            <a:avLst/>
          </a:prstGeom>
        </p:spPr>
      </p:pic>
      <p:sp>
        <p:nvSpPr>
          <p:cNvPr id="8" name="ZoneTexte 7">
            <a:extLst>
              <a:ext uri="{FF2B5EF4-FFF2-40B4-BE49-F238E27FC236}">
                <a16:creationId xmlns:a16="http://schemas.microsoft.com/office/drawing/2014/main" id="{82F9F2F9-51A3-43FB-9694-F3737A8FF1F5}"/>
              </a:ext>
            </a:extLst>
          </p:cNvPr>
          <p:cNvSpPr txBox="1"/>
          <p:nvPr/>
        </p:nvSpPr>
        <p:spPr>
          <a:xfrm>
            <a:off x="8984202" y="6190973"/>
            <a:ext cx="2974019"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DJ </a:t>
            </a:r>
            <a:r>
              <a:rPr lang="fr-FR" sz="1400" i="1" dirty="0" err="1">
                <a:latin typeface="Arial" panose="020B0604020202020204" pitchFamily="34" charset="0"/>
                <a:cs typeface="Arial" panose="020B0604020202020204" pitchFamily="34" charset="0"/>
              </a:rPr>
              <a:t>Poerario</a:t>
            </a:r>
            <a:r>
              <a:rPr lang="fr-FR" sz="1400" i="1" dirty="0">
                <a:latin typeface="Arial" panose="020B0604020202020204" pitchFamily="34" charset="0"/>
                <a:cs typeface="Arial" panose="020B0604020202020204" pitchFamily="34" charset="0"/>
              </a:rPr>
              <a:t> et al JID, 2017</a:t>
            </a:r>
          </a:p>
        </p:txBody>
      </p:sp>
      <p:sp>
        <p:nvSpPr>
          <p:cNvPr id="9" name="ZoneTexte 8">
            <a:extLst>
              <a:ext uri="{FF2B5EF4-FFF2-40B4-BE49-F238E27FC236}">
                <a16:creationId xmlns:a16="http://schemas.microsoft.com/office/drawing/2014/main" id="{89EC9032-0BBA-4628-93FF-EA11A8A5BCE7}"/>
              </a:ext>
            </a:extLst>
          </p:cNvPr>
          <p:cNvSpPr txBox="1"/>
          <p:nvPr/>
        </p:nvSpPr>
        <p:spPr>
          <a:xfrm>
            <a:off x="7968125" y="2082200"/>
            <a:ext cx="4061164" cy="3416320"/>
          </a:xfrm>
          <a:prstGeom prst="rect">
            <a:avLst/>
          </a:prstGeom>
          <a:noFill/>
          <a:ln cmpd="sng">
            <a:solidFill>
              <a:schemeClr val="accent1"/>
            </a:solidFill>
          </a:ln>
        </p:spPr>
        <p:txBody>
          <a:bodyPr wrap="square" rtlCol="0">
            <a:spAutoFit/>
          </a:bodyPr>
          <a:lstStyle/>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15674 épisodes de diarrhée aigue, </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 enfants &lt; 5ans</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16 pays,   4 Régions OMS</a:t>
            </a:r>
          </a:p>
          <a:p>
            <a:pPr marL="285750" indent="-285750">
              <a:buFont typeface="Arial" panose="020B0604020202020204" pitchFamily="34" charset="0"/>
              <a:buChar char="•"/>
            </a:pPr>
            <a:r>
              <a:rPr lang="fr-FR" u="sng" dirty="0">
                <a:latin typeface="Arial" panose="020B0604020202020204" pitchFamily="34" charset="0"/>
                <a:cs typeface="Arial" panose="020B0604020202020204" pitchFamily="34" charset="0"/>
              </a:rPr>
              <a:t>Afrique</a:t>
            </a:r>
          </a:p>
          <a:p>
            <a:r>
              <a:rPr lang="fr-FR" dirty="0">
                <a:latin typeface="Arial" panose="020B0604020202020204" pitchFamily="34" charset="0"/>
                <a:cs typeface="Arial" panose="020B0604020202020204" pitchFamily="34" charset="0"/>
              </a:rPr>
              <a:t>   Introduction de RV dans 10 pays 	</a:t>
            </a:r>
            <a:r>
              <a:rPr lang="fr-FR" sz="1400" dirty="0">
                <a:latin typeface="Arial" panose="020B0604020202020204" pitchFamily="34" charset="0"/>
                <a:cs typeface="Arial" panose="020B0604020202020204" pitchFamily="34" charset="0"/>
              </a:rPr>
              <a:t>(fin 2014)</a:t>
            </a:r>
          </a:p>
          <a:p>
            <a:r>
              <a:rPr lang="fr-FR" dirty="0">
                <a:latin typeface="Arial" panose="020B0604020202020204" pitchFamily="34" charset="0"/>
                <a:cs typeface="Arial" panose="020B0604020202020204" pitchFamily="34" charset="0"/>
              </a:rPr>
              <a:t>  -&gt; Réduction </a:t>
            </a:r>
            <a:r>
              <a:rPr lang="fr-FR">
                <a:latin typeface="Arial" panose="020B0604020202020204" pitchFamily="34" charset="0"/>
                <a:cs typeface="Arial" panose="020B0604020202020204" pitchFamily="34" charset="0"/>
              </a:rPr>
              <a:t>de </a:t>
            </a:r>
            <a:r>
              <a:rPr lang="fr-FR" dirty="0">
                <a:latin typeface="Arial" panose="020B0604020202020204" pitchFamily="34" charset="0"/>
                <a:cs typeface="Arial" panose="020B0604020202020204" pitchFamily="34" charset="0"/>
              </a:rPr>
              <a:t>f</a:t>
            </a:r>
            <a:r>
              <a:rPr lang="fr-FR">
                <a:latin typeface="Arial" panose="020B0604020202020204" pitchFamily="34" charset="0"/>
                <a:cs typeface="Arial" panose="020B0604020202020204" pitchFamily="34" charset="0"/>
              </a:rPr>
              <a:t>raction </a:t>
            </a:r>
            <a:r>
              <a:rPr lang="fr-FR" dirty="0">
                <a:latin typeface="Arial" panose="020B0604020202020204" pitchFamily="34" charset="0"/>
                <a:cs typeface="Arial" panose="020B0604020202020204" pitchFamily="34" charset="0"/>
              </a:rPr>
              <a:t>attribuable    </a:t>
            </a:r>
          </a:p>
          <a:p>
            <a:r>
              <a:rPr lang="fr-FR" dirty="0">
                <a:latin typeface="Arial" panose="020B0604020202020204" pitchFamily="34" charset="0"/>
                <a:cs typeface="Arial" panose="020B0604020202020204" pitchFamily="34" charset="0"/>
              </a:rPr>
              <a:t>   de 54,8% à 20,0%</a:t>
            </a:r>
          </a:p>
          <a:p>
            <a:r>
              <a:rPr lang="fr-FR" dirty="0">
                <a:latin typeface="Arial" panose="020B0604020202020204" pitchFamily="34" charset="0"/>
                <a:cs typeface="Arial" panose="020B0604020202020204" pitchFamily="34" charset="0"/>
              </a:rPr>
              <a:t>  -&gt; Emergence d’autres pathogènes post-vaccination: </a:t>
            </a:r>
            <a:r>
              <a:rPr lang="fr-FR" i="1" dirty="0" err="1">
                <a:latin typeface="Arial" panose="020B0604020202020204" pitchFamily="34" charset="0"/>
                <a:cs typeface="Arial" panose="020B0604020202020204" pitchFamily="34" charset="0"/>
              </a:rPr>
              <a:t>cryptosporidium</a:t>
            </a:r>
            <a:r>
              <a:rPr lang="fr-FR" i="1"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Norovirus GII, </a:t>
            </a:r>
            <a:r>
              <a:rPr lang="fr-FR" dirty="0" err="1">
                <a:latin typeface="Arial" panose="020B0604020202020204" pitchFamily="34" charset="0"/>
                <a:cs typeface="Arial" panose="020B0604020202020204" pitchFamily="34" charset="0"/>
              </a:rPr>
              <a:t>etc</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p:txBody>
      </p:sp>
      <p:pic>
        <p:nvPicPr>
          <p:cNvPr id="11" name="Image 10">
            <a:extLst>
              <a:ext uri="{FF2B5EF4-FFF2-40B4-BE49-F238E27FC236}">
                <a16:creationId xmlns:a16="http://schemas.microsoft.com/office/drawing/2014/main" id="{E0D4F763-F897-46EE-BE88-F2F0731D8EB2}"/>
              </a:ext>
            </a:extLst>
          </p:cNvPr>
          <p:cNvPicPr>
            <a:picLocks noChangeAspect="1"/>
          </p:cNvPicPr>
          <p:nvPr/>
        </p:nvPicPr>
        <p:blipFill>
          <a:blip r:embed="rId3"/>
          <a:stretch>
            <a:fillRect/>
          </a:stretch>
        </p:blipFill>
        <p:spPr>
          <a:xfrm>
            <a:off x="-23350" y="1593397"/>
            <a:ext cx="7991475" cy="5276850"/>
          </a:xfrm>
          <a:prstGeom prst="rect">
            <a:avLst/>
          </a:prstGeom>
        </p:spPr>
      </p:pic>
      <p:sp>
        <p:nvSpPr>
          <p:cNvPr id="2" name="Espace réservé du numéro de diapositive 1">
            <a:extLst>
              <a:ext uri="{FF2B5EF4-FFF2-40B4-BE49-F238E27FC236}">
                <a16:creationId xmlns:a16="http://schemas.microsoft.com/office/drawing/2014/main" id="{C48E9C9E-CE8B-4A5A-91A3-7097F0E59350}"/>
              </a:ext>
            </a:extLst>
          </p:cNvPr>
          <p:cNvSpPr>
            <a:spLocks noGrp="1"/>
          </p:cNvSpPr>
          <p:nvPr>
            <p:ph type="sldNum" sz="quarter" idx="12"/>
          </p:nvPr>
        </p:nvSpPr>
        <p:spPr/>
        <p:txBody>
          <a:bodyPr/>
          <a:lstStyle/>
          <a:p>
            <a:fld id="{A9F93E00-9820-4A13-B013-120E706B7187}" type="slidenum">
              <a:rPr lang="fr-FR" smtClean="0"/>
              <a:t>6</a:t>
            </a:fld>
            <a:endParaRPr lang="fr-FR"/>
          </a:p>
        </p:txBody>
      </p:sp>
    </p:spTree>
    <p:extLst>
      <p:ext uri="{BB962C8B-B14F-4D97-AF65-F5344CB8AC3E}">
        <p14:creationId xmlns:p14="http://schemas.microsoft.com/office/powerpoint/2010/main" val="495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FAF2D7-607F-418A-8924-CC969CF4C89E}"/>
              </a:ext>
            </a:extLst>
          </p:cNvPr>
          <p:cNvSpPr/>
          <p:nvPr/>
        </p:nvSpPr>
        <p:spPr>
          <a:xfrm>
            <a:off x="937334" y="569498"/>
            <a:ext cx="11065934" cy="973508"/>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a:extLst>
              <a:ext uri="{FF2B5EF4-FFF2-40B4-BE49-F238E27FC236}">
                <a16:creationId xmlns:a16="http://schemas.microsoft.com/office/drawing/2014/main" id="{C7A1BF3D-6739-4A00-AAFF-28B521378895}"/>
              </a:ext>
            </a:extLst>
          </p:cNvPr>
          <p:cNvSpPr>
            <a:spLocks noGrp="1"/>
          </p:cNvSpPr>
          <p:nvPr>
            <p:ph type="title"/>
          </p:nvPr>
        </p:nvSpPr>
        <p:spPr>
          <a:xfrm>
            <a:off x="838199" y="365125"/>
            <a:ext cx="11165069" cy="1325563"/>
          </a:xfrm>
        </p:spPr>
        <p:txBody>
          <a:bodyPr>
            <a:normAutofit/>
          </a:bodyPr>
          <a:lstStyle/>
          <a:p>
            <a:pPr algn="ctr"/>
            <a:r>
              <a:rPr lang="fr-FR" altLang="fr-FR" sz="3400" dirty="0">
                <a:latin typeface="Arial" panose="020B0604020202020204" pitchFamily="34" charset="0"/>
                <a:cs typeface="Arial" panose="020B0604020202020204" pitchFamily="34" charset="0"/>
              </a:rPr>
              <a:t>Protéger, prévenir et traiter… Stratégies pour la diarrhée</a:t>
            </a:r>
            <a:endParaRPr lang="fr-FR" sz="3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C3E072B-113C-4723-8B72-0F34B70594CD}"/>
              </a:ext>
            </a:extLst>
          </p:cNvPr>
          <p:cNvGrpSpPr>
            <a:grpSpLocks/>
          </p:cNvGrpSpPr>
          <p:nvPr/>
        </p:nvGrpSpPr>
        <p:grpSpPr bwMode="auto">
          <a:xfrm>
            <a:off x="1275814" y="1771235"/>
            <a:ext cx="3618322" cy="2595007"/>
            <a:chOff x="185" y="1015"/>
            <a:chExt cx="2303" cy="1652"/>
          </a:xfrm>
        </p:grpSpPr>
        <p:sp>
          <p:nvSpPr>
            <p:cNvPr id="5" name="Text Box 3">
              <a:extLst>
                <a:ext uri="{FF2B5EF4-FFF2-40B4-BE49-F238E27FC236}">
                  <a16:creationId xmlns:a16="http://schemas.microsoft.com/office/drawing/2014/main" id="{C7B955F0-DD09-4660-BE42-71122C0071D5}"/>
                </a:ext>
              </a:extLst>
            </p:cNvPr>
            <p:cNvSpPr txBox="1">
              <a:spLocks noChangeArrowheads="1"/>
            </p:cNvSpPr>
            <p:nvPr/>
          </p:nvSpPr>
          <p:spPr bwMode="auto">
            <a:xfrm>
              <a:off x="185" y="1015"/>
              <a:ext cx="2303" cy="272"/>
            </a:xfrm>
            <a:prstGeom prst="rect">
              <a:avLst/>
            </a:prstGeom>
            <a:solidFill>
              <a:srgbClr val="C4DAF4"/>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2400" b="1" dirty="0">
                  <a:solidFill>
                    <a:srgbClr val="0000CC"/>
                  </a:solidFill>
                  <a:ea typeface="ヒラギノ角ゴ Pro W3" pitchFamily="-111" charset="-128"/>
                  <a:cs typeface="Arial" panose="020B0604020202020204" pitchFamily="34" charset="0"/>
                </a:rPr>
                <a:t>Protéger</a:t>
              </a:r>
            </a:p>
          </p:txBody>
        </p:sp>
        <p:sp>
          <p:nvSpPr>
            <p:cNvPr id="6" name="Text Box 4">
              <a:extLst>
                <a:ext uri="{FF2B5EF4-FFF2-40B4-BE49-F238E27FC236}">
                  <a16:creationId xmlns:a16="http://schemas.microsoft.com/office/drawing/2014/main" id="{44D3DCCA-74C0-457D-92CB-447830800A29}"/>
                </a:ext>
              </a:extLst>
            </p:cNvPr>
            <p:cNvSpPr txBox="1">
              <a:spLocks noChangeArrowheads="1"/>
            </p:cNvSpPr>
            <p:nvPr/>
          </p:nvSpPr>
          <p:spPr bwMode="auto">
            <a:xfrm>
              <a:off x="185" y="1284"/>
              <a:ext cx="2303" cy="1383"/>
            </a:xfrm>
            <a:prstGeom prst="rect">
              <a:avLst/>
            </a:prstGeom>
            <a:solidFill>
              <a:srgbClr val="EAEAEA">
                <a:alpha val="50000"/>
              </a:srgbClr>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dirty="0">
                  <a:ea typeface="ヒラギノ角ゴ Pro W3" pitchFamily="-111" charset="-128"/>
                  <a:cs typeface="Arial" panose="020B0604020202020204" pitchFamily="34" charset="0"/>
                </a:rPr>
                <a:t>Allaitement maternel exclusif</a:t>
              </a:r>
            </a:p>
            <a:p>
              <a:pPr eaLnBrk="1" hangingPunct="1">
                <a:spcBef>
                  <a:spcPct val="50000"/>
                </a:spcBef>
              </a:pPr>
              <a:r>
                <a:rPr lang="fr-FR" altLang="fr-FR" b="1" dirty="0">
                  <a:ea typeface="ヒラギノ角ゴ Pro W3" pitchFamily="-111" charset="-128"/>
                  <a:cs typeface="Arial" panose="020B0604020202020204" pitchFamily="34" charset="0"/>
                </a:rPr>
                <a:t>Nutrition adéquate </a:t>
              </a:r>
            </a:p>
            <a:p>
              <a:pPr eaLnBrk="1" hangingPunct="1">
                <a:spcBef>
                  <a:spcPct val="50000"/>
                </a:spcBef>
              </a:pPr>
              <a:r>
                <a:rPr lang="fr-FR" altLang="fr-FR" b="1" dirty="0">
                  <a:ea typeface="ヒラギノ角ゴ Pro W3" pitchFamily="-111" charset="-128"/>
                  <a:cs typeface="Arial" panose="020B0604020202020204" pitchFamily="34" charset="0"/>
                </a:rPr>
                <a:t>Suppléments en Zinc  et Vit. A </a:t>
              </a:r>
            </a:p>
            <a:p>
              <a:pPr eaLnBrk="1" hangingPunct="1">
                <a:spcBef>
                  <a:spcPct val="50000"/>
                </a:spcBef>
              </a:pPr>
              <a:r>
                <a:rPr lang="fr-FR" altLang="fr-FR" b="1" dirty="0">
                  <a:ea typeface="ヒラギノ角ゴ Pro W3" pitchFamily="-111" charset="-128"/>
                  <a:cs typeface="Arial" panose="020B0604020202020204" pitchFamily="34" charset="0"/>
                </a:rPr>
                <a:t>Lavage des mains</a:t>
              </a:r>
            </a:p>
            <a:p>
              <a:pPr eaLnBrk="1" hangingPunct="1">
                <a:spcBef>
                  <a:spcPct val="50000"/>
                </a:spcBef>
              </a:pPr>
              <a:r>
                <a:rPr lang="fr-FR" altLang="fr-FR" b="1" dirty="0">
                  <a:ea typeface="ヒラギノ角ゴ Pro W3" pitchFamily="-111" charset="-128"/>
                  <a:cs typeface="Arial" panose="020B0604020202020204" pitchFamily="34" charset="0"/>
                </a:rPr>
                <a:t>Eau potable et assainissement</a:t>
              </a:r>
            </a:p>
          </p:txBody>
        </p:sp>
      </p:grpSp>
      <p:grpSp>
        <p:nvGrpSpPr>
          <p:cNvPr id="7" name="Group 6">
            <a:extLst>
              <a:ext uri="{FF2B5EF4-FFF2-40B4-BE49-F238E27FC236}">
                <a16:creationId xmlns:a16="http://schemas.microsoft.com/office/drawing/2014/main" id="{2CF1B8ED-E840-4FF8-A46F-32F9AEF8EF6E}"/>
              </a:ext>
            </a:extLst>
          </p:cNvPr>
          <p:cNvGrpSpPr>
            <a:grpSpLocks/>
          </p:cNvGrpSpPr>
          <p:nvPr/>
        </p:nvGrpSpPr>
        <p:grpSpPr bwMode="auto">
          <a:xfrm>
            <a:off x="9237610" y="2372418"/>
            <a:ext cx="2590800" cy="1179337"/>
            <a:chOff x="5053" y="1356"/>
            <a:chExt cx="1746" cy="677"/>
          </a:xfrm>
        </p:grpSpPr>
        <p:sp>
          <p:nvSpPr>
            <p:cNvPr id="8" name="Text Box 5">
              <a:extLst>
                <a:ext uri="{FF2B5EF4-FFF2-40B4-BE49-F238E27FC236}">
                  <a16:creationId xmlns:a16="http://schemas.microsoft.com/office/drawing/2014/main" id="{3179D42A-14C1-45CD-8086-30127B0AA9B0}"/>
                </a:ext>
              </a:extLst>
            </p:cNvPr>
            <p:cNvSpPr txBox="1">
              <a:spLocks noChangeArrowheads="1"/>
            </p:cNvSpPr>
            <p:nvPr/>
          </p:nvSpPr>
          <p:spPr bwMode="auto">
            <a:xfrm>
              <a:off x="5053" y="1356"/>
              <a:ext cx="1746" cy="272"/>
            </a:xfrm>
            <a:prstGeom prst="rect">
              <a:avLst/>
            </a:prstGeom>
            <a:solidFill>
              <a:srgbClr val="C4DAF4"/>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2400" b="1" dirty="0">
                  <a:solidFill>
                    <a:srgbClr val="0000CC"/>
                  </a:solidFill>
                  <a:latin typeface="Calibri" panose="020F0502020204030204" pitchFamily="34" charset="0"/>
                  <a:ea typeface="ヒラギノ角ゴ Pro W3" pitchFamily="-111" charset="-128"/>
                  <a:cs typeface="Arial" panose="020B0604020202020204" pitchFamily="34" charset="0"/>
                </a:rPr>
                <a:t>Prévenir</a:t>
              </a:r>
            </a:p>
          </p:txBody>
        </p:sp>
        <p:sp>
          <p:nvSpPr>
            <p:cNvPr id="9" name="Text Box 6">
              <a:extLst>
                <a:ext uri="{FF2B5EF4-FFF2-40B4-BE49-F238E27FC236}">
                  <a16:creationId xmlns:a16="http://schemas.microsoft.com/office/drawing/2014/main" id="{A7D46FB2-6E68-4B5F-A27A-1B16A1381345}"/>
                </a:ext>
              </a:extLst>
            </p:cNvPr>
            <p:cNvSpPr txBox="1">
              <a:spLocks noChangeArrowheads="1"/>
            </p:cNvSpPr>
            <p:nvPr/>
          </p:nvSpPr>
          <p:spPr bwMode="auto">
            <a:xfrm>
              <a:off x="5053" y="1628"/>
              <a:ext cx="1746" cy="405"/>
            </a:xfrm>
            <a:prstGeom prst="rect">
              <a:avLst/>
            </a:prstGeom>
            <a:solidFill>
              <a:srgbClr val="EAEAEA">
                <a:alpha val="50000"/>
              </a:srgbClr>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dirty="0">
                  <a:ea typeface="ヒラギノ角ゴ Pro W3" pitchFamily="-111" charset="-128"/>
                  <a:cs typeface="Arial" panose="020B0604020202020204" pitchFamily="34" charset="0"/>
                </a:rPr>
                <a:t>Vaccination contre rotavirus </a:t>
              </a:r>
            </a:p>
          </p:txBody>
        </p:sp>
      </p:grpSp>
      <p:grpSp>
        <p:nvGrpSpPr>
          <p:cNvPr id="10" name="Group 9">
            <a:extLst>
              <a:ext uri="{FF2B5EF4-FFF2-40B4-BE49-F238E27FC236}">
                <a16:creationId xmlns:a16="http://schemas.microsoft.com/office/drawing/2014/main" id="{5733F8AE-995F-4EFE-A394-86CB35808B05}"/>
              </a:ext>
            </a:extLst>
          </p:cNvPr>
          <p:cNvGrpSpPr>
            <a:grpSpLocks/>
          </p:cNvGrpSpPr>
          <p:nvPr/>
        </p:nvGrpSpPr>
        <p:grpSpPr bwMode="auto">
          <a:xfrm>
            <a:off x="2358423" y="4582136"/>
            <a:ext cx="9469987" cy="2172454"/>
            <a:chOff x="1426" y="2743"/>
            <a:chExt cx="3949" cy="1085"/>
          </a:xfrm>
        </p:grpSpPr>
        <p:sp>
          <p:nvSpPr>
            <p:cNvPr id="11" name="Text Box 7">
              <a:extLst>
                <a:ext uri="{FF2B5EF4-FFF2-40B4-BE49-F238E27FC236}">
                  <a16:creationId xmlns:a16="http://schemas.microsoft.com/office/drawing/2014/main" id="{D2256312-9522-45E5-B781-3E776AD26B17}"/>
                </a:ext>
              </a:extLst>
            </p:cNvPr>
            <p:cNvSpPr txBox="1">
              <a:spLocks noChangeArrowheads="1"/>
            </p:cNvSpPr>
            <p:nvPr/>
          </p:nvSpPr>
          <p:spPr bwMode="auto">
            <a:xfrm>
              <a:off x="1426" y="2743"/>
              <a:ext cx="3949" cy="272"/>
            </a:xfrm>
            <a:prstGeom prst="rect">
              <a:avLst/>
            </a:prstGeom>
            <a:solidFill>
              <a:srgbClr val="C4DAF4"/>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2400" b="1" dirty="0">
                  <a:solidFill>
                    <a:srgbClr val="0000CC"/>
                  </a:solidFill>
                  <a:ea typeface="ヒラギノ角ゴ Pro W3" pitchFamily="-111" charset="-128"/>
                  <a:cs typeface="Arial" panose="020B0604020202020204" pitchFamily="34" charset="0"/>
                </a:rPr>
                <a:t>Traiter</a:t>
              </a:r>
            </a:p>
          </p:txBody>
        </p:sp>
        <p:sp>
          <p:nvSpPr>
            <p:cNvPr id="12" name="Text Box 8">
              <a:extLst>
                <a:ext uri="{FF2B5EF4-FFF2-40B4-BE49-F238E27FC236}">
                  <a16:creationId xmlns:a16="http://schemas.microsoft.com/office/drawing/2014/main" id="{ED4E92C4-1240-44D2-B406-E82BB643C8C3}"/>
                </a:ext>
              </a:extLst>
            </p:cNvPr>
            <p:cNvSpPr txBox="1">
              <a:spLocks noChangeArrowheads="1"/>
            </p:cNvSpPr>
            <p:nvPr/>
          </p:nvSpPr>
          <p:spPr bwMode="auto">
            <a:xfrm>
              <a:off x="1426" y="3015"/>
              <a:ext cx="3949" cy="813"/>
            </a:xfrm>
            <a:prstGeom prst="rect">
              <a:avLst/>
            </a:prstGeom>
            <a:solidFill>
              <a:srgbClr val="EAEAEA">
                <a:alpha val="50000"/>
              </a:srgbClr>
            </a:solidFill>
            <a:ln w="9525">
              <a:solidFill>
                <a:schemeClr val="tx1"/>
              </a:solidFill>
              <a:miter lim="800000"/>
              <a:headEnd/>
              <a:tailEnd/>
            </a:ln>
          </p:spPr>
          <p:txBody>
            <a:bodyPr lIns="91424" tIns="45712" rIns="91424" bIns="45712"/>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dirty="0">
                  <a:ea typeface="ヒラギノ角ゴ Pro W3" pitchFamily="-111" charset="-128"/>
                  <a:cs typeface="Arial" panose="020B0604020202020204" pitchFamily="34" charset="0"/>
                </a:rPr>
                <a:t>Encourager la demande de soins et la prise en charge des cas</a:t>
              </a:r>
            </a:p>
            <a:p>
              <a:pPr eaLnBrk="1" hangingPunct="1">
                <a:spcBef>
                  <a:spcPct val="50000"/>
                </a:spcBef>
              </a:pPr>
              <a:r>
                <a:rPr lang="fr-FR" altLang="fr-FR" b="1" dirty="0">
                  <a:ea typeface="ヒラギノ角ゴ Pro W3" pitchFamily="-111" charset="-128"/>
                  <a:cs typeface="Arial" panose="020B0604020202020204" pitchFamily="34" charset="0"/>
                </a:rPr>
                <a:t>Prise en charge des cas au niveau de la communauté et dans les services de santé </a:t>
              </a:r>
            </a:p>
            <a:p>
              <a:pPr eaLnBrk="1" hangingPunct="1">
                <a:spcBef>
                  <a:spcPct val="50000"/>
                </a:spcBef>
              </a:pPr>
              <a:r>
                <a:rPr lang="fr-FR" altLang="fr-FR" b="1" dirty="0">
                  <a:ea typeface="ヒラギノ角ゴ Pro W3" pitchFamily="-111" charset="-128"/>
                  <a:cs typeface="Arial" panose="020B0604020202020204" pitchFamily="34" charset="0"/>
                </a:rPr>
                <a:t>Approvisionnement:  de SRO à osmolarité réduite, zinc, antibiotiques</a:t>
              </a:r>
            </a:p>
            <a:p>
              <a:pPr eaLnBrk="1" hangingPunct="1">
                <a:spcBef>
                  <a:spcPct val="50000"/>
                </a:spcBef>
              </a:pPr>
              <a:r>
                <a:rPr lang="fr-FR" altLang="fr-FR" b="1" dirty="0">
                  <a:ea typeface="ヒラギノ角ゴ Pro W3" pitchFamily="-111" charset="-128"/>
                  <a:cs typeface="Arial" panose="020B0604020202020204" pitchFamily="34" charset="0"/>
                </a:rPr>
                <a:t>Alimentation ininterrompue (y compris l’allaitement au sein)</a:t>
              </a:r>
            </a:p>
          </p:txBody>
        </p:sp>
      </p:grpSp>
      <p:sp>
        <p:nvSpPr>
          <p:cNvPr id="13" name="Oval 9">
            <a:extLst>
              <a:ext uri="{FF2B5EF4-FFF2-40B4-BE49-F238E27FC236}">
                <a16:creationId xmlns:a16="http://schemas.microsoft.com/office/drawing/2014/main" id="{3BD8B1A8-DECB-4CDF-BFB7-34E933AFF5E7}"/>
              </a:ext>
            </a:extLst>
          </p:cNvPr>
          <p:cNvSpPr>
            <a:spLocks noChangeAspect="1" noChangeArrowheads="1"/>
          </p:cNvSpPr>
          <p:nvPr/>
        </p:nvSpPr>
        <p:spPr bwMode="auto">
          <a:xfrm>
            <a:off x="6021232" y="1891278"/>
            <a:ext cx="2154237" cy="2019300"/>
          </a:xfrm>
          <a:prstGeom prst="ellipse">
            <a:avLst/>
          </a:prstGeom>
          <a:solidFill>
            <a:schemeClr val="accent1"/>
          </a:solidFill>
          <a:ln w="9525">
            <a:solidFill>
              <a:schemeClr val="tx1"/>
            </a:solidFill>
            <a:round/>
            <a:headEnd/>
            <a:tailEnd/>
          </a:ln>
        </p:spPr>
        <p:txBody>
          <a:bodyPr lIns="91424" tIns="45712" rIns="91424" bIns="4571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b="1" dirty="0">
                <a:solidFill>
                  <a:schemeClr val="bg1"/>
                </a:solidFill>
                <a:latin typeface="Calibri" panose="020F0502020204030204" pitchFamily="34" charset="0"/>
                <a:ea typeface="ヒラギノ角ゴ Pro W3" pitchFamily="-111" charset="-128"/>
                <a:cs typeface="Arial" panose="020B0604020202020204" pitchFamily="34" charset="0"/>
              </a:rPr>
              <a:t>Réduire morbidité et mortalité liées</a:t>
            </a:r>
          </a:p>
          <a:p>
            <a:pPr algn="ctr" eaLnBrk="1" hangingPunct="1"/>
            <a:r>
              <a:rPr lang="fr-FR" altLang="fr-FR" b="1" dirty="0">
                <a:solidFill>
                  <a:schemeClr val="bg1"/>
                </a:solidFill>
                <a:latin typeface="Calibri" panose="020F0502020204030204" pitchFamily="34" charset="0"/>
                <a:ea typeface="ヒラギノ角ゴ Pro W3" pitchFamily="-111" charset="-128"/>
                <a:cs typeface="Arial" panose="020B0604020202020204" pitchFamily="34" charset="0"/>
              </a:rPr>
              <a:t>à la diarrhée</a:t>
            </a:r>
          </a:p>
        </p:txBody>
      </p:sp>
      <p:sp>
        <p:nvSpPr>
          <p:cNvPr id="14" name="AutoShape 11">
            <a:extLst>
              <a:ext uri="{FF2B5EF4-FFF2-40B4-BE49-F238E27FC236}">
                <a16:creationId xmlns:a16="http://schemas.microsoft.com/office/drawing/2014/main" id="{BE655415-5C56-4A24-89B6-7AC364240EBA}"/>
              </a:ext>
            </a:extLst>
          </p:cNvPr>
          <p:cNvSpPr>
            <a:spLocks noChangeArrowheads="1"/>
          </p:cNvSpPr>
          <p:nvPr/>
        </p:nvSpPr>
        <p:spPr bwMode="auto">
          <a:xfrm>
            <a:off x="5090397" y="2689791"/>
            <a:ext cx="576263" cy="422275"/>
          </a:xfrm>
          <a:prstGeom prst="rightArrow">
            <a:avLst>
              <a:gd name="adj1" fmla="val 50000"/>
              <a:gd name="adj2" fmla="val 41262"/>
            </a:avLst>
          </a:prstGeom>
          <a:solidFill>
            <a:schemeClr val="accent1"/>
          </a:solidFill>
          <a:ln w="9525">
            <a:solidFill>
              <a:schemeClr val="tx1"/>
            </a:solidFill>
            <a:miter lim="800000"/>
            <a:headEnd/>
            <a:tailEnd/>
          </a:ln>
        </p:spPr>
        <p:txBody>
          <a:bodyPr wrap="none" lIns="91424" tIns="45712" rIns="91424" bIns="4571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cs typeface="Arial" panose="020B0604020202020204" pitchFamily="34" charset="0"/>
            </a:endParaRPr>
          </a:p>
        </p:txBody>
      </p:sp>
      <p:sp>
        <p:nvSpPr>
          <p:cNvPr id="15" name="AutoShape 12">
            <a:extLst>
              <a:ext uri="{FF2B5EF4-FFF2-40B4-BE49-F238E27FC236}">
                <a16:creationId xmlns:a16="http://schemas.microsoft.com/office/drawing/2014/main" id="{869CCDEB-7292-45DC-A2C4-49EEA0C8A121}"/>
              </a:ext>
            </a:extLst>
          </p:cNvPr>
          <p:cNvSpPr>
            <a:spLocks noChangeArrowheads="1"/>
          </p:cNvSpPr>
          <p:nvPr/>
        </p:nvSpPr>
        <p:spPr bwMode="auto">
          <a:xfrm>
            <a:off x="8394523" y="2670080"/>
            <a:ext cx="574675" cy="420687"/>
          </a:xfrm>
          <a:prstGeom prst="leftArrow">
            <a:avLst>
              <a:gd name="adj1" fmla="val 50000"/>
              <a:gd name="adj2" fmla="val 34151"/>
            </a:avLst>
          </a:prstGeom>
          <a:solidFill>
            <a:schemeClr val="accent1"/>
          </a:solidFill>
          <a:ln w="9525">
            <a:solidFill>
              <a:schemeClr val="tx1"/>
            </a:solidFill>
            <a:miter lim="800000"/>
            <a:headEnd/>
            <a:tailEnd/>
          </a:ln>
        </p:spPr>
        <p:txBody>
          <a:bodyPr wrap="none" lIns="91424" tIns="45712" rIns="91424" bIns="4571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cs typeface="Arial" panose="020B0604020202020204" pitchFamily="34" charset="0"/>
            </a:endParaRPr>
          </a:p>
        </p:txBody>
      </p:sp>
      <p:sp>
        <p:nvSpPr>
          <p:cNvPr id="16" name="AutoShape 10">
            <a:extLst>
              <a:ext uri="{FF2B5EF4-FFF2-40B4-BE49-F238E27FC236}">
                <a16:creationId xmlns:a16="http://schemas.microsoft.com/office/drawing/2014/main" id="{F0CAEEE0-63C1-4E79-81D6-E5E34F68787F}"/>
              </a:ext>
            </a:extLst>
          </p:cNvPr>
          <p:cNvSpPr>
            <a:spLocks noChangeArrowheads="1"/>
          </p:cNvSpPr>
          <p:nvPr/>
        </p:nvSpPr>
        <p:spPr bwMode="auto">
          <a:xfrm>
            <a:off x="6899910" y="3983889"/>
            <a:ext cx="396875" cy="474775"/>
          </a:xfrm>
          <a:prstGeom prst="upArrow">
            <a:avLst>
              <a:gd name="adj1" fmla="val 50000"/>
              <a:gd name="adj2" fmla="val 26200"/>
            </a:avLst>
          </a:prstGeom>
          <a:solidFill>
            <a:schemeClr val="accent1"/>
          </a:solidFill>
          <a:ln w="9525">
            <a:solidFill>
              <a:schemeClr val="tx1"/>
            </a:solidFill>
            <a:miter lim="800000"/>
            <a:headEnd/>
            <a:tailEnd/>
          </a:ln>
        </p:spPr>
        <p:txBody>
          <a:bodyPr vert="eaVert" wrap="none" lIns="91424" tIns="45712" rIns="91424" bIns="4571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cs typeface="Arial" panose="020B0604020202020204" pitchFamily="34" charset="0"/>
            </a:endParaRPr>
          </a:p>
        </p:txBody>
      </p:sp>
      <p:sp>
        <p:nvSpPr>
          <p:cNvPr id="17" name="TextBox 52">
            <a:extLst>
              <a:ext uri="{FF2B5EF4-FFF2-40B4-BE49-F238E27FC236}">
                <a16:creationId xmlns:a16="http://schemas.microsoft.com/office/drawing/2014/main" id="{384B8AA4-A31F-4474-A8CB-2ADBC57F7F8F}"/>
              </a:ext>
            </a:extLst>
          </p:cNvPr>
          <p:cNvSpPr txBox="1">
            <a:spLocks noChangeArrowheads="1"/>
          </p:cNvSpPr>
          <p:nvPr/>
        </p:nvSpPr>
        <p:spPr bwMode="auto">
          <a:xfrm rot="-5400000">
            <a:off x="-2722565" y="3226612"/>
            <a:ext cx="6444932" cy="523204"/>
          </a:xfrm>
          <a:prstGeom prst="rect">
            <a:avLst/>
          </a:prstGeom>
          <a:solidFill>
            <a:srgbClr val="1E7FB8"/>
          </a:solidFill>
          <a:ln w="9525">
            <a:solidFill>
              <a:srgbClr val="FFFFE0"/>
            </a:solidFill>
            <a:miter lim="800000"/>
            <a:headEnd/>
            <a:tailEnd/>
          </a:ln>
        </p:spPr>
        <p:txBody>
          <a:bodyPr wrap="square" lIns="91424" tIns="45712" rIns="91424" bIns="457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2800" b="1" dirty="0">
                <a:solidFill>
                  <a:schemeClr val="bg1"/>
                </a:solidFill>
                <a:latin typeface="Calibri" panose="020F0502020204030204" pitchFamily="34" charset="0"/>
                <a:cs typeface="Arial" panose="020B0604020202020204" pitchFamily="34" charset="0"/>
              </a:rPr>
              <a:t>Plusieurs interventions simples</a:t>
            </a:r>
          </a:p>
        </p:txBody>
      </p:sp>
      <p:sp>
        <p:nvSpPr>
          <p:cNvPr id="3" name="Espace réservé du numéro de diapositive 2">
            <a:extLst>
              <a:ext uri="{FF2B5EF4-FFF2-40B4-BE49-F238E27FC236}">
                <a16:creationId xmlns:a16="http://schemas.microsoft.com/office/drawing/2014/main" id="{92E3F740-45D3-4B66-9114-1593CD5B5798}"/>
              </a:ext>
            </a:extLst>
          </p:cNvPr>
          <p:cNvSpPr>
            <a:spLocks noGrp="1"/>
          </p:cNvSpPr>
          <p:nvPr>
            <p:ph type="sldNum" sz="quarter" idx="12"/>
          </p:nvPr>
        </p:nvSpPr>
        <p:spPr/>
        <p:txBody>
          <a:bodyPr/>
          <a:lstStyle/>
          <a:p>
            <a:fld id="{A9F93E00-9820-4A13-B013-120E706B7187}" type="slidenum">
              <a:rPr lang="fr-FR" smtClean="0"/>
              <a:t>7</a:t>
            </a:fld>
            <a:endParaRPr lang="fr-FR"/>
          </a:p>
        </p:txBody>
      </p:sp>
      <p:sp>
        <p:nvSpPr>
          <p:cNvPr id="18" name="ZoneTexte 17">
            <a:extLst>
              <a:ext uri="{FF2B5EF4-FFF2-40B4-BE49-F238E27FC236}">
                <a16:creationId xmlns:a16="http://schemas.microsoft.com/office/drawing/2014/main" id="{4A296767-5F33-4DB6-8438-E9BC1E72BFE4}"/>
              </a:ext>
            </a:extLst>
          </p:cNvPr>
          <p:cNvSpPr txBox="1"/>
          <p:nvPr/>
        </p:nvSpPr>
        <p:spPr>
          <a:xfrm>
            <a:off x="9237609" y="3755831"/>
            <a:ext cx="2590799"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70 à 100% d’efficacité*</a:t>
            </a:r>
          </a:p>
        </p:txBody>
      </p:sp>
    </p:spTree>
    <p:extLst>
      <p:ext uri="{BB962C8B-B14F-4D97-AF65-F5344CB8AC3E}">
        <p14:creationId xmlns:p14="http://schemas.microsoft.com/office/powerpoint/2010/main" val="391698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C039C-AC36-4F00-9844-2D81326BE3E7}"/>
              </a:ext>
            </a:extLst>
          </p:cNvPr>
          <p:cNvSpPr>
            <a:spLocks noGrp="1"/>
          </p:cNvSpPr>
          <p:nvPr>
            <p:ph type="title"/>
          </p:nvPr>
        </p:nvSpPr>
        <p:spPr>
          <a:xfrm>
            <a:off x="838200" y="365126"/>
            <a:ext cx="10515600" cy="1081120"/>
          </a:xfrm>
        </p:spPr>
        <p:txBody>
          <a:bodyPr>
            <a:normAutofit/>
          </a:bodyPr>
          <a:lstStyle/>
          <a:p>
            <a:r>
              <a:rPr lang="fr-FR" sz="3600" dirty="0">
                <a:latin typeface="Arial" panose="020B0604020202020204" pitchFamily="34" charset="0"/>
                <a:cs typeface="Arial" panose="020B0604020202020204" pitchFamily="34" charset="0"/>
              </a:rPr>
              <a:t>Couverture des interventions nécessaires</a:t>
            </a:r>
          </a:p>
        </p:txBody>
      </p:sp>
      <p:pic>
        <p:nvPicPr>
          <p:cNvPr id="4" name="Picture 3">
            <a:extLst>
              <a:ext uri="{FF2B5EF4-FFF2-40B4-BE49-F238E27FC236}">
                <a16:creationId xmlns:a16="http://schemas.microsoft.com/office/drawing/2014/main" id="{73E67E5A-382E-4B10-BA06-2ADFBB618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00" t="27046" r="49272" b="13637"/>
          <a:stretch>
            <a:fillRect/>
          </a:stretch>
        </p:blipFill>
        <p:spPr bwMode="auto">
          <a:xfrm>
            <a:off x="2070391" y="1238348"/>
            <a:ext cx="614997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8083B777-F1FA-41B7-9CE8-5ECE8211350D}"/>
              </a:ext>
            </a:extLst>
          </p:cNvPr>
          <p:cNvPicPr>
            <a:picLocks noChangeAspect="1"/>
          </p:cNvPicPr>
          <p:nvPr/>
        </p:nvPicPr>
        <p:blipFill>
          <a:blip r:embed="rId3"/>
          <a:stretch>
            <a:fillRect/>
          </a:stretch>
        </p:blipFill>
        <p:spPr>
          <a:xfrm>
            <a:off x="6515477" y="5704287"/>
            <a:ext cx="4707112" cy="574577"/>
          </a:xfrm>
          <a:prstGeom prst="rect">
            <a:avLst/>
          </a:prstGeom>
        </p:spPr>
      </p:pic>
      <p:sp>
        <p:nvSpPr>
          <p:cNvPr id="8" name="Oval 6">
            <a:extLst>
              <a:ext uri="{FF2B5EF4-FFF2-40B4-BE49-F238E27FC236}">
                <a16:creationId xmlns:a16="http://schemas.microsoft.com/office/drawing/2014/main" id="{5CD01934-B301-47E3-9DD3-BC21FE443B9B}"/>
              </a:ext>
            </a:extLst>
          </p:cNvPr>
          <p:cNvSpPr>
            <a:spLocks noChangeArrowheads="1"/>
          </p:cNvSpPr>
          <p:nvPr/>
        </p:nvSpPr>
        <p:spPr bwMode="auto">
          <a:xfrm>
            <a:off x="3163078" y="3075862"/>
            <a:ext cx="783771" cy="490149"/>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a:spcBef>
                <a:spcPct val="80000"/>
              </a:spcBef>
              <a:buClr>
                <a:srgbClr val="1E7FB8"/>
              </a:buClr>
              <a:buFont typeface="Wingdings" panose="05000000000000000000" pitchFamily="2" charset="2"/>
              <a:buChar char="§"/>
              <a:defRPr sz="2100">
                <a:solidFill>
                  <a:srgbClr val="000066"/>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100">
                <a:solidFill>
                  <a:srgbClr val="000066"/>
                </a:solidFill>
                <a:latin typeface="Calibri" panose="020F0502020204030204" pitchFamily="34" charset="0"/>
                <a:ea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a:solidFill>
                  <a:srgbClr val="000066"/>
                </a:solidFill>
                <a:latin typeface="Calibri" panose="020F0502020204030204" pitchFamily="34" charset="0"/>
                <a:ea typeface="Arial" panose="020B0604020202020204" pitchFamily="34" charset="0"/>
                <a:cs typeface="Arial" panose="020B0604020202020204" pitchFamily="34" charset="0"/>
              </a:defRPr>
            </a:lvl3pPr>
            <a:lvl4pPr marL="1600200" indent="-228600" defTabSz="1042988">
              <a:spcBef>
                <a:spcPct val="20000"/>
              </a:spcBef>
              <a:buClr>
                <a:srgbClr val="1E7FB8"/>
              </a:buClr>
              <a:buChar char="–"/>
              <a:defRPr sz="1600">
                <a:solidFill>
                  <a:srgbClr val="000066"/>
                </a:solidFill>
                <a:latin typeface="Calibri" panose="020F0502020204030204" pitchFamily="34" charset="0"/>
                <a:ea typeface="Arial" panose="020B0604020202020204" pitchFamily="34" charset="0"/>
                <a:cs typeface="Arial" panose="020B0604020202020204" pitchFamily="34" charset="0"/>
              </a:defRPr>
            </a:lvl4pPr>
            <a:lvl5pPr marL="2057400" indent="-228600" algn="r" defTabSz="1042988"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fr-FR" sz="3900" u="none">
              <a:latin typeface="Arial" panose="020B0604020202020204" pitchFamily="34" charset="0"/>
            </a:endParaRPr>
          </a:p>
        </p:txBody>
      </p:sp>
      <p:pic>
        <p:nvPicPr>
          <p:cNvPr id="9" name="Image 8">
            <a:extLst>
              <a:ext uri="{FF2B5EF4-FFF2-40B4-BE49-F238E27FC236}">
                <a16:creationId xmlns:a16="http://schemas.microsoft.com/office/drawing/2014/main" id="{CCE0500E-463D-4091-A0B4-7690780E649E}"/>
              </a:ext>
            </a:extLst>
          </p:cNvPr>
          <p:cNvPicPr>
            <a:picLocks noChangeAspect="1"/>
          </p:cNvPicPr>
          <p:nvPr/>
        </p:nvPicPr>
        <p:blipFill>
          <a:blip r:embed="rId4"/>
          <a:stretch>
            <a:fillRect/>
          </a:stretch>
        </p:blipFill>
        <p:spPr>
          <a:xfrm>
            <a:off x="6475444" y="3188088"/>
            <a:ext cx="689495" cy="533821"/>
          </a:xfrm>
          <a:prstGeom prst="rect">
            <a:avLst/>
          </a:prstGeom>
        </p:spPr>
      </p:pic>
      <p:sp>
        <p:nvSpPr>
          <p:cNvPr id="3" name="Espace réservé du numéro de diapositive 2">
            <a:extLst>
              <a:ext uri="{FF2B5EF4-FFF2-40B4-BE49-F238E27FC236}">
                <a16:creationId xmlns:a16="http://schemas.microsoft.com/office/drawing/2014/main" id="{675A8169-3AA8-479B-936D-2A33C54189CC}"/>
              </a:ext>
            </a:extLst>
          </p:cNvPr>
          <p:cNvSpPr>
            <a:spLocks noGrp="1"/>
          </p:cNvSpPr>
          <p:nvPr>
            <p:ph type="sldNum" sz="quarter" idx="12"/>
          </p:nvPr>
        </p:nvSpPr>
        <p:spPr/>
        <p:txBody>
          <a:bodyPr/>
          <a:lstStyle/>
          <a:p>
            <a:fld id="{A9F93E00-9820-4A13-B013-120E706B7187}" type="slidenum">
              <a:rPr lang="fr-FR" smtClean="0"/>
              <a:t>8</a:t>
            </a:fld>
            <a:endParaRPr lang="fr-FR"/>
          </a:p>
        </p:txBody>
      </p:sp>
    </p:spTree>
    <p:extLst>
      <p:ext uri="{BB962C8B-B14F-4D97-AF65-F5344CB8AC3E}">
        <p14:creationId xmlns:p14="http://schemas.microsoft.com/office/powerpoint/2010/main" val="33923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32F0B6-A25B-48A1-8A98-BF1092344F7E}"/>
              </a:ext>
            </a:extLst>
          </p:cNvPr>
          <p:cNvSpPr/>
          <p:nvPr/>
        </p:nvSpPr>
        <p:spPr>
          <a:xfrm>
            <a:off x="838200" y="668514"/>
            <a:ext cx="9245600" cy="101303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ontent Placeholder 2">
            <a:extLst>
              <a:ext uri="{FF2B5EF4-FFF2-40B4-BE49-F238E27FC236}">
                <a16:creationId xmlns:a16="http://schemas.microsoft.com/office/drawing/2014/main" id="{56C53021-BC23-405A-BDAF-8D99B45AE38B}"/>
              </a:ext>
            </a:extLst>
          </p:cNvPr>
          <p:cNvSpPr txBox="1">
            <a:spLocks/>
          </p:cNvSpPr>
          <p:nvPr/>
        </p:nvSpPr>
        <p:spPr>
          <a:xfrm>
            <a:off x="838200" y="1828799"/>
            <a:ext cx="8686800" cy="4664076"/>
          </a:xfrm>
          <a:prstGeom prst="rect">
            <a:avLst/>
          </a:prstGeom>
        </p:spPr>
        <p:txBody>
          <a:bodyPr vert="horz" lIns="91424" tIns="45712" rIns="91424" bIns="4571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2400" dirty="0">
                <a:latin typeface="Arial" panose="020B0604020202020204" pitchFamily="34" charset="0"/>
                <a:cs typeface="Arial" panose="020B0604020202020204" pitchFamily="34" charset="0"/>
              </a:rPr>
              <a:t>SRO à osmolarité réduite</a:t>
            </a:r>
            <a:r>
              <a:rPr lang="fr-FR" altLang="fr-FR" sz="2400" baseline="30000" dirty="0">
                <a:latin typeface="Arial" panose="020B0604020202020204" pitchFamily="34" charset="0"/>
                <a:cs typeface="Arial" panose="020B0604020202020204" pitchFamily="34" charset="0"/>
              </a:rPr>
              <a:t>1</a:t>
            </a:r>
            <a:endParaRPr lang="fr-FR" altLang="fr-FR" sz="2400" dirty="0">
              <a:latin typeface="Arial" panose="020B0604020202020204" pitchFamily="34" charset="0"/>
              <a:cs typeface="Arial" panose="020B0604020202020204" pitchFamily="34" charset="0"/>
            </a:endParaRPr>
          </a:p>
          <a:p>
            <a:pPr lvl="1"/>
            <a:r>
              <a:rPr lang="fr-FR" altLang="fr-FR" dirty="0">
                <a:latin typeface="Arial" panose="020B0604020202020204" pitchFamily="34" charset="0"/>
                <a:cs typeface="Arial" panose="020B0604020202020204" pitchFamily="34" charset="0"/>
              </a:rPr>
              <a:t>39% en moins de perfusions IV non-programmées   </a:t>
            </a:r>
          </a:p>
          <a:p>
            <a:pPr lvl="1"/>
            <a:r>
              <a:rPr lang="fr-FR" altLang="fr-FR" dirty="0">
                <a:latin typeface="Arial" panose="020B0604020202020204" pitchFamily="34" charset="0"/>
                <a:cs typeface="Arial" panose="020B0604020202020204" pitchFamily="34" charset="0"/>
              </a:rPr>
              <a:t>29% en moins d'épisodes de vomissements  </a:t>
            </a:r>
          </a:p>
          <a:p>
            <a:pPr lvl="1"/>
            <a:r>
              <a:rPr lang="fr-FR" altLang="fr-FR" dirty="0">
                <a:latin typeface="Arial" panose="020B0604020202020204" pitchFamily="34" charset="0"/>
                <a:cs typeface="Arial" panose="020B0604020202020204" pitchFamily="34" charset="0"/>
              </a:rPr>
              <a:t>Sévérité des épisodes de diarrhée diminuée </a:t>
            </a:r>
          </a:p>
          <a:p>
            <a:r>
              <a:rPr lang="fr-FR" altLang="fr-FR" sz="2400" dirty="0">
                <a:latin typeface="Arial" panose="020B0604020202020204" pitchFamily="34" charset="0"/>
                <a:cs typeface="Arial" panose="020B0604020202020204" pitchFamily="34" charset="0"/>
              </a:rPr>
              <a:t>Zinc</a:t>
            </a:r>
            <a:r>
              <a:rPr lang="fr-FR" altLang="fr-FR" sz="2400" baseline="30000" dirty="0">
                <a:latin typeface="Arial" panose="020B0604020202020204" pitchFamily="34" charset="0"/>
                <a:cs typeface="Arial" panose="020B0604020202020204" pitchFamily="34" charset="0"/>
              </a:rPr>
              <a:t>2</a:t>
            </a:r>
            <a:endParaRPr lang="fr-FR" altLang="fr-FR" sz="2400" dirty="0">
              <a:latin typeface="Arial" panose="020B0604020202020204" pitchFamily="34" charset="0"/>
              <a:cs typeface="Arial" panose="020B0604020202020204" pitchFamily="34" charset="0"/>
            </a:endParaRPr>
          </a:p>
          <a:p>
            <a:pPr lvl="1"/>
            <a:r>
              <a:rPr lang="fr-FR" altLang="fr-FR" dirty="0">
                <a:latin typeface="Arial" panose="020B0604020202020204" pitchFamily="34" charset="0"/>
                <a:cs typeface="Arial" panose="020B0604020202020204" pitchFamily="34" charset="0"/>
              </a:rPr>
              <a:t>25-29% de réduction de la durée des diarrhées</a:t>
            </a:r>
          </a:p>
          <a:p>
            <a:pPr lvl="1">
              <a:lnSpc>
                <a:spcPct val="80000"/>
              </a:lnSpc>
            </a:pPr>
            <a:r>
              <a:rPr lang="fr-FR" altLang="fr-FR" dirty="0">
                <a:latin typeface="Arial" panose="020B0604020202020204" pitchFamily="34" charset="0"/>
                <a:cs typeface="Arial" panose="020B0604020202020204" pitchFamily="34" charset="0"/>
              </a:rPr>
              <a:t>40% de réduction d'échec du traitement ou des décès dans les cas de diarrhée persistante</a:t>
            </a:r>
          </a:p>
          <a:p>
            <a:pPr lvl="1">
              <a:lnSpc>
                <a:spcPct val="80000"/>
              </a:lnSpc>
            </a:pPr>
            <a:r>
              <a:rPr lang="fr-FR" altLang="fr-FR" dirty="0">
                <a:latin typeface="Arial" panose="020B0604020202020204" pitchFamily="34" charset="0"/>
                <a:cs typeface="Arial" panose="020B0604020202020204" pitchFamily="34" charset="0"/>
              </a:rPr>
              <a:t>4-5% de réduction de tous les décès infantiles en tant que mesure de prévention</a:t>
            </a:r>
          </a:p>
          <a:p>
            <a:pPr lvl="2">
              <a:lnSpc>
                <a:spcPct val="80000"/>
              </a:lnSpc>
            </a:pPr>
            <a:r>
              <a:rPr lang="fr-FR" altLang="fr-FR" sz="2400" dirty="0">
                <a:latin typeface="Arial" panose="020B0604020202020204" pitchFamily="34" charset="0"/>
                <a:cs typeface="Arial" panose="020B0604020202020204" pitchFamily="34" charset="0"/>
              </a:rPr>
              <a:t>Prévient la récidive de  diarrhée pendant  2 -3 mois</a:t>
            </a:r>
          </a:p>
          <a:p>
            <a:pPr lvl="2">
              <a:lnSpc>
                <a:spcPct val="80000"/>
              </a:lnSpc>
            </a:pPr>
            <a:r>
              <a:rPr lang="fr-FR" altLang="fr-FR" sz="2400" dirty="0">
                <a:latin typeface="Arial" panose="020B0604020202020204" pitchFamily="34" charset="0"/>
                <a:cs typeface="Arial" panose="020B0604020202020204" pitchFamily="34" charset="0"/>
              </a:rPr>
              <a:t>14-15% de réduction des cas de pneumonie</a:t>
            </a:r>
          </a:p>
        </p:txBody>
      </p:sp>
      <p:sp>
        <p:nvSpPr>
          <p:cNvPr id="5" name="Text Box 7">
            <a:extLst>
              <a:ext uri="{FF2B5EF4-FFF2-40B4-BE49-F238E27FC236}">
                <a16:creationId xmlns:a16="http://schemas.microsoft.com/office/drawing/2014/main" id="{4C56F6D6-AA50-4F85-B7EC-734F6D3A71D0}"/>
              </a:ext>
            </a:extLst>
          </p:cNvPr>
          <p:cNvSpPr txBox="1">
            <a:spLocks noChangeArrowheads="1"/>
          </p:cNvSpPr>
          <p:nvPr/>
        </p:nvSpPr>
        <p:spPr bwMode="auto">
          <a:xfrm>
            <a:off x="518160" y="6492875"/>
            <a:ext cx="1175512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fontAlgn="base">
              <a:spcBef>
                <a:spcPct val="0"/>
              </a:spcBef>
              <a:spcAft>
                <a:spcPct val="0"/>
              </a:spcAft>
              <a:defRPr>
                <a:solidFill>
                  <a:schemeClr val="tx1"/>
                </a:solidFill>
                <a:latin typeface="Arial" panose="020B0604020202020204" pitchFamily="34" charset="0"/>
              </a:defRPr>
            </a:lvl6pPr>
            <a:lvl7pPr marL="2970213" indent="-227013" fontAlgn="base">
              <a:spcBef>
                <a:spcPct val="0"/>
              </a:spcBef>
              <a:spcAft>
                <a:spcPct val="0"/>
              </a:spcAft>
              <a:defRPr>
                <a:solidFill>
                  <a:schemeClr val="tx1"/>
                </a:solidFill>
                <a:latin typeface="Arial" panose="020B0604020202020204" pitchFamily="34" charset="0"/>
              </a:defRPr>
            </a:lvl7pPr>
            <a:lvl8pPr marL="3427413" indent="-227013" fontAlgn="base">
              <a:spcBef>
                <a:spcPct val="0"/>
              </a:spcBef>
              <a:spcAft>
                <a:spcPct val="0"/>
              </a:spcAft>
              <a:defRPr>
                <a:solidFill>
                  <a:schemeClr val="tx1"/>
                </a:solidFill>
                <a:latin typeface="Arial" panose="020B0604020202020204" pitchFamily="34" charset="0"/>
              </a:defRPr>
            </a:lvl8pPr>
            <a:lvl9pPr marL="3884613" indent="-227013" fontAlgn="base">
              <a:spcBef>
                <a:spcPct val="0"/>
              </a:spcBef>
              <a:spcAft>
                <a:spcPct val="0"/>
              </a:spcAft>
              <a:defRPr>
                <a:solidFill>
                  <a:schemeClr val="tx1"/>
                </a:solidFill>
                <a:latin typeface="Arial" panose="020B0604020202020204" pitchFamily="34" charset="0"/>
              </a:defRPr>
            </a:lvl9pPr>
          </a:lstStyle>
          <a:p>
            <a:pPr eaLnBrk="1" hangingPunct="1"/>
            <a:r>
              <a:rPr lang="en-GB" altLang="fr-FR" sz="1400" dirty="0">
                <a:solidFill>
                  <a:srgbClr val="000066"/>
                </a:solidFill>
                <a:cs typeface="Arial" panose="020B0604020202020204" pitchFamily="34" charset="0"/>
              </a:rPr>
              <a:t>1: Hahn S, BMJ. 2001  2: Zinc Investigators’ Collaborative Group, Am J Clin </a:t>
            </a:r>
            <a:r>
              <a:rPr lang="en-GB" altLang="fr-FR" sz="1400" dirty="0" err="1">
                <a:solidFill>
                  <a:srgbClr val="000066"/>
                </a:solidFill>
                <a:cs typeface="Arial" panose="020B0604020202020204" pitchFamily="34" charset="0"/>
              </a:rPr>
              <a:t>Nutr</a:t>
            </a:r>
            <a:r>
              <a:rPr lang="en-GB" altLang="fr-FR" sz="1400" dirty="0">
                <a:solidFill>
                  <a:srgbClr val="000066"/>
                </a:solidFill>
                <a:cs typeface="Arial" panose="020B0604020202020204" pitchFamily="34" charset="0"/>
              </a:rPr>
              <a:t> 2000 &amp; </a:t>
            </a:r>
            <a:r>
              <a:rPr lang="en-GB" altLang="fr-FR" sz="1400" dirty="0" err="1">
                <a:solidFill>
                  <a:srgbClr val="000066"/>
                </a:solidFill>
                <a:cs typeface="Arial" panose="020B0604020202020204" pitchFamily="34" charset="0"/>
              </a:rPr>
              <a:t>Niessen</a:t>
            </a:r>
            <a:r>
              <a:rPr lang="en-GB" altLang="fr-FR" sz="1400" dirty="0">
                <a:solidFill>
                  <a:srgbClr val="000066"/>
                </a:solidFill>
                <a:cs typeface="Arial" panose="020B0604020202020204" pitchFamily="34" charset="0"/>
              </a:rPr>
              <a:t> L. et al. Bul. WHO, 2009</a:t>
            </a:r>
          </a:p>
        </p:txBody>
      </p:sp>
      <p:pic>
        <p:nvPicPr>
          <p:cNvPr id="6" name="Picture 5" descr="page1_1btr">
            <a:extLst>
              <a:ext uri="{FF2B5EF4-FFF2-40B4-BE49-F238E27FC236}">
                <a16:creationId xmlns:a16="http://schemas.microsoft.com/office/drawing/2014/main" id="{28A95043-6516-4DA5-AA6F-DDDC83F0C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338" y="2287095"/>
            <a:ext cx="1239838" cy="987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zinc cropped (3)">
            <a:extLst>
              <a:ext uri="{FF2B5EF4-FFF2-40B4-BE49-F238E27FC236}">
                <a16:creationId xmlns:a16="http://schemas.microsoft.com/office/drawing/2014/main" id="{DE528D27-7FDA-4914-99FB-9A105587C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6534">
            <a:off x="9702401" y="4361102"/>
            <a:ext cx="927100" cy="8683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DCD82A6-C887-4772-B273-6F28B16FD5DB}"/>
              </a:ext>
            </a:extLst>
          </p:cNvPr>
          <p:cNvSpPr>
            <a:spLocks noGrp="1"/>
          </p:cNvSpPr>
          <p:nvPr>
            <p:ph type="title"/>
          </p:nvPr>
        </p:nvSpPr>
        <p:spPr>
          <a:xfrm>
            <a:off x="0" y="477023"/>
            <a:ext cx="10806953" cy="1325563"/>
          </a:xfrm>
        </p:spPr>
        <p:txBody>
          <a:bodyPr lIns="91424" tIns="45712" rIns="91424" bIns="45712">
            <a:normAutofit/>
          </a:bodyPr>
          <a:lstStyle/>
          <a:p>
            <a:pPr algn="ctr"/>
            <a:r>
              <a:rPr lang="fr-FR" altLang="fr-FR" sz="3600" dirty="0">
                <a:latin typeface="Arial" panose="020B0604020202020204" pitchFamily="34" charset="0"/>
                <a:cs typeface="Arial" panose="020B0604020202020204" pitchFamily="34" charset="0"/>
              </a:rPr>
              <a:t>Impact potentiel des traitements nouveaux</a:t>
            </a:r>
          </a:p>
        </p:txBody>
      </p:sp>
      <p:sp>
        <p:nvSpPr>
          <p:cNvPr id="2" name="Espace réservé du numéro de diapositive 1">
            <a:extLst>
              <a:ext uri="{FF2B5EF4-FFF2-40B4-BE49-F238E27FC236}">
                <a16:creationId xmlns:a16="http://schemas.microsoft.com/office/drawing/2014/main" id="{E92E5232-31B9-4F55-85BA-558E1CAC62E2}"/>
              </a:ext>
            </a:extLst>
          </p:cNvPr>
          <p:cNvSpPr>
            <a:spLocks noGrp="1"/>
          </p:cNvSpPr>
          <p:nvPr>
            <p:ph type="sldNum" sz="quarter" idx="12"/>
          </p:nvPr>
        </p:nvSpPr>
        <p:spPr/>
        <p:txBody>
          <a:bodyPr/>
          <a:lstStyle/>
          <a:p>
            <a:fld id="{A9F93E00-9820-4A13-B013-120E706B7187}" type="slidenum">
              <a:rPr lang="fr-FR" smtClean="0"/>
              <a:t>9</a:t>
            </a:fld>
            <a:endParaRPr lang="fr-FR"/>
          </a:p>
        </p:txBody>
      </p:sp>
    </p:spTree>
    <p:extLst>
      <p:ext uri="{BB962C8B-B14F-4D97-AF65-F5344CB8AC3E}">
        <p14:creationId xmlns:p14="http://schemas.microsoft.com/office/powerpoint/2010/main" val="37583042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3121</TotalTime>
  <Words>1802</Words>
  <Application>Microsoft Office PowerPoint</Application>
  <PresentationFormat>Grand écran</PresentationFormat>
  <Paragraphs>365</Paragraphs>
  <Slides>33</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Calibri Light</vt:lpstr>
      <vt:lpstr>Times New Roman</vt:lpstr>
      <vt:lpstr>Wingdings</vt:lpstr>
      <vt:lpstr>Thème Office</vt:lpstr>
      <vt:lpstr>Actualités sur la prise en charge de la diarrhée chez l’enfant dans les pays en développement</vt:lpstr>
      <vt:lpstr>Définitions</vt:lpstr>
      <vt:lpstr>Introduction</vt:lpstr>
      <vt:lpstr>Présentation PowerPoint</vt:lpstr>
      <vt:lpstr>Epidémiologie</vt:lpstr>
      <vt:lpstr>Présentation PowerPoint</vt:lpstr>
      <vt:lpstr>Protéger, prévenir et traiter… Stratégies pour la diarrhée</vt:lpstr>
      <vt:lpstr>Couverture des interventions nécessaires</vt:lpstr>
      <vt:lpstr>Impact potentiel des traitements nouveaux</vt:lpstr>
      <vt:lpstr>Diarrhée: impact de l'augmentation de la couverture  à 90% des SRO</vt:lpstr>
      <vt:lpstr>Présentation PowerPoint</vt:lpstr>
      <vt:lpstr>Réalimentation précoce</vt:lpstr>
      <vt:lpstr>Présentation PowerPoint</vt:lpstr>
      <vt:lpstr>Présentation PowerPoint</vt:lpstr>
      <vt:lpstr>Présentation PowerPoint</vt:lpstr>
      <vt:lpstr>Présentation PowerPoint</vt:lpstr>
      <vt:lpstr>Présentation PowerPoint</vt:lpstr>
      <vt:lpstr>Présentation PowerPoint</vt:lpstr>
      <vt:lpstr>Le microbiote intestinal</vt:lpstr>
      <vt:lpstr>Rôles du microbiote intestinal</vt:lpstr>
      <vt:lpstr>Moduler le microbiote</vt:lpstr>
      <vt:lpstr>Quel serait le rôle des probiotiques?</vt:lpstr>
      <vt:lpstr>Nombreux essais cliniques….</vt:lpstr>
      <vt:lpstr>Probiotique: Saccharomyces boulardi</vt:lpstr>
      <vt:lpstr>Lactobacillus GG</vt:lpstr>
      <vt:lpstr>Présentation PowerPoint</vt:lpstr>
      <vt:lpstr>Présentation PowerPoint</vt:lpstr>
      <vt:lpstr>Présentation PowerPoint</vt:lpstr>
      <vt:lpstr>Présentation PowerPoint</vt:lpstr>
      <vt:lpstr>Présentation PowerPoint</vt:lpstr>
      <vt:lpstr>Présentation PowerPoint</vt:lpstr>
      <vt:lpstr>Conclusion</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Actualités sur la prise en charge de la diarrhée chez l’enfant dans les pays en développement</dc:title>
  <dc:creator>ategbo simon</dc:creator>
  <cp:lastModifiedBy>ategbo simon</cp:lastModifiedBy>
  <cp:revision>119</cp:revision>
  <dcterms:created xsi:type="dcterms:W3CDTF">2019-07-01T21:26:51Z</dcterms:created>
  <dcterms:modified xsi:type="dcterms:W3CDTF">2019-07-11T14:51:46Z</dcterms:modified>
</cp:coreProperties>
</file>