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7" r:id="rId2"/>
    <p:sldId id="345" r:id="rId3"/>
    <p:sldId id="343" r:id="rId4"/>
    <p:sldId id="258" r:id="rId5"/>
    <p:sldId id="340" r:id="rId6"/>
    <p:sldId id="287" r:id="rId7"/>
    <p:sldId id="387" r:id="rId8"/>
    <p:sldId id="362" r:id="rId9"/>
    <p:sldId id="288" r:id="rId10"/>
    <p:sldId id="363" r:id="rId11"/>
    <p:sldId id="374" r:id="rId12"/>
    <p:sldId id="348" r:id="rId13"/>
    <p:sldId id="365" r:id="rId14"/>
    <p:sldId id="354" r:id="rId15"/>
    <p:sldId id="353" r:id="rId16"/>
    <p:sldId id="356" r:id="rId17"/>
    <p:sldId id="349" r:id="rId18"/>
    <p:sldId id="359" r:id="rId19"/>
    <p:sldId id="388" r:id="rId20"/>
    <p:sldId id="370" r:id="rId21"/>
    <p:sldId id="371" r:id="rId22"/>
    <p:sldId id="372" r:id="rId23"/>
    <p:sldId id="369" r:id="rId24"/>
    <p:sldId id="373" r:id="rId25"/>
    <p:sldId id="389" r:id="rId26"/>
    <p:sldId id="395" r:id="rId27"/>
    <p:sldId id="375" r:id="rId28"/>
    <p:sldId id="376" r:id="rId29"/>
    <p:sldId id="391" r:id="rId30"/>
    <p:sldId id="399" r:id="rId31"/>
    <p:sldId id="396" r:id="rId32"/>
    <p:sldId id="410" r:id="rId33"/>
    <p:sldId id="400" r:id="rId34"/>
    <p:sldId id="398" r:id="rId35"/>
    <p:sldId id="414" r:id="rId36"/>
    <p:sldId id="424" r:id="rId37"/>
    <p:sldId id="402" r:id="rId38"/>
    <p:sldId id="413" r:id="rId39"/>
    <p:sldId id="415" r:id="rId40"/>
    <p:sldId id="403" r:id="rId41"/>
    <p:sldId id="431" r:id="rId42"/>
    <p:sldId id="412" r:id="rId43"/>
    <p:sldId id="423" r:id="rId44"/>
    <p:sldId id="404" r:id="rId45"/>
    <p:sldId id="407" r:id="rId46"/>
    <p:sldId id="434" r:id="rId47"/>
    <p:sldId id="432" r:id="rId48"/>
    <p:sldId id="425" r:id="rId49"/>
    <p:sldId id="426" r:id="rId50"/>
    <p:sldId id="427" r:id="rId51"/>
    <p:sldId id="428" r:id="rId52"/>
    <p:sldId id="435" r:id="rId53"/>
    <p:sldId id="429" r:id="rId54"/>
    <p:sldId id="430" r:id="rId55"/>
    <p:sldId id="381" r:id="rId56"/>
    <p:sldId id="334" r:id="rId5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BC14C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-102" y="-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374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62A6C-557B-4432-8DE8-78C8DF3D735D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4BB3A-4416-42E0-9A27-319779F4BE6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85212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5D55E9-0B2B-4DBF-A60B-008F5CA44C1D}" type="slidenum">
              <a:rPr lang="fr-FR" altLang="fr-FR" smtClean="0"/>
              <a:pPr>
                <a:spcBef>
                  <a:spcPct val="0"/>
                </a:spcBef>
              </a:pPr>
              <a:t>15</a:t>
            </a:fld>
            <a:endParaRPr lang="fr-FR" altLang="fr-FR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1966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B234E9-0D97-4A95-B926-AE037A4E98B8}" type="slidenum">
              <a:rPr lang="fr-FR" altLang="fr-FR" smtClean="0"/>
              <a:pPr>
                <a:spcBef>
                  <a:spcPct val="0"/>
                </a:spcBef>
              </a:pPr>
              <a:t>27</a:t>
            </a:fld>
            <a:endParaRPr lang="fr-FR" altLang="fr-FR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906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B8939E-C57E-4A36-8EBD-CFCA4302B782}" type="slidenum">
              <a:rPr lang="fr-FR" altLang="fr-FR" smtClean="0"/>
              <a:pPr>
                <a:spcBef>
                  <a:spcPct val="0"/>
                </a:spcBef>
              </a:pPr>
              <a:t>28</a:t>
            </a:fld>
            <a:endParaRPr lang="fr-FR" altLang="fr-FR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3703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7E352D-D41F-4F3C-A66C-092D85184FF4}" type="slidenum">
              <a:rPr lang="fr-FR" altLang="fr-FR" smtClean="0"/>
              <a:pPr>
                <a:spcBef>
                  <a:spcPct val="0"/>
                </a:spcBef>
              </a:pPr>
              <a:t>29</a:t>
            </a:fld>
            <a:endParaRPr lang="fr-FR" altLang="fr-FR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276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smtClean="0">
                <a:latin typeface="Arial" panose="020B0604020202020204" pitchFamily="34" charset="0"/>
                <a:cs typeface="Arial" panose="020B0604020202020204" pitchFamily="34" charset="0"/>
              </a:rPr>
              <a:t>Nous en avons choisi 2 dossiers pour illustrer ce travail.</a:t>
            </a:r>
          </a:p>
        </p:txBody>
      </p:sp>
      <p:sp>
        <p:nvSpPr>
          <p:cNvPr id="1075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2ED4C04-BF49-4B83-B31B-A62117398C95}" type="slidenum">
              <a:rPr lang="fr-FR" altLang="fr-FR" smtClean="0"/>
              <a:pPr/>
              <a:t>45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xmlns="" val="2746446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smtClean="0">
                <a:latin typeface="Arial" panose="020B0604020202020204" pitchFamily="34" charset="0"/>
                <a:cs typeface="Arial" panose="020B0604020202020204" pitchFamily="34" charset="0"/>
              </a:rPr>
              <a:t>Nous en avons choisi 2 dossiers pour illustrer ce travail.</a:t>
            </a:r>
          </a:p>
        </p:txBody>
      </p:sp>
      <p:sp>
        <p:nvSpPr>
          <p:cNvPr id="1075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2ED4C04-BF49-4B83-B31B-A62117398C95}" type="slidenum">
              <a:rPr lang="fr-FR" altLang="fr-FR" smtClean="0"/>
              <a:pPr/>
              <a:t>46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xmlns="" val="3065236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836202-0145-4536-AEAE-3580FE31B67E}" type="slidenum">
              <a:rPr lang="fr-FR" altLang="fr-FR" smtClean="0"/>
              <a:pPr>
                <a:spcBef>
                  <a:spcPct val="0"/>
                </a:spcBef>
              </a:pPr>
              <a:t>51</a:t>
            </a:fld>
            <a:endParaRPr lang="fr-FR" altLang="fr-FR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1291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996243-F617-4A6E-85FD-C52AEC9EAC45}" type="slidenum">
              <a:rPr lang="fr-FR" altLang="fr-FR" smtClean="0"/>
              <a:pPr>
                <a:spcBef>
                  <a:spcPct val="0"/>
                </a:spcBef>
              </a:pPr>
              <a:t>53</a:t>
            </a:fld>
            <a:endParaRPr lang="fr-FR" altLang="fr-FR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6976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2B65-0600-4117-B98E-04096F0F0001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42AB-D149-4A91-B6B4-3644F26C7A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4011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2B65-0600-4117-B98E-04096F0F0001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42AB-D149-4A91-B6B4-3644F26C7A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6959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2B65-0600-4117-B98E-04096F0F0001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42AB-D149-4A91-B6B4-3644F26C7A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1956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2B65-0600-4117-B98E-04096F0F0001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42AB-D149-4A91-B6B4-3644F26C7A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86210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2B65-0600-4117-B98E-04096F0F0001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42AB-D149-4A91-B6B4-3644F26C7A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49142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2B65-0600-4117-B98E-04096F0F0001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42AB-D149-4A91-B6B4-3644F26C7A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26635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2B65-0600-4117-B98E-04096F0F0001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42AB-D149-4A91-B6B4-3644F26C7A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941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2B65-0600-4117-B98E-04096F0F0001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42AB-D149-4A91-B6B4-3644F26C7A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402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2B65-0600-4117-B98E-04096F0F0001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42AB-D149-4A91-B6B4-3644F26C7A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6643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2B65-0600-4117-B98E-04096F0F0001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42AB-D149-4A91-B6B4-3644F26C7A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02658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2B65-0600-4117-B98E-04096F0F0001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42AB-D149-4A91-B6B4-3644F26C7A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89919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F2B65-0600-4117-B98E-04096F0F0001}" type="datetimeFigureOut">
              <a:rPr lang="fr-FR" smtClean="0"/>
              <a:pPr/>
              <a:t>12/07/2019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F42AB-D149-4A91-B6B4-3644F26C7A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0840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Chamy%20CL%5bAuthor%5d&amp;cauthor=true&amp;cauthor_uid=25848454" TargetMode="External"/><Relationship Id="rId3" Type="http://schemas.openxmlformats.org/officeDocument/2006/relationships/hyperlink" Target="https://www.ncbi.nlm.nih.gov/pubmed/?term=Maruis%20KF%5bAuthor%5d&amp;cauthor=true&amp;cauthor_uid=25848454" TargetMode="External"/><Relationship Id="rId7" Type="http://schemas.openxmlformats.org/officeDocument/2006/relationships/hyperlink" Target="https://www.ncbi.nlm.nih.gov/pubmed/?term=Shem%20M%5bAuthor%5d&amp;cauthor=true&amp;cauthor_uid=25848454" TargetMode="External"/><Relationship Id="rId2" Type="http://schemas.openxmlformats.org/officeDocument/2006/relationships/hyperlink" Target="https://www.ncbi.nlm.nih.gov/pubmed/?term=Cedrick%20SM%5bAuthor%5d&amp;cauthor=true&amp;cauthor_uid=2584845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?term=Patience%20MP%5bAuthor%5d&amp;cauthor=true&amp;cauthor_uid=25848454" TargetMode="External"/><Relationship Id="rId5" Type="http://schemas.openxmlformats.org/officeDocument/2006/relationships/hyperlink" Target="https://www.ncbi.nlm.nih.gov/pubmed/?term=Nelly%20MS%5bAuthor%5d&amp;cauthor=true&amp;cauthor_uid=25848454" TargetMode="External"/><Relationship Id="rId4" Type="http://schemas.openxmlformats.org/officeDocument/2006/relationships/hyperlink" Target="https://www.ncbi.nlm.nih.gov/pubmed/?term=Mireille%20KZ%5bAuthor%5d&amp;cauthor=true&amp;cauthor_uid=25848454" TargetMode="External"/><Relationship Id="rId9" Type="http://schemas.openxmlformats.org/officeDocument/2006/relationships/hyperlink" Target="https://www.ncbi.nlm.nih.gov/pubmed/?term=Josephine%20MK%5bAuthor%5d&amp;cauthor=true&amp;cauthor_uid=25848454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57338" y="2027986"/>
            <a:ext cx="9318438" cy="2339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b="1" dirty="0" smtClean="0">
                <a:latin typeface="Adobe Caslon Pro Bold" panose="0205070206050A020403" pitchFamily="18" charset="0"/>
              </a:rPr>
              <a:t>BONNES PRATIQUES </a:t>
            </a:r>
            <a:r>
              <a:rPr lang="fr-FR" altLang="fr-FR" b="1" dirty="0">
                <a:latin typeface="Adobe Caslon Pro Bold" panose="0205070206050A020403" pitchFamily="18" charset="0"/>
              </a:rPr>
              <a:t>EN IMAGERIE </a:t>
            </a:r>
            <a:r>
              <a:rPr lang="fr-FR" altLang="fr-FR" b="1" dirty="0" smtClean="0">
                <a:latin typeface="Adobe Caslon Pro Bold" panose="0205070206050A020403" pitchFamily="18" charset="0"/>
              </a:rPr>
              <a:t>DIGESTIVE</a:t>
            </a:r>
            <a:endParaRPr lang="fr-FR" altLang="fr-FR" b="1" dirty="0">
              <a:latin typeface="Adobe Caslon Pro Bold" panose="0205070206050A020403" pitchFamily="18" charset="0"/>
            </a:endParaRPr>
          </a:p>
        </p:txBody>
      </p:sp>
      <p:sp>
        <p:nvSpPr>
          <p:cNvPr id="2051" name="Sous-titre 1"/>
          <p:cNvSpPr>
            <a:spLocks noGrp="1"/>
          </p:cNvSpPr>
          <p:nvPr>
            <p:ph type="subTitle" idx="1"/>
          </p:nvPr>
        </p:nvSpPr>
        <p:spPr>
          <a:xfrm>
            <a:off x="1557338" y="4462090"/>
            <a:ext cx="9110662" cy="1974196"/>
          </a:xfrm>
        </p:spPr>
        <p:txBody>
          <a:bodyPr>
            <a:normAutofit/>
          </a:bodyPr>
          <a:lstStyle/>
          <a:p>
            <a:r>
              <a:rPr lang="fr-FR" altLang="fr-FR" sz="3200" b="1" dirty="0">
                <a:solidFill>
                  <a:srgbClr val="0070C0"/>
                </a:solidFill>
              </a:rPr>
              <a:t>Dr Aïssata Ly Ba </a:t>
            </a:r>
            <a:endParaRPr lang="fr-FR" altLang="fr-FR" sz="3200" b="1" dirty="0" smtClean="0">
              <a:solidFill>
                <a:srgbClr val="0070C0"/>
              </a:solidFill>
            </a:endParaRPr>
          </a:p>
          <a:p>
            <a:r>
              <a:rPr lang="fr-FR" altLang="fr-FR" b="1" dirty="0" smtClean="0">
                <a:latin typeface="Adobe Caslon Pro" panose="0205050205050A020403" pitchFamily="18" charset="0"/>
              </a:rPr>
              <a:t>Professeur Assimilé </a:t>
            </a:r>
            <a:endParaRPr lang="fr-FR" altLang="fr-FR" b="1" dirty="0">
              <a:latin typeface="Adobe Caslon Pro" panose="0205050205050A020403" pitchFamily="18" charset="0"/>
            </a:endParaRPr>
          </a:p>
          <a:p>
            <a:r>
              <a:rPr lang="fr-FR" altLang="fr-FR" sz="2600" b="1" i="1" dirty="0" smtClean="0">
                <a:solidFill>
                  <a:srgbClr val="0070C0"/>
                </a:solidFill>
                <a:latin typeface="Adobe Caslon Pro" panose="0205050205050A020403" pitchFamily="18" charset="0"/>
              </a:rPr>
              <a:t>VIIème Congrès de la Société Sénégalaise de Pédiatrie </a:t>
            </a:r>
          </a:p>
          <a:p>
            <a:r>
              <a:rPr lang="fr-FR" altLang="fr-FR" sz="2600" b="1" i="1" dirty="0" smtClean="0">
                <a:solidFill>
                  <a:srgbClr val="0070C0"/>
                </a:solidFill>
                <a:latin typeface="Adobe Caslon Pro" panose="0205050205050A020403" pitchFamily="18" charset="0"/>
              </a:rPr>
              <a:t>11, 12, 13 juillet 2019</a:t>
            </a:r>
          </a:p>
          <a:p>
            <a:endParaRPr lang="fr-FR" altLang="fr-FR" sz="2600" b="1" i="1" dirty="0">
              <a:latin typeface="Adobe Caslon Pro" panose="0205050205050A020403" pitchFamily="18" charset="0"/>
            </a:endParaRPr>
          </a:p>
        </p:txBody>
      </p:sp>
      <p:pic>
        <p:nvPicPr>
          <p:cNvPr id="2052" name="Picture 6" descr="C:\Documents and Settings\Diaw\Mes documents\Mes images\Université cheikh an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1408" y="182356"/>
            <a:ext cx="1227137" cy="1073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Logo SOSEPED (1)-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163" y="196152"/>
            <a:ext cx="1524350" cy="1261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92337" y="196152"/>
            <a:ext cx="1351325" cy="11045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01340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RADIOGRAPHIE </a:t>
            </a:r>
            <a:r>
              <a:rPr lang="fr-FR" altLang="fr-FR" dirty="0" smtClean="0"/>
              <a:t>STANDARD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52446" t="45013" r="17742" b="14900"/>
          <a:stretch/>
        </p:blipFill>
        <p:spPr>
          <a:xfrm>
            <a:off x="5453986" y="1890743"/>
            <a:ext cx="5630218" cy="4078946"/>
          </a:xfrm>
          <a:prstGeom prst="rect">
            <a:avLst/>
          </a:prstGeom>
          <a:ln w="3175">
            <a:solidFill>
              <a:srgbClr val="BC14C0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430306" y="1690688"/>
            <a:ext cx="5472953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sz="3200" dirty="0" smtClean="0"/>
              <a:t>Radioanatomie</a:t>
            </a:r>
            <a:r>
              <a:rPr lang="fr-FR" altLang="fr-FR" sz="2800" dirty="0" smtClean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dirty="0" smtClean="0"/>
              <a:t>Grand enfant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altLang="fr-FR" sz="2400" dirty="0" smtClean="0"/>
              <a:t>Analyse </a:t>
            </a:r>
            <a:r>
              <a:rPr lang="fr-FR" altLang="fr-FR" sz="2400" dirty="0"/>
              <a:t>complète, </a:t>
            </a:r>
            <a:r>
              <a:rPr lang="fr-FR" altLang="fr-FR" sz="2400" dirty="0" smtClean="0"/>
              <a:t>Précise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altLang="fr-FR" sz="2400" dirty="0" smtClean="0"/>
              <a:t>Préalable= </a:t>
            </a:r>
            <a:r>
              <a:rPr lang="fr-FR" altLang="fr-FR" sz="2400" dirty="0"/>
              <a:t>connaissance des organes </a:t>
            </a:r>
            <a:r>
              <a:rPr lang="fr-FR" altLang="fr-FR" sz="2400" dirty="0" smtClean="0"/>
              <a:t>abdominaux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fr-FR" altLang="fr-FR" sz="2000" dirty="0" smtClean="0"/>
              <a:t>Topographie</a:t>
            </a:r>
            <a:r>
              <a:rPr lang="fr-FR" altLang="fr-FR" sz="2000" dirty="0"/>
              <a:t>, </a:t>
            </a:r>
            <a:endParaRPr lang="fr-FR" altLang="fr-FR" sz="2000" dirty="0" smtClean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fr-FR" altLang="fr-FR" sz="2000" dirty="0" smtClean="0"/>
              <a:t>Forme,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fr-FR" altLang="fr-FR" sz="2000" dirty="0" smtClean="0"/>
              <a:t>Structure.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altLang="fr-FR" sz="2400" dirty="0" smtClean="0"/>
              <a:t>Viscères: 5 repères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altLang="fr-FR" sz="2400" dirty="0" smtClean="0"/>
              <a:t>Organes creux: 4 repères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altLang="fr-FR" sz="2400" dirty="0" smtClean="0">
                <a:solidFill>
                  <a:srgbClr val="BC14C0"/>
                </a:solidFill>
              </a:rPr>
              <a:t>Abondance de la graisse</a:t>
            </a:r>
            <a:endParaRPr lang="fr-FR" altLang="fr-FR" dirty="0">
              <a:solidFill>
                <a:srgbClr val="BC14C0"/>
              </a:solidFill>
            </a:endParaRPr>
          </a:p>
          <a:p>
            <a:pPr lvl="3"/>
            <a:endParaRPr lang="fr-FR" altLang="fr-FR" dirty="0">
              <a:solidFill>
                <a:srgbClr val="BC14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sp>
        <p:nvSpPr>
          <p:cNvPr id="2" name="Étoile à 5 branches 1"/>
          <p:cNvSpPr/>
          <p:nvPr/>
        </p:nvSpPr>
        <p:spPr>
          <a:xfrm>
            <a:off x="6992471" y="5405717"/>
            <a:ext cx="201706" cy="134471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5659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RADIOGRAPHIE </a:t>
            </a:r>
            <a:r>
              <a:rPr lang="fr-FR" altLang="fr-FR" dirty="0" smtClean="0"/>
              <a:t>STANDARD</a:t>
            </a:r>
            <a:endParaRPr lang="fr-FR" altLang="fr-FR" b="1" dirty="0" smtClean="0"/>
          </a:p>
        </p:txBody>
      </p:sp>
      <p:sp>
        <p:nvSpPr>
          <p:cNvPr id="2970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676275"/>
          </a:xfrm>
        </p:spPr>
        <p:txBody>
          <a:bodyPr>
            <a:noAutofit/>
          </a:bodyPr>
          <a:lstStyle/>
          <a:p>
            <a:r>
              <a:rPr lang="fr-FR" altLang="fr-FR" sz="3200" dirty="0" smtClean="0"/>
              <a:t>Radioanatomie</a:t>
            </a:r>
          </a:p>
          <a:p>
            <a:pPr lvl="1"/>
            <a:r>
              <a:rPr lang="fr-FR" altLang="fr-FR" sz="2800" dirty="0" smtClean="0"/>
              <a:t>Nouveau-né: </a:t>
            </a:r>
            <a:r>
              <a:rPr lang="fr-FR" altLang="fr-FR" sz="2800" dirty="0" smtClean="0">
                <a:solidFill>
                  <a:srgbClr val="BC14C0"/>
                </a:solidFill>
              </a:rPr>
              <a:t>pneumatisation progressive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36013" t="50384" r="18719" b="10678"/>
          <a:stretch/>
        </p:blipFill>
        <p:spPr>
          <a:xfrm>
            <a:off x="3030071" y="2479693"/>
            <a:ext cx="8431305" cy="3907660"/>
          </a:xfrm>
          <a:prstGeom prst="rect">
            <a:avLst/>
          </a:prstGeom>
          <a:ln w="3175">
            <a:solidFill>
              <a:srgbClr val="BC14C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04800" y="3226846"/>
            <a:ext cx="28821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b="1" dirty="0" smtClean="0"/>
              <a:t>ESTOMAC: PREMIER </a:t>
            </a:r>
            <a:r>
              <a:rPr lang="fr-FR" b="1" dirty="0"/>
              <a:t>CRI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b="1" dirty="0" smtClean="0"/>
              <a:t>ILÉON: 6</a:t>
            </a:r>
            <a:r>
              <a:rPr lang="fr-FR" b="1" baseline="30000" dirty="0" smtClean="0"/>
              <a:t>ÈME</a:t>
            </a:r>
            <a:r>
              <a:rPr lang="fr-FR" b="1" dirty="0" smtClean="0"/>
              <a:t> </a:t>
            </a:r>
            <a:r>
              <a:rPr lang="fr-FR" b="1" dirty="0"/>
              <a:t>HEURE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b="1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b="1" dirty="0" smtClean="0"/>
              <a:t>RECTUM: </a:t>
            </a:r>
            <a:r>
              <a:rPr lang="fr-FR" b="1" dirty="0"/>
              <a:t>12</a:t>
            </a:r>
            <a:r>
              <a:rPr lang="fr-FR" b="1" baseline="30000" dirty="0"/>
              <a:t>ÈME</a:t>
            </a:r>
            <a:r>
              <a:rPr lang="fr-FR" b="1" dirty="0"/>
              <a:t> HEURE</a:t>
            </a:r>
          </a:p>
        </p:txBody>
      </p:sp>
    </p:spTree>
    <p:extLst>
      <p:ext uri="{BB962C8B-B14F-4D97-AF65-F5344CB8AC3E}">
        <p14:creationId xmlns:p14="http://schemas.microsoft.com/office/powerpoint/2010/main" xmlns="" val="1201010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RADIOGRAPHIE SPECIALISEE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altLang="fr-FR" sz="3500" dirty="0" smtClean="0"/>
              <a:t>Produits de contraste</a:t>
            </a:r>
          </a:p>
          <a:p>
            <a:pPr lvl="1"/>
            <a:r>
              <a:rPr lang="fr-FR" altLang="fr-FR" sz="3000" dirty="0" smtClean="0"/>
              <a:t>Types</a:t>
            </a:r>
          </a:p>
          <a:p>
            <a:pPr lvl="2"/>
            <a:r>
              <a:rPr lang="fr-FR" altLang="fr-FR" sz="2600" dirty="0" smtClean="0"/>
              <a:t>Contraste positif</a:t>
            </a:r>
          </a:p>
          <a:p>
            <a:pPr lvl="3"/>
            <a:r>
              <a:rPr lang="fr-FR" altLang="fr-FR" sz="2200" dirty="0" smtClean="0"/>
              <a:t>Sel de baryum ou Baryte </a:t>
            </a:r>
          </a:p>
          <a:p>
            <a:pPr lvl="3"/>
            <a:r>
              <a:rPr lang="fr-FR" altLang="fr-FR" sz="2200" dirty="0" smtClean="0"/>
              <a:t>Hydrosoluble</a:t>
            </a:r>
          </a:p>
          <a:p>
            <a:pPr lvl="2"/>
            <a:r>
              <a:rPr lang="fr-FR" altLang="fr-FR" sz="2800" dirty="0" smtClean="0"/>
              <a:t>Contraste négatif: air</a:t>
            </a:r>
          </a:p>
          <a:p>
            <a:pPr lvl="1"/>
            <a:r>
              <a:rPr lang="fr-FR" altLang="fr-FR" sz="3200" dirty="0" smtClean="0"/>
              <a:t>Utilisation</a:t>
            </a:r>
          </a:p>
          <a:p>
            <a:pPr lvl="2"/>
            <a:r>
              <a:rPr lang="fr-FR" altLang="fr-FR" sz="2600" dirty="0" smtClean="0"/>
              <a:t>À visée diagnostique: &lt; 6 mois, suspicion fistule, suites opératoires</a:t>
            </a:r>
          </a:p>
          <a:p>
            <a:pPr lvl="2"/>
            <a:r>
              <a:rPr lang="fr-FR" altLang="fr-FR" sz="2600" dirty="0" smtClean="0"/>
              <a:t>À visée thérapeutique: iléus méconial; invagination intestinale aiguë</a:t>
            </a:r>
          </a:p>
        </p:txBody>
      </p:sp>
    </p:spTree>
    <p:extLst>
      <p:ext uri="{BB962C8B-B14F-4D97-AF65-F5344CB8AC3E}">
        <p14:creationId xmlns:p14="http://schemas.microsoft.com/office/powerpoint/2010/main" xmlns="" val="92358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RADIOGRAPHIE SPECIALISEE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 smtClean="0"/>
              <a:t>Préparation </a:t>
            </a:r>
            <a:r>
              <a:rPr lang="fr-FR" altLang="fr-FR" dirty="0"/>
              <a:t>du malade</a:t>
            </a:r>
          </a:p>
          <a:p>
            <a:pPr lvl="1"/>
            <a:r>
              <a:rPr lang="fr-FR" altLang="fr-FR" dirty="0"/>
              <a:t>Régime sans résidus</a:t>
            </a:r>
          </a:p>
          <a:p>
            <a:pPr lvl="1"/>
            <a:r>
              <a:rPr lang="fr-FR" altLang="fr-FR" dirty="0"/>
              <a:t>Patient à jeun depuis 3-6 heures</a:t>
            </a:r>
          </a:p>
          <a:p>
            <a:pPr lvl="1"/>
            <a:r>
              <a:rPr lang="fr-FR" altLang="fr-FR" dirty="0" smtClean="0"/>
              <a:t>Pas </a:t>
            </a:r>
            <a:r>
              <a:rPr lang="fr-FR" altLang="fr-FR" dirty="0"/>
              <a:t>d’exploration barytée 3 jours </a:t>
            </a:r>
            <a:r>
              <a:rPr lang="fr-FR" altLang="fr-FR" dirty="0" smtClean="0"/>
              <a:t>avant l’examen</a:t>
            </a:r>
          </a:p>
          <a:p>
            <a:r>
              <a:rPr lang="fr-FR" altLang="fr-FR" dirty="0" smtClean="0"/>
              <a:t>Administration du produit</a:t>
            </a:r>
          </a:p>
          <a:p>
            <a:pPr lvl="1"/>
            <a:r>
              <a:rPr lang="fr-FR" altLang="fr-FR" dirty="0" smtClean="0"/>
              <a:t>Par voie haute: transits œso-gastro-duodénal (TOGD), du grêle (TG)</a:t>
            </a:r>
            <a:endParaRPr lang="fr-FR" altLang="fr-FR" dirty="0"/>
          </a:p>
          <a:p>
            <a:pPr lvl="1"/>
            <a:r>
              <a:rPr lang="fr-FR" altLang="fr-FR" dirty="0" smtClean="0"/>
              <a:t>Par voie basse</a:t>
            </a:r>
          </a:p>
          <a:p>
            <a:pPr lvl="2"/>
            <a:r>
              <a:rPr lang="fr-FR" altLang="fr-FR" dirty="0" smtClean="0"/>
              <a:t>Lavement baryté: LB</a:t>
            </a:r>
          </a:p>
          <a:p>
            <a:pPr lvl="2"/>
            <a:r>
              <a:rPr lang="fr-FR" altLang="fr-FR" dirty="0" smtClean="0"/>
              <a:t>Lavement aux hydrosolubles: LH</a:t>
            </a:r>
          </a:p>
          <a:p>
            <a:pPr lvl="2"/>
            <a:endParaRPr lang="fr-FR" alt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64529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RADIOGRAPHIE SPECIALISEE</a:t>
            </a:r>
            <a:endParaRPr lang="fr-FR" dirty="0"/>
          </a:p>
        </p:txBody>
      </p:sp>
      <p:pic>
        <p:nvPicPr>
          <p:cNvPr id="4" name="Picture 2" descr="C:\Users\aboode panthero\Downloads\STATIF DE PEDIATRIE_files\preview_html_436aea25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661574" y="1690688"/>
            <a:ext cx="2692226" cy="4351338"/>
          </a:xfrm>
          <a:prstGeom prst="rect">
            <a:avLst/>
          </a:prstGeom>
          <a:noFill/>
        </p:spPr>
      </p:pic>
      <p:sp>
        <p:nvSpPr>
          <p:cNvPr id="9" name="Espace réservé du contenu 8"/>
          <p:cNvSpPr>
            <a:spLocks noGrp="1"/>
          </p:cNvSpPr>
          <p:nvPr>
            <p:ph sz="half" idx="2"/>
          </p:nvPr>
        </p:nvSpPr>
        <p:spPr>
          <a:xfrm>
            <a:off x="838200" y="2070846"/>
            <a:ext cx="8480612" cy="397117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altLang="fr-FR" sz="3600" dirty="0" smtClean="0"/>
              <a:t>Techniques d’opacification </a:t>
            </a:r>
            <a:endParaRPr lang="fr-FR" altLang="fr-FR" sz="3600" dirty="0"/>
          </a:p>
          <a:p>
            <a:pPr lvl="1">
              <a:defRPr/>
            </a:pPr>
            <a:r>
              <a:rPr lang="fr-FR" altLang="fr-FR" sz="3200" dirty="0"/>
              <a:t>Transit Œso-gastro-duodénal</a:t>
            </a:r>
            <a:r>
              <a:rPr lang="fr-FR" altLang="fr-FR" sz="3200" dirty="0" smtClean="0"/>
              <a:t>: opacification pa</a:t>
            </a:r>
            <a:r>
              <a:rPr lang="fr-FR" sz="3200" dirty="0" smtClean="0"/>
              <a:t>rtie </a:t>
            </a:r>
            <a:r>
              <a:rPr lang="fr-FR" sz="3200" dirty="0"/>
              <a:t>supérieure du </a:t>
            </a:r>
            <a:r>
              <a:rPr lang="fr-FR" sz="3200" dirty="0" smtClean="0"/>
              <a:t>TD</a:t>
            </a:r>
            <a:endParaRPr lang="fr-FR" sz="3200" dirty="0"/>
          </a:p>
          <a:p>
            <a:pPr lvl="2"/>
            <a:r>
              <a:rPr lang="fr-FR" altLang="fr-FR" sz="2800" dirty="0" smtClean="0"/>
              <a:t>Administration du produit </a:t>
            </a:r>
          </a:p>
          <a:p>
            <a:pPr lvl="3"/>
            <a:r>
              <a:rPr lang="fr-FR" altLang="fr-FR" sz="2400" dirty="0" smtClean="0"/>
              <a:t>Biberon</a:t>
            </a:r>
          </a:p>
          <a:p>
            <a:pPr lvl="3"/>
            <a:r>
              <a:rPr lang="fr-FR" altLang="fr-FR" sz="2400" dirty="0" smtClean="0"/>
              <a:t>Verre </a:t>
            </a:r>
          </a:p>
          <a:p>
            <a:pPr lvl="3"/>
            <a:r>
              <a:rPr lang="fr-FR" altLang="fr-FR" sz="2400" dirty="0" smtClean="0"/>
              <a:t>Sonde: SNG</a:t>
            </a:r>
            <a:endParaRPr lang="fr-FR" sz="2000" dirty="0"/>
          </a:p>
        </p:txBody>
      </p:sp>
      <p:pic>
        <p:nvPicPr>
          <p:cNvPr id="10" name="Image 1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20" t="36501" r="45572" b="10539"/>
          <a:stretch>
            <a:fillRect/>
          </a:stretch>
        </p:blipFill>
        <p:spPr bwMode="auto">
          <a:xfrm>
            <a:off x="5510199" y="3934974"/>
            <a:ext cx="3001790" cy="204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6807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RADIOGRAPHIE SPECIALISEE</a:t>
            </a:r>
            <a:endParaRPr lang="fr-FR" altLang="fr-FR" b="1" dirty="0" smtClean="0">
              <a:latin typeface="Arial Black" panose="020B0A04020102020204" pitchFamily="34" charset="0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altLang="fr-FR" sz="3600" dirty="0" smtClean="0"/>
              <a:t>Techniques d’opacification </a:t>
            </a:r>
          </a:p>
          <a:p>
            <a:pPr lvl="1">
              <a:defRPr/>
            </a:pPr>
            <a:r>
              <a:rPr lang="fr-FR" altLang="fr-FR" sz="3200" dirty="0" smtClean="0"/>
              <a:t>Transit Œso-gastro-duodénal </a:t>
            </a:r>
            <a:endParaRPr lang="fr-FR" sz="3200" dirty="0" smtClean="0"/>
          </a:p>
          <a:p>
            <a:pPr lvl="2"/>
            <a:r>
              <a:rPr lang="fr-FR" altLang="fr-FR" sz="2800" dirty="0"/>
              <a:t>Etude dynamique</a:t>
            </a:r>
          </a:p>
          <a:p>
            <a:pPr lvl="3"/>
            <a:r>
              <a:rPr lang="fr-FR" altLang="fr-FR" sz="2400" dirty="0"/>
              <a:t>Progression de la baryte suivie en scopie télévisée </a:t>
            </a:r>
          </a:p>
          <a:p>
            <a:pPr lvl="3"/>
            <a:r>
              <a:rPr lang="fr-FR" altLang="fr-FR" sz="2400" dirty="0" smtClean="0"/>
              <a:t>Recherche de troubles fonctionnels: déglutition</a:t>
            </a:r>
          </a:p>
          <a:p>
            <a:pPr lvl="3"/>
            <a:r>
              <a:rPr lang="fr-FR" altLang="fr-FR" sz="2400" dirty="0" smtClean="0"/>
              <a:t>Enregistrements vidéos</a:t>
            </a:r>
          </a:p>
          <a:p>
            <a:pPr lvl="2"/>
            <a:r>
              <a:rPr lang="fr-FR" altLang="fr-FR" sz="2800" dirty="0" smtClean="0"/>
              <a:t>Etude </a:t>
            </a:r>
            <a:r>
              <a:rPr lang="fr-FR" altLang="fr-FR" sz="2800" dirty="0"/>
              <a:t>statique</a:t>
            </a:r>
          </a:p>
          <a:p>
            <a:pPr lvl="3"/>
            <a:r>
              <a:rPr lang="fr-FR" altLang="fr-FR" sz="2400" dirty="0" smtClean="0"/>
              <a:t>Recherche d’anomalies morphologiques</a:t>
            </a:r>
          </a:p>
          <a:p>
            <a:pPr lvl="3"/>
            <a:r>
              <a:rPr lang="fr-FR" altLang="fr-FR" sz="2400" dirty="0" smtClean="0"/>
              <a:t>Clichés </a:t>
            </a:r>
            <a:r>
              <a:rPr lang="fr-FR" altLang="fr-FR" sz="2400" dirty="0"/>
              <a:t>radiographiques </a:t>
            </a:r>
            <a:r>
              <a:rPr lang="fr-FR" altLang="fr-FR" sz="2400" dirty="0" smtClean="0"/>
              <a:t>face et profil à </a:t>
            </a:r>
            <a:r>
              <a:rPr lang="fr-FR" altLang="fr-FR" sz="2400" dirty="0"/>
              <a:t>intervalles réguliers</a:t>
            </a:r>
          </a:p>
          <a:p>
            <a:pPr lvl="2">
              <a:defRPr/>
            </a:pP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xmlns="" val="252628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 1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99" t="46978" r="65549" b="36414"/>
          <a:stretch/>
        </p:blipFill>
        <p:spPr bwMode="auto">
          <a:xfrm>
            <a:off x="4761029" y="1361237"/>
            <a:ext cx="5066754" cy="271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51" t="53006" r="61623" b="23000"/>
          <a:stretch/>
        </p:blipFill>
        <p:spPr bwMode="auto">
          <a:xfrm>
            <a:off x="9827783" y="1361237"/>
            <a:ext cx="1948913" cy="276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57" t="63934" r="61069" b="18848"/>
          <a:stretch/>
        </p:blipFill>
        <p:spPr bwMode="auto">
          <a:xfrm>
            <a:off x="3393261" y="3954216"/>
            <a:ext cx="2416289" cy="27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 flipH="1" flipV="1">
            <a:off x="4652754" y="6218397"/>
            <a:ext cx="83892" cy="313047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3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74" t="46886" r="55534" b="28099"/>
          <a:stretch>
            <a:fillRect/>
          </a:stretch>
        </p:blipFill>
        <p:spPr bwMode="auto">
          <a:xfrm>
            <a:off x="5810374" y="4065106"/>
            <a:ext cx="4536093" cy="266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5" name="Rectangle 1"/>
          <p:cNvSpPr>
            <a:spLocks noChangeArrowheads="1"/>
          </p:cNvSpPr>
          <p:nvPr/>
        </p:nvSpPr>
        <p:spPr bwMode="auto">
          <a:xfrm>
            <a:off x="0" y="1755941"/>
            <a:ext cx="5301079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04825" indent="-16192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2800" dirty="0" smtClean="0"/>
              <a:t>TOGD: Radioanatomie </a:t>
            </a:r>
            <a:r>
              <a:rPr lang="fr-FR" altLang="fr-FR" sz="2400" dirty="0" smtClean="0"/>
              <a:t>Nouveau-né</a:t>
            </a:r>
          </a:p>
          <a:p>
            <a:pPr marL="904875" lvl="1" indent="-16192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2000" dirty="0" smtClean="0"/>
              <a:t>Estomac horizontal</a:t>
            </a:r>
          </a:p>
          <a:p>
            <a:pPr marL="904875" lvl="1" indent="-16192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2000" dirty="0" smtClean="0"/>
              <a:t>Reflux gastro- </a:t>
            </a:r>
            <a:r>
              <a:rPr lang="fr-FR" altLang="fr-FR" sz="2000" dirty="0" err="1" smtClean="0"/>
              <a:t>oesophagien</a:t>
            </a:r>
            <a:endParaRPr lang="fr-FR" altLang="fr-FR" sz="2000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4685297" y="5030686"/>
            <a:ext cx="151464" cy="384479"/>
          </a:xfrm>
          <a:prstGeom prst="straightConnector1">
            <a:avLst/>
          </a:prstGeom>
          <a:ln w="28575">
            <a:solidFill>
              <a:srgbClr val="BC14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058278" y="4974150"/>
            <a:ext cx="2104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spcBef>
                <a:spcPct val="0"/>
              </a:spcBef>
              <a:buFontTx/>
              <a:buNone/>
            </a:pPr>
            <a:r>
              <a:rPr lang="fr-FR" altLang="fr-FR" b="1" dirty="0"/>
              <a:t>2 </a:t>
            </a:r>
            <a:r>
              <a:rPr lang="fr-FR" altLang="fr-FR" b="1" dirty="0" smtClean="0"/>
              <a:t>REPERES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RADIOGRAPHIE SPECIALISEE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7674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RADIOGRAPHIE SPECIALISEE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altLang="fr-FR" sz="3500" dirty="0" smtClean="0"/>
              <a:t>Techniques d’opacification</a:t>
            </a:r>
          </a:p>
          <a:p>
            <a:pPr lvl="1"/>
            <a:r>
              <a:rPr lang="fr-FR" altLang="fr-FR" sz="3200" dirty="0" smtClean="0"/>
              <a:t>Lavement baryté ou au hydrosolubles: opacification du colon </a:t>
            </a:r>
          </a:p>
          <a:p>
            <a:pPr lvl="2"/>
            <a:r>
              <a:rPr lang="fr-FR" altLang="fr-FR" sz="2800" dirty="0" smtClean="0"/>
              <a:t>Préalables </a:t>
            </a:r>
          </a:p>
          <a:p>
            <a:pPr lvl="3"/>
            <a:r>
              <a:rPr lang="fr-FR" altLang="fr-FR" sz="2400" dirty="0" smtClean="0"/>
              <a:t>Lavement </a:t>
            </a:r>
            <a:r>
              <a:rPr lang="fr-FR" altLang="fr-FR" sz="2400" dirty="0"/>
              <a:t>évacuateur à </a:t>
            </a:r>
            <a:r>
              <a:rPr lang="fr-FR" altLang="fr-FR" sz="2400" dirty="0" smtClean="0"/>
              <a:t>l'eau</a:t>
            </a:r>
            <a:endParaRPr lang="fr-FR" altLang="fr-FR" sz="2400" dirty="0"/>
          </a:p>
          <a:p>
            <a:pPr lvl="3"/>
            <a:r>
              <a:rPr lang="fr-FR" altLang="fr-FR" sz="2400" dirty="0"/>
              <a:t>Séchage du colon 2 à 3 </a:t>
            </a:r>
            <a:r>
              <a:rPr lang="fr-FR" altLang="fr-FR" sz="2400" dirty="0" smtClean="0"/>
              <a:t>heures   </a:t>
            </a:r>
          </a:p>
          <a:p>
            <a:pPr lvl="2"/>
            <a:r>
              <a:rPr lang="fr-FR" altLang="fr-FR" sz="2800" dirty="0" smtClean="0"/>
              <a:t>Mise en place d’une sonde rectale</a:t>
            </a:r>
          </a:p>
          <a:p>
            <a:pPr lvl="2"/>
            <a:r>
              <a:rPr lang="fr-FR" altLang="fr-FR" sz="2800" dirty="0" smtClean="0"/>
              <a:t>Critère de réussite: opacification du rectum à la dernière anse grêle</a:t>
            </a:r>
          </a:p>
          <a:p>
            <a:pPr lvl="2"/>
            <a:r>
              <a:rPr lang="fr-FR" altLang="fr-FR" sz="2800" dirty="0" smtClean="0"/>
              <a:t>Étude </a:t>
            </a:r>
          </a:p>
          <a:p>
            <a:pPr lvl="3"/>
            <a:r>
              <a:rPr lang="fr-FR" altLang="fr-FR" sz="2400" dirty="0" smtClean="0"/>
              <a:t>Dynamique</a:t>
            </a:r>
          </a:p>
          <a:p>
            <a:pPr lvl="3"/>
            <a:r>
              <a:rPr lang="fr-FR" altLang="fr-FR" sz="2400" dirty="0" smtClean="0"/>
              <a:t>Statique: 6 clichés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7918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Image 2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03" t="19885" r="20668" b="11861"/>
          <a:stretch/>
        </p:blipFill>
        <p:spPr bwMode="auto">
          <a:xfrm>
            <a:off x="3477062" y="1300056"/>
            <a:ext cx="2266753" cy="261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60" t="31308" r="50813" b="7735"/>
          <a:stretch/>
        </p:blipFill>
        <p:spPr bwMode="auto">
          <a:xfrm flipH="1">
            <a:off x="8798510" y="1300056"/>
            <a:ext cx="2534448" cy="261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20" t="37538" r="51936" b="6384"/>
          <a:stretch>
            <a:fillRect/>
          </a:stretch>
        </p:blipFill>
        <p:spPr bwMode="auto">
          <a:xfrm>
            <a:off x="3444442" y="3913553"/>
            <a:ext cx="2484548" cy="271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03" t="33372" r="21774" b="7423"/>
          <a:stretch/>
        </p:blipFill>
        <p:spPr bwMode="auto">
          <a:xfrm flipH="1">
            <a:off x="6138691" y="1300057"/>
            <a:ext cx="2283201" cy="261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28468" t="52715" r="62127" b="23627"/>
          <a:stretch/>
        </p:blipFill>
        <p:spPr>
          <a:xfrm>
            <a:off x="8855522" y="3913553"/>
            <a:ext cx="2384541" cy="2713700"/>
          </a:xfrm>
          <a:prstGeom prst="rect">
            <a:avLst/>
          </a:prstGeom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3746045" y="3599547"/>
            <a:ext cx="1728788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fr-FR" altLang="fr-FR" sz="1600" b="1" dirty="0" smtClean="0">
                <a:solidFill>
                  <a:srgbClr val="FF0000"/>
                </a:solidFill>
              </a:rPr>
              <a:t>RECTUM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fr-FR" altLang="fr-FR" sz="1600" b="1" dirty="0" smtClean="0">
                <a:solidFill>
                  <a:srgbClr val="FF0000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600" b="1" dirty="0" smtClean="0">
                <a:solidFill>
                  <a:srgbClr val="FF0000"/>
                </a:solidFill>
              </a:rPr>
              <a:t>      ENSEMBLE</a:t>
            </a:r>
            <a:endParaRPr lang="fr-FR" altLang="fr-FR" sz="1800" b="1" dirty="0">
              <a:solidFill>
                <a:srgbClr val="FF0000"/>
              </a:solidFill>
            </a:endParaRPr>
          </a:p>
        </p:txBody>
      </p:sp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6394800" y="3599547"/>
            <a:ext cx="2269212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b="1" dirty="0" smtClean="0">
                <a:solidFill>
                  <a:srgbClr val="FF0000"/>
                </a:solidFill>
              </a:rPr>
              <a:t>ANGLE DROIT</a:t>
            </a:r>
            <a:endParaRPr lang="fr-FR" altLang="fr-FR" sz="1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600" b="1" dirty="0" smtClean="0">
                <a:solidFill>
                  <a:srgbClr val="FF0000"/>
                </a:solidFill>
              </a:rPr>
              <a:t>DEFECOGRAPHIE</a:t>
            </a:r>
            <a:endParaRPr lang="fr-FR" altLang="fr-FR" sz="1600" b="1" dirty="0">
              <a:solidFill>
                <a:srgbClr val="FF0000"/>
              </a:solidFill>
            </a:endParaRPr>
          </a:p>
        </p:txBody>
      </p:sp>
      <p:sp>
        <p:nvSpPr>
          <p:cNvPr id="12" name="ZoneTexte 1"/>
          <p:cNvSpPr txBox="1">
            <a:spLocks noChangeArrowheads="1"/>
          </p:cNvSpPr>
          <p:nvPr/>
        </p:nvSpPr>
        <p:spPr bwMode="auto">
          <a:xfrm>
            <a:off x="9292419" y="3631936"/>
            <a:ext cx="2321053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b="1" dirty="0" smtClean="0">
                <a:solidFill>
                  <a:srgbClr val="FF0000"/>
                </a:solidFill>
              </a:rPr>
              <a:t>ANGLE GAUCHE</a:t>
            </a:r>
            <a:endParaRPr lang="fr-FR" altLang="fr-FR" sz="1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600" b="1" dirty="0" smtClean="0">
                <a:solidFill>
                  <a:srgbClr val="FF0000"/>
                </a:solidFill>
              </a:rPr>
              <a:t>EVACUATION</a:t>
            </a:r>
            <a:endParaRPr lang="fr-FR" altLang="fr-FR" sz="16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007" y="1845704"/>
            <a:ext cx="356954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fr-FR" sz="3200" dirty="0" smtClean="0"/>
              <a:t>LB: Radioanatomie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endParaRPr lang="fr-FR" altLang="fr-FR" sz="2400" dirty="0" smtClean="0"/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fr-FR" altLang="fr-FR" sz="2400" dirty="0" smtClean="0"/>
              <a:t>Défaut d’accolement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endParaRPr lang="fr-FR" altLang="fr-FR" sz="2400" dirty="0" smtClean="0"/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fr-FR" altLang="fr-FR" sz="2400" dirty="0" smtClean="0"/>
              <a:t>Mobilité </a:t>
            </a:r>
            <a:r>
              <a:rPr lang="fr-FR" altLang="fr-FR" sz="2400" dirty="0"/>
              <a:t>cæcum </a:t>
            </a:r>
            <a:r>
              <a:rPr lang="fr-FR" altLang="fr-FR" sz="2400" dirty="0" smtClean="0"/>
              <a:t> 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endParaRPr lang="fr-FR" altLang="fr-FR" sz="2400" dirty="0" smtClean="0"/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fr-FR" altLang="fr-FR" sz="2400" dirty="0" smtClean="0"/>
              <a:t>Aspect </a:t>
            </a:r>
            <a:r>
              <a:rPr lang="fr-FR" altLang="fr-FR" sz="2400" dirty="0"/>
              <a:t>lisse du colon</a:t>
            </a:r>
            <a:endParaRPr lang="fr-FR" altLang="fr-FR" sz="400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RADIOGRAPHIE SPECIALISEE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82" t="24072" r="6949" b="9641"/>
          <a:stretch/>
        </p:blipFill>
        <p:spPr>
          <a:xfrm>
            <a:off x="6182042" y="3913553"/>
            <a:ext cx="2239849" cy="268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625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fr-FR" sz="5400" dirty="0" smtClean="0">
                <a:latin typeface="Calibri Light" panose="020F0302020204030204" pitchFamily="34" charset="0"/>
              </a:rPr>
              <a:t>ECHOGRAPHIE</a:t>
            </a:r>
            <a:endParaRPr lang="fr-FR" sz="5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596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sz="2600" dirty="0"/>
              <a:t>L’imagerie diagnostique et thérapeutique a un impact majeur </a:t>
            </a:r>
            <a:r>
              <a:rPr lang="fr-FR" sz="2600" dirty="0" smtClean="0"/>
              <a:t>et sans </a:t>
            </a:r>
            <a:r>
              <a:rPr lang="fr-FR" sz="2600" dirty="0"/>
              <a:t>cesse croissant dans la prise en charge du </a:t>
            </a:r>
            <a:r>
              <a:rPr lang="fr-FR" sz="2600" dirty="0" smtClean="0"/>
              <a:t>patient, en particulier en pédiatrie.</a:t>
            </a:r>
          </a:p>
          <a:p>
            <a:r>
              <a:rPr lang="fr-FR" sz="2600" dirty="0" smtClean="0"/>
              <a:t>La </a:t>
            </a:r>
            <a:r>
              <a:rPr lang="fr-FR" sz="2600" dirty="0"/>
              <a:t>demande </a:t>
            </a:r>
            <a:r>
              <a:rPr lang="fr-FR" sz="2600" dirty="0" smtClean="0"/>
              <a:t>d’examen est un facteur </a:t>
            </a:r>
            <a:r>
              <a:rPr lang="fr-FR" sz="2600" dirty="0"/>
              <a:t>clé </a:t>
            </a:r>
            <a:r>
              <a:rPr lang="fr-FR" sz="2600" dirty="0" smtClean="0"/>
              <a:t>de son amélioration et doit être </a:t>
            </a:r>
          </a:p>
          <a:p>
            <a:pPr lvl="1"/>
            <a:r>
              <a:rPr lang="fr-FR" dirty="0" smtClean="0"/>
              <a:t>Pertinente </a:t>
            </a:r>
          </a:p>
          <a:p>
            <a:pPr lvl="1"/>
            <a:r>
              <a:rPr lang="fr-FR" sz="2300" dirty="0" smtClean="0"/>
              <a:t>Être correctement formulée</a:t>
            </a:r>
            <a:r>
              <a:rPr lang="fr-FR" dirty="0" smtClean="0"/>
              <a:t> et comporter</a:t>
            </a:r>
            <a:endParaRPr lang="fr-FR" dirty="0"/>
          </a:p>
          <a:p>
            <a:pPr lvl="2"/>
            <a:r>
              <a:rPr lang="fr-FR" sz="2100" dirty="0" smtClean="0"/>
              <a:t>But de </a:t>
            </a:r>
            <a:r>
              <a:rPr lang="fr-FR" sz="2100" dirty="0"/>
              <a:t>la </a:t>
            </a:r>
            <a:r>
              <a:rPr lang="fr-FR" sz="2100" dirty="0" smtClean="0"/>
              <a:t>demande, </a:t>
            </a:r>
          </a:p>
          <a:p>
            <a:pPr lvl="2"/>
            <a:r>
              <a:rPr lang="fr-FR" sz="2100" dirty="0" smtClean="0"/>
              <a:t>Synthèse </a:t>
            </a:r>
            <a:r>
              <a:rPr lang="fr-FR" sz="2100" dirty="0"/>
              <a:t>de l’histoire </a:t>
            </a:r>
            <a:r>
              <a:rPr lang="fr-FR" sz="2100" dirty="0" smtClean="0"/>
              <a:t>clinique qui a conduit </a:t>
            </a:r>
            <a:r>
              <a:rPr lang="fr-FR" sz="2100" dirty="0"/>
              <a:t>à </a:t>
            </a:r>
            <a:r>
              <a:rPr lang="fr-FR" sz="2100" dirty="0" smtClean="0"/>
              <a:t>la demande,</a:t>
            </a:r>
          </a:p>
          <a:p>
            <a:pPr lvl="2"/>
            <a:r>
              <a:rPr lang="fr-FR" sz="2100" dirty="0" smtClean="0"/>
              <a:t>Contexte </a:t>
            </a:r>
            <a:r>
              <a:rPr lang="fr-FR" sz="2100" dirty="0"/>
              <a:t>et </a:t>
            </a:r>
            <a:r>
              <a:rPr lang="fr-FR" sz="2100" dirty="0" smtClean="0"/>
              <a:t>ATCD justifiant </a:t>
            </a:r>
            <a:r>
              <a:rPr lang="fr-FR" sz="2100" dirty="0"/>
              <a:t>une prise en charge </a:t>
            </a:r>
            <a:r>
              <a:rPr lang="fr-FR" sz="2100" dirty="0" smtClean="0"/>
              <a:t>particulière (gestion </a:t>
            </a:r>
            <a:r>
              <a:rPr lang="fr-FR" sz="2100" dirty="0"/>
              <a:t>des risques liés à </a:t>
            </a:r>
            <a:r>
              <a:rPr lang="fr-FR" sz="2100" dirty="0" smtClean="0"/>
              <a:t>l’acte) </a:t>
            </a:r>
            <a:endParaRPr lang="fr-FR" sz="2100" dirty="0"/>
          </a:p>
          <a:p>
            <a:pPr lvl="1"/>
            <a:r>
              <a:rPr lang="fr-FR" dirty="0" smtClean="0"/>
              <a:t>Doit </a:t>
            </a:r>
            <a:r>
              <a:rPr lang="fr-FR" dirty="0"/>
              <a:t>répondre </a:t>
            </a:r>
          </a:p>
          <a:p>
            <a:pPr lvl="2"/>
            <a:r>
              <a:rPr lang="fr-FR" dirty="0" smtClean="0"/>
              <a:t>À </a:t>
            </a:r>
            <a:r>
              <a:rPr lang="fr-FR" dirty="0"/>
              <a:t>des exigences d’identification </a:t>
            </a:r>
            <a:r>
              <a:rPr lang="fr-FR" dirty="0" smtClean="0"/>
              <a:t>du </a:t>
            </a:r>
            <a:r>
              <a:rPr lang="fr-FR" dirty="0"/>
              <a:t>patient </a:t>
            </a:r>
            <a:r>
              <a:rPr lang="fr-FR" dirty="0" smtClean="0"/>
              <a:t>concerné</a:t>
            </a:r>
            <a:r>
              <a:rPr lang="fr-FR" dirty="0"/>
              <a:t> </a:t>
            </a:r>
            <a:r>
              <a:rPr lang="fr-FR" dirty="0" smtClean="0"/>
              <a:t>et du </a:t>
            </a:r>
            <a:r>
              <a:rPr lang="fr-FR" dirty="0"/>
              <a:t>médecin </a:t>
            </a:r>
            <a:r>
              <a:rPr lang="fr-FR" dirty="0" smtClean="0"/>
              <a:t>demandeur, </a:t>
            </a:r>
          </a:p>
          <a:p>
            <a:pPr lvl="2"/>
            <a:r>
              <a:rPr lang="fr-FR" dirty="0" smtClean="0"/>
              <a:t>À </a:t>
            </a:r>
            <a:r>
              <a:rPr lang="fr-FR" dirty="0"/>
              <a:t>une formulation claire de ce qui est demandé. </a:t>
            </a:r>
            <a:endParaRPr lang="fr-FR" dirty="0" smtClean="0"/>
          </a:p>
          <a:p>
            <a:pPr marL="0" lvl="2" indent="0">
              <a:buNone/>
            </a:pPr>
            <a:r>
              <a:rPr lang="fr-FR" sz="1700" i="1" dirty="0" smtClean="0">
                <a:solidFill>
                  <a:srgbClr val="7030A0"/>
                </a:solidFill>
              </a:rPr>
              <a:t>Jean- Michel Bruel, Pierre-Jean Valette, Alain </a:t>
            </a:r>
            <a:r>
              <a:rPr lang="fr-FR" sz="1700" i="1" dirty="0" err="1" smtClean="0">
                <a:solidFill>
                  <a:srgbClr val="7030A0"/>
                </a:solidFill>
              </a:rPr>
              <a:t>Rahmouni</a:t>
            </a:r>
            <a:r>
              <a:rPr lang="fr-FR" sz="1700" i="1" dirty="0" smtClean="0">
                <a:solidFill>
                  <a:srgbClr val="7030A0"/>
                </a:solidFill>
              </a:rPr>
              <a:t>; La </a:t>
            </a:r>
            <a:r>
              <a:rPr lang="fr-FR" sz="1700" i="1" dirty="0">
                <a:solidFill>
                  <a:srgbClr val="7030A0"/>
                </a:solidFill>
              </a:rPr>
              <a:t>demande d’acte d’imagerie : facteur clé d’amélioration </a:t>
            </a:r>
            <a:endParaRPr lang="fr-FR" sz="1700" i="1" dirty="0" smtClean="0">
              <a:solidFill>
                <a:srgbClr val="7030A0"/>
              </a:solidFill>
            </a:endParaRPr>
          </a:p>
          <a:p>
            <a:pPr marL="0" lvl="2" indent="0">
              <a:buNone/>
            </a:pPr>
            <a:r>
              <a:rPr lang="fr-FR" sz="1700" i="1" dirty="0" smtClean="0">
                <a:solidFill>
                  <a:srgbClr val="7030A0"/>
                </a:solidFill>
              </a:rPr>
              <a:t>de </a:t>
            </a:r>
            <a:r>
              <a:rPr lang="fr-FR" sz="1700" i="1" dirty="0">
                <a:solidFill>
                  <a:srgbClr val="7030A0"/>
                </a:solidFill>
              </a:rPr>
              <a:t>la qualité de prise en charge du </a:t>
            </a:r>
            <a:r>
              <a:rPr lang="fr-FR" sz="1700" i="1" dirty="0" smtClean="0">
                <a:solidFill>
                  <a:srgbClr val="7030A0"/>
                </a:solidFill>
              </a:rPr>
              <a:t>patient. Journal de Radiologie. Volume 90, Issue 10, Octobre 2009, 1486- 1487.</a:t>
            </a:r>
            <a:endParaRPr lang="fr-FR" sz="1700" i="1" dirty="0">
              <a:solidFill>
                <a:srgbClr val="7030A0"/>
              </a:solidFill>
            </a:endParaRPr>
          </a:p>
          <a:p>
            <a:pPr lvl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xmlns="" val="393510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ECHOGRAPHIE MORPHOLOGIQUE</a:t>
            </a:r>
          </a:p>
        </p:txBody>
      </p:sp>
      <p:sp>
        <p:nvSpPr>
          <p:cNvPr id="2150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/>
            <a:r>
              <a:rPr lang="fr-FR" altLang="fr-FR" sz="3400" dirty="0" smtClean="0"/>
              <a:t>Exploration </a:t>
            </a:r>
            <a:r>
              <a:rPr lang="fr-FR" altLang="fr-FR" sz="3400" dirty="0"/>
              <a:t>du TD </a:t>
            </a:r>
            <a:r>
              <a:rPr lang="fr-FR" altLang="fr-FR" sz="3400" dirty="0" smtClean="0"/>
              <a:t>difficile</a:t>
            </a:r>
            <a:endParaRPr lang="fr-FR" altLang="fr-FR" sz="2200" dirty="0" smtClean="0"/>
          </a:p>
          <a:p>
            <a:pPr marL="800100" lvl="3" indent="-342900"/>
            <a:r>
              <a:rPr lang="fr-FR" altLang="fr-FR" sz="2800" dirty="0" smtClean="0"/>
              <a:t>Contenu partiellement gazeux</a:t>
            </a:r>
          </a:p>
          <a:p>
            <a:pPr marL="800100" lvl="3" indent="-342900"/>
            <a:r>
              <a:rPr lang="fr-FR" altLang="fr-FR" sz="2800" dirty="0" smtClean="0"/>
              <a:t>Faible </a:t>
            </a:r>
            <a:r>
              <a:rPr lang="fr-FR" altLang="fr-FR" sz="2800" dirty="0"/>
              <a:t>épaisseur </a:t>
            </a:r>
            <a:r>
              <a:rPr lang="fr-FR" altLang="fr-FR" sz="2800" dirty="0" smtClean="0"/>
              <a:t>de la paroi</a:t>
            </a:r>
          </a:p>
          <a:p>
            <a:pPr marL="342900" lvl="2" indent="-342900"/>
            <a:r>
              <a:rPr lang="fr-FR" altLang="fr-FR" sz="3000" dirty="0" smtClean="0"/>
              <a:t>Accessible grâce </a:t>
            </a:r>
            <a:r>
              <a:rPr lang="fr-FR" altLang="fr-FR" sz="3000" dirty="0"/>
              <a:t>aux sondes </a:t>
            </a:r>
            <a:r>
              <a:rPr lang="fr-FR" altLang="fr-FR" sz="3000" dirty="0" smtClean="0"/>
              <a:t>haute </a:t>
            </a:r>
            <a:r>
              <a:rPr lang="fr-FR" altLang="fr-FR" sz="3000" dirty="0"/>
              <a:t>fréquence </a:t>
            </a:r>
          </a:p>
          <a:p>
            <a:r>
              <a:rPr lang="fr-FR" altLang="fr-FR" sz="3200" dirty="0" smtClean="0"/>
              <a:t>Préparation</a:t>
            </a:r>
          </a:p>
          <a:p>
            <a:pPr marL="800100" lvl="3" indent="-342900"/>
            <a:r>
              <a:rPr lang="fr-FR" altLang="fr-FR" sz="2800" dirty="0"/>
              <a:t>Patient à jeun: </a:t>
            </a:r>
            <a:r>
              <a:rPr lang="fr-FR" altLang="fr-FR" sz="2800" dirty="0">
                <a:ea typeface="Calibri" panose="020F0502020204030204" pitchFamily="34" charset="0"/>
                <a:cs typeface="Calibri" panose="020F0502020204030204" pitchFamily="34" charset="0"/>
              </a:rPr>
              <a:t>↘ </a:t>
            </a:r>
            <a:r>
              <a:rPr lang="fr-FR" altLang="fr-FR" sz="2800" dirty="0"/>
              <a:t>gaz</a:t>
            </a:r>
          </a:p>
          <a:p>
            <a:pPr marL="800100" lvl="3" indent="-342900"/>
            <a:r>
              <a:rPr lang="fr-FR" altLang="fr-FR" sz="2800" dirty="0"/>
              <a:t>Réplétion digestive</a:t>
            </a:r>
          </a:p>
          <a:p>
            <a:pPr marL="800100" lvl="3" indent="-342900"/>
            <a:r>
              <a:rPr lang="fr-FR" altLang="fr-FR" sz="2800" dirty="0"/>
              <a:t>Réplétion </a:t>
            </a:r>
            <a:r>
              <a:rPr lang="fr-FR" altLang="fr-FR" sz="2800" dirty="0" smtClean="0"/>
              <a:t>vésicale</a:t>
            </a:r>
            <a:endParaRPr lang="fr-FR" altLang="fr-FR" sz="3200" dirty="0" smtClean="0"/>
          </a:p>
          <a:p>
            <a:pPr lvl="1"/>
            <a:endParaRPr lang="fr-FR" altLang="fr-FR" sz="1600" dirty="0"/>
          </a:p>
        </p:txBody>
      </p:sp>
    </p:spTree>
    <p:extLst>
      <p:ext uri="{BB962C8B-B14F-4D97-AF65-F5344CB8AC3E}">
        <p14:creationId xmlns:p14="http://schemas.microsoft.com/office/powerpoint/2010/main" xmlns="" val="338924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ECHOGRAPHIE MORPHOLOGIQUE</a:t>
            </a:r>
            <a:endParaRPr lang="fr-FR" altLang="fr-FR" dirty="0" smtClean="0"/>
          </a:p>
        </p:txBody>
      </p:sp>
      <p:sp>
        <p:nvSpPr>
          <p:cNvPr id="36867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fr-FR" altLang="fr-FR" sz="3600" dirty="0" smtClean="0"/>
              <a:t>Technique </a:t>
            </a:r>
          </a:p>
          <a:p>
            <a:pPr lvl="1">
              <a:lnSpc>
                <a:spcPct val="100000"/>
              </a:lnSpc>
              <a:defRPr/>
            </a:pPr>
            <a:r>
              <a:rPr lang="fr-FR" altLang="fr-FR" sz="3200" dirty="0" smtClean="0"/>
              <a:t>TD</a:t>
            </a:r>
            <a:r>
              <a:rPr lang="fr-FR" altLang="fr-FR" sz="3200" dirty="0"/>
              <a:t>: sonde linéaire </a:t>
            </a:r>
            <a:r>
              <a:rPr lang="fr-FR" altLang="fr-FR" sz="3200" dirty="0" smtClean="0"/>
              <a:t>7-12 </a:t>
            </a:r>
            <a:r>
              <a:rPr lang="fr-FR" altLang="fr-FR" sz="3200" dirty="0"/>
              <a:t>MHz</a:t>
            </a:r>
            <a:endParaRPr lang="fr-FR" altLang="fr-FR" sz="3200" dirty="0" smtClean="0"/>
          </a:p>
          <a:p>
            <a:pPr marL="1257300" lvl="4" indent="-342900">
              <a:lnSpc>
                <a:spcPct val="100000"/>
              </a:lnSpc>
              <a:defRPr/>
            </a:pPr>
            <a:r>
              <a:rPr lang="fr-FR" altLang="fr-FR" sz="2800" dirty="0"/>
              <a:t>Analyse sélective des différents segments</a:t>
            </a:r>
          </a:p>
          <a:p>
            <a:pPr marL="1257300" lvl="4" indent="-342900">
              <a:lnSpc>
                <a:spcPct val="100000"/>
              </a:lnSpc>
              <a:defRPr/>
            </a:pPr>
            <a:r>
              <a:rPr lang="fr-FR" altLang="fr-FR" sz="2800" dirty="0"/>
              <a:t>Compression dosée pour chasser les gaz</a:t>
            </a:r>
          </a:p>
          <a:p>
            <a:pPr lvl="1">
              <a:lnSpc>
                <a:spcPct val="100000"/>
              </a:lnSpc>
              <a:defRPr/>
            </a:pPr>
            <a:r>
              <a:rPr lang="fr-FR" sz="3200" dirty="0" smtClean="0"/>
              <a:t>Mésentère </a:t>
            </a:r>
          </a:p>
          <a:p>
            <a:pPr lvl="1" eaLnBrk="1" hangingPunct="1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fr-FR" sz="3200" dirty="0" smtClean="0"/>
              <a:t>Viscères pleins: </a:t>
            </a:r>
            <a:r>
              <a:rPr lang="fr-FR" sz="2800" dirty="0" smtClean="0"/>
              <a:t>sonde sectorielle 5-7 MHz</a:t>
            </a:r>
          </a:p>
          <a:p>
            <a:pPr lvl="1">
              <a:lnSpc>
                <a:spcPct val="100000"/>
              </a:lnSpc>
              <a:defRPr/>
            </a:pPr>
            <a:r>
              <a:rPr lang="fr-FR" sz="3200" dirty="0" smtClean="0"/>
              <a:t>Cavité péritonéale</a:t>
            </a:r>
          </a:p>
        </p:txBody>
      </p:sp>
    </p:spTree>
    <p:extLst>
      <p:ext uri="{BB962C8B-B14F-4D97-AF65-F5344CB8AC3E}">
        <p14:creationId xmlns:p14="http://schemas.microsoft.com/office/powerpoint/2010/main" xmlns="" val="2137598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ECHOANATOMIE DIGESTIVE</a:t>
            </a:r>
            <a:endParaRPr lang="fr-FR" altLang="fr-FR" sz="3200" dirty="0" smtClean="0"/>
          </a:p>
        </p:txBody>
      </p:sp>
      <p:pic>
        <p:nvPicPr>
          <p:cNvPr id="23555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1" t="35609" r="50166" b="39989"/>
          <a:stretch>
            <a:fillRect/>
          </a:stretch>
        </p:blipFill>
        <p:spPr bwMode="auto">
          <a:xfrm>
            <a:off x="3498850" y="4424364"/>
            <a:ext cx="2597150" cy="226536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38" t="39063" r="55911" b="21912"/>
          <a:stretch>
            <a:fillRect/>
          </a:stretch>
        </p:blipFill>
        <p:spPr bwMode="auto">
          <a:xfrm>
            <a:off x="6246906" y="4424363"/>
            <a:ext cx="3208338" cy="226536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94" t="30923" r="49113" b="36874"/>
          <a:stretch/>
        </p:blipFill>
        <p:spPr bwMode="auto">
          <a:xfrm>
            <a:off x="3721100" y="1625068"/>
            <a:ext cx="5318450" cy="27992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559" name="ZoneTexte 7"/>
          <p:cNvSpPr txBox="1">
            <a:spLocks noChangeArrowheads="1"/>
          </p:cNvSpPr>
          <p:nvPr/>
        </p:nvSpPr>
        <p:spPr bwMode="auto">
          <a:xfrm>
            <a:off x="4695826" y="6197600"/>
            <a:ext cx="790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800" b="1">
                <a:solidFill>
                  <a:srgbClr val="FFFF00"/>
                </a:solidFill>
              </a:rPr>
              <a:t>Grêle</a:t>
            </a:r>
            <a:r>
              <a:rPr lang="fr-FR" altLang="fr-FR" sz="1800"/>
              <a:t> </a:t>
            </a:r>
          </a:p>
        </p:txBody>
      </p:sp>
      <p:sp>
        <p:nvSpPr>
          <p:cNvPr id="23562" name="ZoneTexte 1"/>
          <p:cNvSpPr txBox="1">
            <a:spLocks noChangeArrowheads="1"/>
          </p:cNvSpPr>
          <p:nvPr/>
        </p:nvSpPr>
        <p:spPr bwMode="auto">
          <a:xfrm>
            <a:off x="737675" y="2423378"/>
            <a:ext cx="2872300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dirty="0" smtClean="0"/>
              <a:t>COLON: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/>
              <a:t>a</a:t>
            </a:r>
            <a:r>
              <a:rPr lang="fr-FR" altLang="fr-FR" sz="2000" dirty="0" smtClean="0"/>
              <a:t>spect stratifié  </a:t>
            </a:r>
            <a:endParaRPr lang="fr-FR" altLang="fr-FR" sz="2000" dirty="0"/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dirty="0" smtClean="0"/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dirty="0"/>
              <a:t>            </a:t>
            </a:r>
            <a:endParaRPr lang="fr-FR" altLang="fr-FR" sz="1800" dirty="0" smtClean="0"/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dirty="0" smtClean="0"/>
              <a:t>GRÊLE: </a:t>
            </a:r>
            <a:r>
              <a:rPr lang="fr-FR" altLang="fr-FR" sz="2000" dirty="0" smtClean="0"/>
              <a:t>aspect en « feuilles de fougère » </a:t>
            </a:r>
            <a:endParaRPr lang="fr-FR" altLang="fr-FR" sz="2000" dirty="0"/>
          </a:p>
        </p:txBody>
      </p:sp>
      <p:sp>
        <p:nvSpPr>
          <p:cNvPr id="2" name="Rectangle 1"/>
          <p:cNvSpPr/>
          <p:nvPr/>
        </p:nvSpPr>
        <p:spPr>
          <a:xfrm>
            <a:off x="9606150" y="4941016"/>
            <a:ext cx="2374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dirty="0" smtClean="0"/>
              <a:t>APPENDICE : </a:t>
            </a:r>
            <a:r>
              <a:rPr lang="fr-FR" altLang="fr-FR" sz="2000" b="1" dirty="0"/>
              <a:t>aspect </a:t>
            </a:r>
            <a:endParaRPr lang="fr-FR" altLang="fr-FR" sz="2000" b="1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dirty="0" smtClean="0"/>
              <a:t>en «</a:t>
            </a:r>
            <a:r>
              <a:rPr lang="fr-FR" altLang="fr-FR" sz="2000" b="1" dirty="0"/>
              <a:t> </a:t>
            </a:r>
            <a:r>
              <a:rPr lang="fr-FR" altLang="fr-FR" sz="2000" b="1" dirty="0" smtClean="0"/>
              <a:t>cocarde</a:t>
            </a:r>
            <a:r>
              <a:rPr lang="fr-FR" altLang="fr-FR" sz="2000" b="1" dirty="0"/>
              <a:t> </a:t>
            </a:r>
            <a:r>
              <a:rPr lang="fr-FR" altLang="fr-FR" sz="2000" b="1" dirty="0" smtClean="0"/>
              <a:t>» ou en « doigt de gant » </a:t>
            </a:r>
            <a:endParaRPr lang="fr-FR" altLang="fr-FR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4563172" y="3931484"/>
            <a:ext cx="5196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FF00"/>
                </a:solidFill>
              </a:rPr>
              <a:t>Colon 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3645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ECHOGRAPHIE </a:t>
            </a:r>
            <a:r>
              <a:rPr lang="fr-FR" altLang="fr-FR" dirty="0" smtClean="0"/>
              <a:t>DOPPLER </a:t>
            </a:r>
          </a:p>
        </p:txBody>
      </p:sp>
      <p:sp>
        <p:nvSpPr>
          <p:cNvPr id="2048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altLang="fr-FR" sz="3600" dirty="0" smtClean="0"/>
              <a:t>Technique </a:t>
            </a:r>
            <a:endParaRPr lang="fr-FR" altLang="fr-FR" sz="3200" dirty="0" smtClean="0"/>
          </a:p>
          <a:p>
            <a:pPr lvl="2"/>
            <a:r>
              <a:rPr lang="fr-FR" altLang="fr-FR" sz="3200" dirty="0" smtClean="0"/>
              <a:t>Modalités </a:t>
            </a:r>
          </a:p>
          <a:p>
            <a:pPr lvl="3"/>
            <a:r>
              <a:rPr lang="fr-FR" altLang="fr-FR" sz="2800" dirty="0" smtClean="0"/>
              <a:t>Doppler couleur, </a:t>
            </a:r>
          </a:p>
          <a:p>
            <a:pPr lvl="3"/>
            <a:r>
              <a:rPr lang="fr-FR" altLang="fr-FR" sz="2800" dirty="0" smtClean="0"/>
              <a:t>Doppler pulsé,</a:t>
            </a:r>
          </a:p>
          <a:p>
            <a:pPr lvl="3"/>
            <a:r>
              <a:rPr lang="fr-FR" altLang="fr-FR" sz="2800" dirty="0" smtClean="0"/>
              <a:t>Doppler énergie (puissance ou </a:t>
            </a:r>
            <a:r>
              <a:rPr lang="fr-FR" altLang="fr-FR" sz="2800" dirty="0" err="1" smtClean="0"/>
              <a:t>angiographique</a:t>
            </a:r>
            <a:r>
              <a:rPr lang="fr-FR" altLang="fr-FR" sz="2800" dirty="0" smtClean="0"/>
              <a:t>)</a:t>
            </a:r>
          </a:p>
          <a:p>
            <a:pPr lvl="2"/>
            <a:r>
              <a:rPr lang="fr-FR" altLang="fr-FR" sz="3200" dirty="0" smtClean="0"/>
              <a:t>Avantages </a:t>
            </a:r>
          </a:p>
          <a:p>
            <a:pPr lvl="3"/>
            <a:r>
              <a:rPr lang="fr-FR" altLang="fr-FR" sz="2800" dirty="0" smtClean="0"/>
              <a:t>Analyse de la vascularisation pariétale : hyperhémie,</a:t>
            </a:r>
          </a:p>
          <a:p>
            <a:pPr lvl="3"/>
            <a:r>
              <a:rPr lang="fr-FR" altLang="fr-FR" sz="2800" dirty="0" smtClean="0"/>
              <a:t>Recherche d’un volvulus du mésentère, </a:t>
            </a:r>
          </a:p>
          <a:p>
            <a:pPr lvl="3"/>
            <a:r>
              <a:rPr lang="fr-FR" altLang="fr-FR" sz="2800" dirty="0" smtClean="0"/>
              <a:t>Recherche d’une thrombose.</a:t>
            </a:r>
          </a:p>
        </p:txBody>
      </p:sp>
    </p:spTree>
    <p:extLst>
      <p:ext uri="{BB962C8B-B14F-4D97-AF65-F5344CB8AC3E}">
        <p14:creationId xmlns:p14="http://schemas.microsoft.com/office/powerpoint/2010/main" xmlns="" val="60816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ECHOANATOMIE VASCULAIRE</a:t>
            </a:r>
          </a:p>
        </p:txBody>
      </p:sp>
      <p:sp>
        <p:nvSpPr>
          <p:cNvPr id="24579" name="Espace réservé du contenu 2"/>
          <p:cNvSpPr>
            <a:spLocks noGrp="1"/>
          </p:cNvSpPr>
          <p:nvPr>
            <p:ph idx="1"/>
          </p:nvPr>
        </p:nvSpPr>
        <p:spPr>
          <a:xfrm>
            <a:off x="1989138" y="1628775"/>
            <a:ext cx="5543550" cy="647700"/>
          </a:xfrm>
        </p:spPr>
        <p:txBody>
          <a:bodyPr>
            <a:normAutofit/>
          </a:bodyPr>
          <a:lstStyle/>
          <a:p>
            <a:pPr marL="342900" lvl="1" indent="-342900">
              <a:buFontTx/>
              <a:buChar char="•"/>
            </a:pPr>
            <a:r>
              <a:rPr lang="fr-FR" altLang="fr-FR" sz="3600" dirty="0" smtClean="0"/>
              <a:t>Vaisseaux mésentériques </a:t>
            </a:r>
            <a:endParaRPr lang="fr-FR" altLang="fr-FR" sz="3600" dirty="0"/>
          </a:p>
        </p:txBody>
      </p:sp>
      <p:pic>
        <p:nvPicPr>
          <p:cNvPr id="24580" name="Picture 2" descr="C:\Users\toshiba\Documents\Scanned Documents\TD VX MES 1.jpe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266" t="65054" r="16912" b="17456"/>
          <a:stretch/>
        </p:blipFill>
        <p:spPr bwMode="auto">
          <a:xfrm>
            <a:off x="5304649" y="5226270"/>
            <a:ext cx="1547446" cy="163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grayscl/>
          </a:blip>
          <a:srcRect l="22339" t="49031" r="67273" b="29444"/>
          <a:stretch/>
        </p:blipFill>
        <p:spPr>
          <a:xfrm>
            <a:off x="4420085" y="2085598"/>
            <a:ext cx="2951281" cy="3259396"/>
          </a:xfrm>
          <a:prstGeom prst="rect">
            <a:avLst/>
          </a:prstGeom>
        </p:spPr>
      </p:pic>
      <p:pic>
        <p:nvPicPr>
          <p:cNvPr id="6" name="Picture 2" descr="C:\Users\toshiba\Documents\Scanned Documents\TD VX MES 1.jpe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44" t="65054" r="33795" b="16978"/>
          <a:stretch/>
        </p:blipFill>
        <p:spPr bwMode="auto">
          <a:xfrm>
            <a:off x="1989138" y="5159449"/>
            <a:ext cx="1540026" cy="167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grayscl/>
          </a:blip>
          <a:srcRect l="9763" t="49031" r="77855" b="29444"/>
          <a:stretch/>
        </p:blipFill>
        <p:spPr>
          <a:xfrm>
            <a:off x="727848" y="2095520"/>
            <a:ext cx="3507347" cy="324947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18754" t="43214" r="60886" b="24595"/>
          <a:stretch/>
        </p:blipFill>
        <p:spPr>
          <a:xfrm>
            <a:off x="7556256" y="2095520"/>
            <a:ext cx="3868079" cy="325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649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fr-FR" sz="5400" dirty="0" smtClean="0">
                <a:latin typeface="Calibri Light" panose="020F0302020204030204" pitchFamily="34" charset="0"/>
              </a:rPr>
              <a:t>IMAGERIE MULTIPLANAIRE</a:t>
            </a:r>
            <a:endParaRPr lang="fr-FR" sz="5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98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altLang="fr-FR" dirty="0" smtClean="0"/>
              <a:t>TECHNIQUES </a:t>
            </a:r>
            <a:r>
              <a:rPr lang="fr-FR" altLang="fr-FR" dirty="0"/>
              <a:t>D’EXAMEN </a:t>
            </a:r>
            <a:endParaRPr lang="fr-FR" altLang="fr-FR" sz="3600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sz="3200" dirty="0" smtClean="0"/>
              <a:t>Imagerie </a:t>
            </a:r>
            <a:r>
              <a:rPr lang="fr-FR" altLang="fr-FR" sz="3200" dirty="0"/>
              <a:t>en </a:t>
            </a:r>
            <a:r>
              <a:rPr lang="fr-FR" altLang="fr-FR" sz="3200" dirty="0" smtClean="0"/>
              <a:t>coupes avec reconstructions multiplanaire</a:t>
            </a:r>
          </a:p>
          <a:p>
            <a:pPr lvl="1"/>
            <a:r>
              <a:rPr lang="fr-FR" altLang="fr-FR" sz="2800" dirty="0" smtClean="0"/>
              <a:t>TDM</a:t>
            </a:r>
          </a:p>
          <a:p>
            <a:pPr lvl="1"/>
            <a:r>
              <a:rPr lang="fr-FR" altLang="fr-FR" sz="2800" dirty="0" smtClean="0"/>
              <a:t>IRM </a:t>
            </a:r>
            <a:endParaRPr lang="fr-FR" altLang="fr-FR" sz="2800" dirty="0"/>
          </a:p>
          <a:p>
            <a:r>
              <a:rPr lang="fr-FR" altLang="fr-FR" sz="3200" dirty="0" smtClean="0"/>
              <a:t>Avantages</a:t>
            </a:r>
          </a:p>
          <a:p>
            <a:pPr lvl="1"/>
            <a:r>
              <a:rPr lang="fr-FR" altLang="fr-FR" sz="2800" dirty="0" smtClean="0"/>
              <a:t>Viscères </a:t>
            </a:r>
            <a:endParaRPr lang="fr-FR" altLang="fr-FR" sz="2800" dirty="0"/>
          </a:p>
          <a:p>
            <a:pPr lvl="1"/>
            <a:r>
              <a:rPr lang="fr-FR" altLang="fr-FR" sz="2800" dirty="0" smtClean="0"/>
              <a:t>Organes </a:t>
            </a:r>
            <a:r>
              <a:rPr lang="fr-FR" altLang="fr-FR" sz="2800" dirty="0"/>
              <a:t>creux</a:t>
            </a:r>
          </a:p>
          <a:p>
            <a:pPr lvl="1"/>
            <a:r>
              <a:rPr lang="fr-FR" altLang="fr-FR" sz="2800" dirty="0"/>
              <a:t>Cavite péritonéale </a:t>
            </a:r>
            <a:r>
              <a:rPr lang="fr-FR" altLang="fr-FR" sz="2800" dirty="0" smtClean="0"/>
              <a:t>+++</a:t>
            </a:r>
          </a:p>
          <a:p>
            <a:pPr lvl="1"/>
            <a:r>
              <a:rPr lang="fr-FR" altLang="fr-FR" sz="2800" dirty="0" smtClean="0"/>
              <a:t>Os et calcifications: TDM</a:t>
            </a:r>
            <a:endParaRPr lang="fr-FR" altLang="fr-FR" dirty="0"/>
          </a:p>
          <a:p>
            <a:pPr eaLnBrk="1" hangingPunct="1"/>
            <a:endParaRPr lang="fr-FR" altLang="fr-FR" b="1" dirty="0"/>
          </a:p>
        </p:txBody>
      </p:sp>
    </p:spTree>
    <p:extLst>
      <p:ext uri="{BB962C8B-B14F-4D97-AF65-F5344CB8AC3E}">
        <p14:creationId xmlns:p14="http://schemas.microsoft.com/office/powerpoint/2010/main" xmlns="" val="228389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TOMODENSITOMÉTRIE</a:t>
            </a:r>
            <a:endParaRPr lang="fr-FR" altLang="fr-FR" sz="3200" b="1" dirty="0">
              <a:latin typeface="Arial Black" panose="020B0A04020102020204" pitchFamily="34" charset="0"/>
            </a:endParaRPr>
          </a:p>
        </p:txBody>
      </p:sp>
      <p:sp>
        <p:nvSpPr>
          <p:cNvPr id="27651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fr-FR" sz="3600" dirty="0" smtClean="0"/>
              <a:t>Préparation</a:t>
            </a:r>
          </a:p>
          <a:p>
            <a:pPr lvl="1">
              <a:defRPr/>
            </a:pPr>
            <a:r>
              <a:rPr lang="fr-FR" sz="3200" dirty="0" smtClean="0"/>
              <a:t>Absorption </a:t>
            </a:r>
            <a:r>
              <a:rPr lang="fr-FR" sz="3200" dirty="0"/>
              <a:t>de </a:t>
            </a:r>
            <a:r>
              <a:rPr lang="fr-FR" sz="3200" dirty="0" smtClean="0"/>
              <a:t>liquides</a:t>
            </a:r>
          </a:p>
          <a:p>
            <a:pPr lvl="1">
              <a:defRPr/>
            </a:pPr>
            <a:r>
              <a:rPr lang="fr-FR" sz="3200" dirty="0" smtClean="0"/>
              <a:t>Distension de la lumière </a:t>
            </a:r>
          </a:p>
          <a:p>
            <a:pPr>
              <a:defRPr/>
            </a:pPr>
            <a:r>
              <a:rPr lang="fr-FR" sz="3600" dirty="0" smtClean="0"/>
              <a:t>Examen:</a:t>
            </a:r>
            <a:r>
              <a:rPr lang="fr-FR" sz="3200" dirty="0" smtClean="0"/>
              <a:t> </a:t>
            </a:r>
            <a:r>
              <a:rPr lang="fr-FR" sz="3200" dirty="0"/>
              <a:t>sans </a:t>
            </a:r>
            <a:r>
              <a:rPr lang="fr-FR" sz="3200" dirty="0" smtClean="0"/>
              <a:t>puis avec injection </a:t>
            </a:r>
            <a:r>
              <a:rPr lang="fr-FR" sz="3200" dirty="0"/>
              <a:t>de PDC </a:t>
            </a:r>
            <a:r>
              <a:rPr lang="fr-FR" sz="3200" dirty="0" smtClean="0"/>
              <a:t>(1 cc/kg)</a:t>
            </a:r>
          </a:p>
          <a:p>
            <a:pPr>
              <a:defRPr/>
            </a:pPr>
            <a:r>
              <a:rPr lang="fr-FR" sz="3600" dirty="0" smtClean="0"/>
              <a:t>Reconstructions dans les 3 plans.</a:t>
            </a:r>
          </a:p>
          <a:p>
            <a:pPr>
              <a:defRPr/>
            </a:pPr>
            <a:r>
              <a:rPr lang="fr-FR" sz="3600" dirty="0" smtClean="0"/>
              <a:t>Imagerie virtuelle</a:t>
            </a:r>
          </a:p>
          <a:p>
            <a:pPr lvl="1">
              <a:defRPr/>
            </a:pPr>
            <a:r>
              <a:rPr lang="fr-FR" sz="3200" dirty="0" smtClean="0"/>
              <a:t>Vues endoscopiques. </a:t>
            </a:r>
          </a:p>
          <a:p>
            <a:pPr lvl="1">
              <a:defRPr/>
            </a:pPr>
            <a:r>
              <a:rPr lang="fr-FR" sz="3200" dirty="0" smtClean="0"/>
              <a:t>Identification de lésions muqueuses</a:t>
            </a:r>
          </a:p>
        </p:txBody>
      </p:sp>
    </p:spTree>
    <p:extLst>
      <p:ext uri="{BB962C8B-B14F-4D97-AF65-F5344CB8AC3E}">
        <p14:creationId xmlns:p14="http://schemas.microsoft.com/office/powerpoint/2010/main" xmlns="" val="416138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TOMODENSITOMETRIE</a:t>
            </a:r>
            <a:endParaRPr lang="fr-FR" altLang="fr-FR" sz="3200" dirty="0">
              <a:latin typeface="Arial Black" panose="020B0A04020102020204" pitchFamily="34" charset="0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1249994" y="1776714"/>
            <a:ext cx="5181600" cy="4351338"/>
          </a:xfrm>
        </p:spPr>
        <p:txBody>
          <a:bodyPr/>
          <a:lstStyle/>
          <a:p>
            <a:r>
              <a:rPr lang="fr-FR" altLang="fr-FR" sz="3200" dirty="0"/>
              <a:t>Entéro-TDM</a:t>
            </a:r>
            <a:endParaRPr lang="fr-FR" sz="40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>
          <a:xfrm>
            <a:off x="4632957" y="1823618"/>
            <a:ext cx="5181600" cy="4351338"/>
          </a:xfrm>
        </p:spPr>
        <p:txBody>
          <a:bodyPr/>
          <a:lstStyle/>
          <a:p>
            <a:r>
              <a:rPr lang="fr-FR" altLang="fr-FR" sz="3200" dirty="0" err="1"/>
              <a:t>Coloscanner</a:t>
            </a:r>
            <a:r>
              <a:rPr lang="fr-FR" altLang="fr-FR" sz="3200" dirty="0"/>
              <a:t> à l’eau        </a:t>
            </a:r>
          </a:p>
          <a:p>
            <a:endParaRPr lang="fr-FR" dirty="0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718227" y="5974901"/>
            <a:ext cx="44857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Franklin Gothic Medium" panose="020B0603020102020204" pitchFamily="34" charset="0"/>
              </a:rPr>
              <a:t>Reconstructions coronales</a:t>
            </a:r>
            <a:endParaRPr lang="fr-FR" altLang="fr-FR" sz="2000" dirty="0">
              <a:latin typeface="Franklin Gothic Medium" panose="020B0603020102020204" pitchFamily="34" charset="0"/>
            </a:endParaRPr>
          </a:p>
        </p:txBody>
      </p:sp>
      <p:pic>
        <p:nvPicPr>
          <p:cNvPr id="72712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31" t="26115" r="58301" b="17809"/>
          <a:stretch>
            <a:fillRect/>
          </a:stretch>
        </p:blipFill>
        <p:spPr bwMode="auto">
          <a:xfrm>
            <a:off x="471681" y="2304283"/>
            <a:ext cx="4200365" cy="360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34" t="28194" r="56088" b="4308"/>
          <a:stretch>
            <a:fillRect/>
          </a:stretch>
        </p:blipFill>
        <p:spPr bwMode="auto">
          <a:xfrm>
            <a:off x="4847269" y="2319891"/>
            <a:ext cx="316865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55098" y="1823618"/>
            <a:ext cx="37479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sz="3200" dirty="0" smtClean="0"/>
              <a:t>Coloscopie virtuelle</a:t>
            </a:r>
            <a:endParaRPr lang="fr-FR" alt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16274" t="29250" r="59646" b="11022"/>
          <a:stretch/>
        </p:blipFill>
        <p:spPr>
          <a:xfrm>
            <a:off x="8577872" y="2357962"/>
            <a:ext cx="3133165" cy="40170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31776" t="45928" r="58302" b="34098"/>
          <a:stretch/>
        </p:blipFill>
        <p:spPr>
          <a:xfrm>
            <a:off x="8577873" y="5580529"/>
            <a:ext cx="762264" cy="79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309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IMAGERIE RESONANCE MAGNETIQUE</a:t>
            </a:r>
            <a:endParaRPr lang="fr-FR" altLang="fr-FR" sz="3200" b="1" dirty="0">
              <a:latin typeface="Arial Black" panose="020B0A04020102020204" pitchFamily="34" charset="0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200" y="1825625"/>
            <a:ext cx="6503894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altLang="fr-FR" sz="3200" dirty="0" smtClean="0"/>
              <a:t>Entéro-IRM</a:t>
            </a:r>
          </a:p>
          <a:p>
            <a:pPr lvl="1">
              <a:defRPr/>
            </a:pPr>
            <a:r>
              <a:rPr lang="fr-FR" sz="2800" dirty="0" smtClean="0"/>
              <a:t>Avantages </a:t>
            </a:r>
          </a:p>
          <a:p>
            <a:pPr lvl="2">
              <a:defRPr/>
            </a:pPr>
            <a:r>
              <a:rPr lang="fr-FR" sz="2400" dirty="0" smtClean="0">
                <a:ea typeface="+mn-ea"/>
                <a:cs typeface="+mn-cs"/>
              </a:rPr>
              <a:t>Pas d’irradiation</a:t>
            </a:r>
          </a:p>
          <a:p>
            <a:pPr lvl="2">
              <a:defRPr/>
            </a:pPr>
            <a:r>
              <a:rPr lang="fr-FR" sz="2400" dirty="0" smtClean="0">
                <a:ea typeface="+mn-ea"/>
                <a:cs typeface="+mn-cs"/>
              </a:rPr>
              <a:t>Séquences T2: contenu liquidien</a:t>
            </a:r>
          </a:p>
          <a:p>
            <a:pPr lvl="2">
              <a:defRPr/>
            </a:pPr>
            <a:r>
              <a:rPr lang="fr-FR" sz="2400" dirty="0" smtClean="0">
                <a:ea typeface="+mn-ea"/>
                <a:cs typeface="+mn-cs"/>
              </a:rPr>
              <a:t>Meilleure résolution en contraste</a:t>
            </a:r>
          </a:p>
          <a:p>
            <a:pPr lvl="1">
              <a:defRPr/>
            </a:pPr>
            <a:r>
              <a:rPr lang="fr-FR" altLang="fr-FR" sz="2800" dirty="0" smtClean="0"/>
              <a:t>Séquences rapides</a:t>
            </a:r>
          </a:p>
          <a:p>
            <a:pPr lvl="2">
              <a:defRPr/>
            </a:pPr>
            <a:r>
              <a:rPr lang="fr-FR" altLang="fr-FR" sz="2400" dirty="0" smtClean="0"/>
              <a:t>Péristaltisme </a:t>
            </a:r>
          </a:p>
          <a:p>
            <a:pPr lvl="2">
              <a:defRPr/>
            </a:pPr>
            <a:r>
              <a:rPr lang="fr-FR" altLang="fr-FR" sz="2400" dirty="0" smtClean="0"/>
              <a:t>Respiration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30" t="39616" r="53874" b="25078"/>
          <a:stretch>
            <a:fillRect/>
          </a:stretch>
        </p:blipFill>
        <p:spPr bwMode="auto">
          <a:xfrm>
            <a:off x="7546041" y="1575413"/>
            <a:ext cx="3635188" cy="441319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36623" y="5988611"/>
            <a:ext cx="2054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fr-FR" altLang="fr-FR" dirty="0" smtClean="0">
                <a:latin typeface="Franklin Gothic Medium" panose="020B0603020102020204" pitchFamily="34" charset="0"/>
              </a:rPr>
              <a:t>Coupe Coronale </a:t>
            </a:r>
            <a:r>
              <a:rPr lang="fr-FR" altLang="fr-FR" dirty="0">
                <a:latin typeface="Franklin Gothic Medium" panose="020B0603020102020204" pitchFamily="34" charset="0"/>
              </a:rPr>
              <a:t>T2</a:t>
            </a:r>
          </a:p>
        </p:txBody>
      </p:sp>
    </p:spTree>
    <p:extLst>
      <p:ext uri="{BB962C8B-B14F-4D97-AF65-F5344CB8AC3E}">
        <p14:creationId xmlns:p14="http://schemas.microsoft.com/office/powerpoint/2010/main" xmlns="" val="194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D</a:t>
            </a:r>
            <a:r>
              <a:rPr lang="fr-FR" dirty="0" smtClean="0"/>
              <a:t>émarches initiées par des </a:t>
            </a:r>
            <a:r>
              <a:rPr lang="fr-FR" dirty="0"/>
              <a:t>sociétés </a:t>
            </a:r>
            <a:r>
              <a:rPr lang="fr-FR" dirty="0" smtClean="0"/>
              <a:t>savantes et divers </a:t>
            </a:r>
            <a:r>
              <a:rPr lang="fr-FR" dirty="0"/>
              <a:t>organismes institutionnels dont la Haute Autorité de </a:t>
            </a:r>
            <a:r>
              <a:rPr lang="fr-FR" dirty="0" smtClean="0"/>
              <a:t>Santé : recommandations.</a:t>
            </a:r>
          </a:p>
          <a:p>
            <a:r>
              <a:rPr lang="fr-FR" dirty="0" smtClean="0"/>
              <a:t>Guide de bonnes pratiques pour améliorer la </a:t>
            </a:r>
            <a:r>
              <a:rPr lang="fr-FR" dirty="0"/>
              <a:t>qualité de </a:t>
            </a:r>
            <a:r>
              <a:rPr lang="fr-FR" dirty="0" smtClean="0"/>
              <a:t>la demande </a:t>
            </a:r>
            <a:endParaRPr lang="fr-FR" dirty="0"/>
          </a:p>
          <a:p>
            <a:pPr lvl="1"/>
            <a:r>
              <a:rPr lang="fr-FR" dirty="0" smtClean="0"/>
              <a:t>Outil </a:t>
            </a:r>
            <a:r>
              <a:rPr lang="fr-FR" dirty="0"/>
              <a:t>essentiel pour la mise en pratique du principe de justification;</a:t>
            </a:r>
          </a:p>
          <a:p>
            <a:pPr lvl="1"/>
            <a:r>
              <a:rPr lang="fr-FR" dirty="0"/>
              <a:t>Destiné </a:t>
            </a:r>
            <a:r>
              <a:rPr lang="fr-FR" dirty="0" smtClean="0"/>
              <a:t>à tous les professionnels </a:t>
            </a:r>
            <a:r>
              <a:rPr lang="fr-FR" dirty="0"/>
              <a:t>de santé habilités à demander ou à réaliser des examens d'imagerie médicale</a:t>
            </a:r>
            <a:r>
              <a:rPr lang="fr-FR" dirty="0" smtClean="0"/>
              <a:t>.	</a:t>
            </a:r>
            <a:endParaRPr lang="fr-FR" dirty="0"/>
          </a:p>
          <a:p>
            <a:r>
              <a:rPr lang="fr-FR" sz="2400" dirty="0" smtClean="0"/>
              <a:t>« </a:t>
            </a:r>
            <a:r>
              <a:rPr lang="fr-FR" sz="2400" i="1" dirty="0" smtClean="0"/>
              <a:t>Propositions développées méthodiquement pour aider le praticien et le patient à rechercher les soins les plus appropriés dans des circonstances cliniques déterminées</a:t>
            </a:r>
            <a:r>
              <a:rPr lang="fr-FR" sz="2400" dirty="0" smtClean="0"/>
              <a:t> »</a:t>
            </a:r>
          </a:p>
          <a:p>
            <a:pPr marL="0" indent="0">
              <a:buNone/>
            </a:pPr>
            <a:r>
              <a:rPr lang="fr-FR" sz="1700" i="1" dirty="0" err="1" smtClean="0">
                <a:solidFill>
                  <a:srgbClr val="7030A0"/>
                </a:solidFill>
              </a:rPr>
              <a:t>Caniard</a:t>
            </a:r>
            <a:r>
              <a:rPr lang="fr-FR" sz="1700" i="1" dirty="0" smtClean="0">
                <a:solidFill>
                  <a:srgbClr val="7030A0"/>
                </a:solidFill>
              </a:rPr>
              <a:t> E. Les recommandations de bonne pratique : un outil de dialogue, de responsabilisation et de diffusion de l’innovation. Rapport remis à B. Kouchner. Avril 2002</a:t>
            </a:r>
            <a:r>
              <a:rPr lang="fr-FR" i="1" dirty="0" smtClean="0">
                <a:solidFill>
                  <a:srgbClr val="7030A0"/>
                </a:solidFill>
              </a:rPr>
              <a:t>.</a:t>
            </a:r>
            <a:endParaRPr lang="fr-FR" dirty="0" smtClean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50980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fr-FR" sz="5400" dirty="0" smtClean="0">
                <a:latin typeface="Calibri Light" panose="020F0302020204030204" pitchFamily="34" charset="0"/>
              </a:rPr>
              <a:t>CAS CLINIQUES</a:t>
            </a:r>
            <a:endParaRPr lang="fr-FR" sz="5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034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1303066" y="1963271"/>
            <a:ext cx="2394875" cy="1169894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altLang="fr-FR" sz="2000" dirty="0" smtClean="0">
                <a:solidFill>
                  <a:schemeClr val="bg1"/>
                </a:solidFill>
              </a:rPr>
              <a:t>30 mois </a:t>
            </a:r>
          </a:p>
          <a:p>
            <a:pPr marL="0" indent="0">
              <a:buNone/>
            </a:pPr>
            <a:r>
              <a:rPr lang="fr-FR" altLang="fr-FR" sz="1800" i="1" dirty="0" smtClean="0">
                <a:solidFill>
                  <a:schemeClr val="bg1"/>
                </a:solidFill>
              </a:rPr>
              <a:t>Douleurs abdominales </a:t>
            </a:r>
          </a:p>
          <a:p>
            <a:pPr marL="0" indent="0">
              <a:buNone/>
            </a:pPr>
            <a:r>
              <a:rPr lang="fr-FR" altLang="fr-FR" sz="1800" i="1" dirty="0" smtClean="0">
                <a:solidFill>
                  <a:schemeClr val="bg1"/>
                </a:solidFill>
              </a:rPr>
              <a:t>Syndrome subocclusif</a:t>
            </a:r>
            <a:endParaRPr lang="fr-FR" sz="1600" i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18857" t="38754" r="63367" b="19553"/>
          <a:stretch/>
        </p:blipFill>
        <p:spPr>
          <a:xfrm>
            <a:off x="4542968" y="847165"/>
            <a:ext cx="4452318" cy="556539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Étoile à 4 branches 9"/>
          <p:cNvSpPr/>
          <p:nvPr/>
        </p:nvSpPr>
        <p:spPr>
          <a:xfrm>
            <a:off x="10465337" y="4368053"/>
            <a:ext cx="189193" cy="174812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198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6918" t="41467" r="62023" b="40692"/>
          <a:stretch/>
        </p:blipFill>
        <p:spPr>
          <a:xfrm>
            <a:off x="806823" y="779931"/>
            <a:ext cx="6201981" cy="533255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7149354" y="2043517"/>
            <a:ext cx="38637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Douleur </a:t>
            </a: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abdominale dans la pneumonie 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lobaire </a:t>
            </a: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inférieure 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xmlns="" val="814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grayscl/>
          </a:blip>
          <a:srcRect l="37254" t="6949" r="37942" b="13154"/>
          <a:stretch/>
        </p:blipFill>
        <p:spPr>
          <a:xfrm>
            <a:off x="4101353" y="443752"/>
            <a:ext cx="3563471" cy="611729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977391" y="2450958"/>
            <a:ext cx="29625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Pneumonie lobaire</a:t>
            </a:r>
          </a:p>
          <a:p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supérieure droite</a:t>
            </a:r>
          </a:p>
          <a:p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 </a:t>
            </a:r>
            <a:r>
              <a:rPr lang="fr-FR" sz="20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fr-FR" sz="2000" b="1" dirty="0" smtClean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hez l’enfant le thorax, c’est aussi l’abdomen 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r>
              <a:rPr lang="fr-FR" sz="2000" b="1" dirty="0" smtClean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fr-FR" sz="20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406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995084" y="1899582"/>
            <a:ext cx="2823881" cy="830171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altLang="fr-FR" sz="2400" b="1" dirty="0" smtClean="0">
                <a:solidFill>
                  <a:schemeClr val="bg1"/>
                </a:solidFill>
              </a:rPr>
              <a:t>5 ans</a:t>
            </a:r>
          </a:p>
          <a:p>
            <a:pPr marL="0" indent="0">
              <a:buNone/>
            </a:pPr>
            <a:r>
              <a:rPr lang="fr-FR" altLang="fr-FR" sz="2000" b="1" i="1" dirty="0" smtClean="0">
                <a:solidFill>
                  <a:schemeClr val="bg1"/>
                </a:solidFill>
              </a:rPr>
              <a:t>Douleurs abdominales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grayscl/>
          </a:blip>
          <a:srcRect l="40975" t="17614" r="37219" b="34098"/>
          <a:stretch/>
        </p:blipFill>
        <p:spPr>
          <a:xfrm>
            <a:off x="4572001" y="674485"/>
            <a:ext cx="4556151" cy="537669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87789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Syndrome de </a:t>
            </a:r>
            <a:r>
              <a:rPr lang="fr-FR" sz="3200" dirty="0" err="1" smtClean="0"/>
              <a:t>Schilaiditi</a:t>
            </a:r>
            <a:r>
              <a:rPr lang="fr-FR" sz="3200" dirty="0" smtClean="0"/>
              <a:t> </a:t>
            </a:r>
          </a:p>
          <a:p>
            <a:pPr lvl="1"/>
            <a:r>
              <a:rPr lang="fr-FR" sz="2800" dirty="0" smtClean="0"/>
              <a:t>Interposition </a:t>
            </a:r>
            <a:r>
              <a:rPr lang="fr-FR" sz="2800" dirty="0"/>
              <a:t>du colon ou du grêle dans l'espace </a:t>
            </a:r>
            <a:r>
              <a:rPr lang="fr-FR" sz="2800" dirty="0" smtClean="0"/>
              <a:t>inter-hépato-diaphragmatique</a:t>
            </a:r>
            <a:endParaRPr lang="fr-FR" sz="2800" dirty="0"/>
          </a:p>
          <a:p>
            <a:pPr lvl="1"/>
            <a:r>
              <a:rPr lang="fr-FR" sz="2800" dirty="0" smtClean="0"/>
              <a:t>Affection plutôt rare</a:t>
            </a:r>
            <a:r>
              <a:rPr lang="fr-FR" sz="2800" dirty="0"/>
              <a:t> </a:t>
            </a:r>
            <a:r>
              <a:rPr lang="fr-FR" sz="2800" dirty="0" smtClean="0"/>
              <a:t>(</a:t>
            </a:r>
            <a:r>
              <a:rPr lang="fr-FR" sz="2800" dirty="0"/>
              <a:t>0.025 à 0.28</a:t>
            </a:r>
            <a:r>
              <a:rPr lang="fr-FR" sz="2800" dirty="0" smtClean="0"/>
              <a:t>%) </a:t>
            </a:r>
          </a:p>
          <a:p>
            <a:pPr lvl="1"/>
            <a:r>
              <a:rPr lang="fr-FR" sz="2800" dirty="0" smtClean="0"/>
              <a:t>Souvent asymptomatique</a:t>
            </a:r>
          </a:p>
          <a:p>
            <a:pPr lvl="1"/>
            <a:r>
              <a:rPr lang="fr-FR" sz="2800" dirty="0" smtClean="0"/>
              <a:t>Découverte </a:t>
            </a:r>
            <a:r>
              <a:rPr lang="fr-FR" sz="2800" dirty="0"/>
              <a:t>fortuite à la radiographie de l'abdomen, </a:t>
            </a:r>
            <a:endParaRPr lang="fr-FR" sz="2800" dirty="0" smtClean="0"/>
          </a:p>
          <a:p>
            <a:pPr lvl="1"/>
            <a:r>
              <a:rPr lang="fr-FR" sz="2800" dirty="0" smtClean="0"/>
              <a:t>Plus </a:t>
            </a:r>
            <a:r>
              <a:rPr lang="fr-FR" sz="2800" dirty="0"/>
              <a:t>rencontrée chez l'adulte de sexe masculin. </a:t>
            </a:r>
          </a:p>
          <a:p>
            <a:pPr marL="0" indent="0">
              <a:buNone/>
            </a:pPr>
            <a:r>
              <a:rPr lang="fr-FR" sz="1400" dirty="0">
                <a:solidFill>
                  <a:srgbClr val="BC14C0"/>
                </a:solidFill>
              </a:rPr>
              <a:t>Signe (ou syndrome) de </a:t>
            </a:r>
            <a:r>
              <a:rPr lang="fr-FR" sz="1400" dirty="0" err="1">
                <a:solidFill>
                  <a:srgbClr val="BC14C0"/>
                </a:solidFill>
              </a:rPr>
              <a:t>Chilaiditi</a:t>
            </a:r>
            <a:r>
              <a:rPr lang="fr-FR" sz="1400" dirty="0">
                <a:solidFill>
                  <a:srgbClr val="BC14C0"/>
                </a:solidFill>
              </a:rPr>
              <a:t> </a:t>
            </a:r>
            <a:r>
              <a:rPr lang="fr-FR" sz="1400" dirty="0" err="1">
                <a:solidFill>
                  <a:srgbClr val="BC14C0"/>
                </a:solidFill>
              </a:rPr>
              <a:t>Chilaiditi’s</a:t>
            </a:r>
            <a:r>
              <a:rPr lang="fr-FR" sz="1400" dirty="0">
                <a:solidFill>
                  <a:srgbClr val="BC14C0"/>
                </a:solidFill>
              </a:rPr>
              <a:t> </a:t>
            </a:r>
            <a:r>
              <a:rPr lang="fr-FR" sz="1400" dirty="0" err="1">
                <a:solidFill>
                  <a:srgbClr val="BC14C0"/>
                </a:solidFill>
              </a:rPr>
              <a:t>sign</a:t>
            </a:r>
            <a:r>
              <a:rPr lang="fr-FR" sz="1400" dirty="0">
                <a:solidFill>
                  <a:srgbClr val="BC14C0"/>
                </a:solidFill>
              </a:rPr>
              <a:t> (or syndrome) S. </a:t>
            </a:r>
            <a:r>
              <a:rPr lang="fr-FR" sz="1400" dirty="0" err="1">
                <a:solidFill>
                  <a:srgbClr val="BC14C0"/>
                </a:solidFill>
              </a:rPr>
              <a:t>Sidorkiewicz</a:t>
            </a:r>
            <a:r>
              <a:rPr lang="fr-FR" sz="1400" dirty="0">
                <a:solidFill>
                  <a:srgbClr val="BC14C0"/>
                </a:solidFill>
              </a:rPr>
              <a:t> · V. </a:t>
            </a:r>
            <a:r>
              <a:rPr lang="fr-FR" sz="1400" dirty="0" err="1">
                <a:solidFill>
                  <a:srgbClr val="BC14C0"/>
                </a:solidFill>
              </a:rPr>
              <a:t>Nouyrigat</a:t>
            </a:r>
            <a:r>
              <a:rPr lang="fr-FR" sz="1400" dirty="0">
                <a:solidFill>
                  <a:srgbClr val="BC14C0"/>
                </a:solidFill>
              </a:rPr>
              <a:t> · G. </a:t>
            </a:r>
            <a:r>
              <a:rPr lang="fr-FR" sz="1400" dirty="0" err="1">
                <a:solidFill>
                  <a:srgbClr val="BC14C0"/>
                </a:solidFill>
              </a:rPr>
              <a:t>Chéron</a:t>
            </a:r>
            <a:r>
              <a:rPr lang="fr-FR" sz="1400" dirty="0">
                <a:solidFill>
                  <a:srgbClr val="BC14C0"/>
                </a:solidFill>
              </a:rPr>
              <a:t> </a:t>
            </a:r>
            <a:r>
              <a:rPr lang="fr-FR" sz="1400" dirty="0" smtClean="0">
                <a:solidFill>
                  <a:srgbClr val="BC14C0"/>
                </a:solidFill>
              </a:rPr>
              <a:t>Ann</a:t>
            </a:r>
            <a:r>
              <a:rPr lang="fr-FR" sz="1400" dirty="0">
                <a:solidFill>
                  <a:srgbClr val="BC14C0"/>
                </a:solidFill>
              </a:rPr>
              <a:t>. Fr. Med. Urgence (2013) 3:380</a:t>
            </a:r>
            <a:endParaRPr lang="fr-FR" sz="1400" dirty="0" smtClean="0">
              <a:solidFill>
                <a:srgbClr val="BC14C0"/>
              </a:solidFill>
              <a:hlinkClick r:id="rId2"/>
            </a:endParaRPr>
          </a:p>
          <a:p>
            <a:pPr marL="0" indent="0">
              <a:buNone/>
            </a:pPr>
            <a:r>
              <a:rPr lang="fr-FR" sz="1400" dirty="0" err="1" smtClean="0">
                <a:solidFill>
                  <a:srgbClr val="0070C0"/>
                </a:solidFill>
                <a:hlinkClick r:id="rId2"/>
              </a:rPr>
              <a:t>Sangwa</a:t>
            </a:r>
            <a:r>
              <a:rPr lang="fr-FR" sz="1400" dirty="0" smtClean="0">
                <a:solidFill>
                  <a:srgbClr val="0070C0"/>
                </a:solidFill>
                <a:hlinkClick r:id="rId2"/>
              </a:rPr>
              <a:t> </a:t>
            </a:r>
            <a:r>
              <a:rPr lang="fr-FR" sz="1400" dirty="0" err="1">
                <a:solidFill>
                  <a:srgbClr val="0070C0"/>
                </a:solidFill>
                <a:hlinkClick r:id="rId2"/>
              </a:rPr>
              <a:t>Milindi</a:t>
            </a:r>
            <a:r>
              <a:rPr lang="fr-FR" sz="1400" dirty="0">
                <a:solidFill>
                  <a:srgbClr val="0070C0"/>
                </a:solidFill>
                <a:hlinkClick r:id="rId2"/>
              </a:rPr>
              <a:t> Cedrick</a:t>
            </a:r>
            <a:r>
              <a:rPr lang="fr-FR" sz="1400" dirty="0">
                <a:solidFill>
                  <a:srgbClr val="0070C0"/>
                </a:solidFill>
              </a:rPr>
              <a:t>,</a:t>
            </a:r>
            <a:r>
              <a:rPr lang="fr-FR" sz="1400" baseline="30000" dirty="0">
                <a:solidFill>
                  <a:srgbClr val="0070C0"/>
                </a:solidFill>
              </a:rPr>
              <a:t>1,&amp;</a:t>
            </a:r>
            <a:r>
              <a:rPr lang="fr-FR" sz="1400" dirty="0">
                <a:solidFill>
                  <a:srgbClr val="0070C0"/>
                </a:solidFill>
              </a:rPr>
              <a:t> </a:t>
            </a:r>
            <a:r>
              <a:rPr lang="fr-FR" sz="1400" dirty="0" err="1">
                <a:solidFill>
                  <a:srgbClr val="0070C0"/>
                </a:solidFill>
                <a:hlinkClick r:id="rId3"/>
              </a:rPr>
              <a:t>Kitembo</a:t>
            </a:r>
            <a:r>
              <a:rPr lang="fr-FR" sz="1400" dirty="0">
                <a:solidFill>
                  <a:srgbClr val="0070C0"/>
                </a:solidFill>
                <a:hlinkClick r:id="rId3"/>
              </a:rPr>
              <a:t> </a:t>
            </a:r>
            <a:r>
              <a:rPr lang="fr-FR" sz="1400" dirty="0" err="1">
                <a:solidFill>
                  <a:srgbClr val="0070C0"/>
                </a:solidFill>
                <a:hlinkClick r:id="rId3"/>
              </a:rPr>
              <a:t>Feruzi</a:t>
            </a:r>
            <a:r>
              <a:rPr lang="fr-FR" sz="1400" dirty="0">
                <a:solidFill>
                  <a:srgbClr val="0070C0"/>
                </a:solidFill>
                <a:hlinkClick r:id="rId3"/>
              </a:rPr>
              <a:t> Maruis</a:t>
            </a:r>
            <a:r>
              <a:rPr lang="fr-FR" sz="1400" dirty="0">
                <a:solidFill>
                  <a:srgbClr val="0070C0"/>
                </a:solidFill>
              </a:rPr>
              <a:t>,</a:t>
            </a:r>
            <a:r>
              <a:rPr lang="fr-FR" sz="1400" baseline="30000" dirty="0">
                <a:solidFill>
                  <a:srgbClr val="0070C0"/>
                </a:solidFill>
              </a:rPr>
              <a:t>1</a:t>
            </a:r>
            <a:r>
              <a:rPr lang="fr-FR" sz="1400" dirty="0">
                <a:solidFill>
                  <a:srgbClr val="0070C0"/>
                </a:solidFill>
              </a:rPr>
              <a:t> </a:t>
            </a:r>
            <a:r>
              <a:rPr lang="fr-FR" sz="1400" dirty="0" err="1">
                <a:solidFill>
                  <a:srgbClr val="0070C0"/>
                </a:solidFill>
                <a:hlinkClick r:id="rId4"/>
              </a:rPr>
              <a:t>Kakinga</a:t>
            </a:r>
            <a:r>
              <a:rPr lang="fr-FR" sz="1400" dirty="0">
                <a:solidFill>
                  <a:srgbClr val="0070C0"/>
                </a:solidFill>
                <a:hlinkClick r:id="rId4"/>
              </a:rPr>
              <a:t> </a:t>
            </a:r>
            <a:r>
              <a:rPr lang="fr-FR" sz="1400" dirty="0" err="1">
                <a:solidFill>
                  <a:srgbClr val="0070C0"/>
                </a:solidFill>
                <a:hlinkClick r:id="rId4"/>
              </a:rPr>
              <a:t>Zabibu</a:t>
            </a:r>
            <a:r>
              <a:rPr lang="fr-FR" sz="1400" dirty="0">
                <a:solidFill>
                  <a:srgbClr val="0070C0"/>
                </a:solidFill>
                <a:hlinkClick r:id="rId4"/>
              </a:rPr>
              <a:t> Mireille</a:t>
            </a:r>
            <a:r>
              <a:rPr lang="fr-FR" sz="1400" dirty="0">
                <a:solidFill>
                  <a:srgbClr val="0070C0"/>
                </a:solidFill>
              </a:rPr>
              <a:t>,</a:t>
            </a:r>
            <a:r>
              <a:rPr lang="fr-FR" sz="1400" baseline="30000" dirty="0">
                <a:solidFill>
                  <a:srgbClr val="0070C0"/>
                </a:solidFill>
              </a:rPr>
              <a:t>2</a:t>
            </a:r>
            <a:r>
              <a:rPr lang="fr-FR" sz="1400" dirty="0">
                <a:solidFill>
                  <a:srgbClr val="0070C0"/>
                </a:solidFill>
              </a:rPr>
              <a:t> </a:t>
            </a:r>
            <a:r>
              <a:rPr lang="fr-FR" sz="1400" dirty="0" err="1">
                <a:solidFill>
                  <a:srgbClr val="0070C0"/>
                </a:solidFill>
                <a:hlinkClick r:id="rId5"/>
              </a:rPr>
              <a:t>Mukonda</a:t>
            </a:r>
            <a:r>
              <a:rPr lang="fr-FR" sz="1400" dirty="0">
                <a:solidFill>
                  <a:srgbClr val="0070C0"/>
                </a:solidFill>
                <a:hlinkClick r:id="rId5"/>
              </a:rPr>
              <a:t> </a:t>
            </a:r>
            <a:r>
              <a:rPr lang="fr-FR" sz="1400" dirty="0" err="1">
                <a:solidFill>
                  <a:srgbClr val="0070C0"/>
                </a:solidFill>
                <a:hlinkClick r:id="rId5"/>
              </a:rPr>
              <a:t>Sompo</a:t>
            </a:r>
            <a:r>
              <a:rPr lang="fr-FR" sz="1400" dirty="0">
                <a:solidFill>
                  <a:srgbClr val="0070C0"/>
                </a:solidFill>
                <a:hlinkClick r:id="rId5"/>
              </a:rPr>
              <a:t> Nelly</a:t>
            </a:r>
            <a:r>
              <a:rPr lang="fr-FR" sz="1400" dirty="0">
                <a:solidFill>
                  <a:srgbClr val="0070C0"/>
                </a:solidFill>
              </a:rPr>
              <a:t>,</a:t>
            </a:r>
            <a:r>
              <a:rPr lang="fr-FR" sz="1400" baseline="30000" dirty="0">
                <a:solidFill>
                  <a:srgbClr val="0070C0"/>
                </a:solidFill>
              </a:rPr>
              <a:t>1</a:t>
            </a:r>
            <a:r>
              <a:rPr lang="fr-FR" sz="1400" dirty="0">
                <a:solidFill>
                  <a:srgbClr val="0070C0"/>
                </a:solidFill>
                <a:hlinkClick r:id="rId6"/>
              </a:rPr>
              <a:t>Muhau </a:t>
            </a:r>
            <a:r>
              <a:rPr lang="fr-FR" sz="1400" dirty="0" err="1">
                <a:solidFill>
                  <a:srgbClr val="0070C0"/>
                </a:solidFill>
                <a:hlinkClick r:id="rId6"/>
              </a:rPr>
              <a:t>Pfutila</a:t>
            </a:r>
            <a:r>
              <a:rPr lang="fr-FR" sz="1400" dirty="0">
                <a:solidFill>
                  <a:srgbClr val="0070C0"/>
                </a:solidFill>
                <a:hlinkClick r:id="rId6"/>
              </a:rPr>
              <a:t> Patience</a:t>
            </a:r>
            <a:r>
              <a:rPr lang="fr-FR" sz="1400" dirty="0">
                <a:solidFill>
                  <a:srgbClr val="0070C0"/>
                </a:solidFill>
              </a:rPr>
              <a:t>,</a:t>
            </a:r>
            <a:r>
              <a:rPr lang="fr-FR" sz="1400" baseline="30000" dirty="0">
                <a:solidFill>
                  <a:srgbClr val="0070C0"/>
                </a:solidFill>
              </a:rPr>
              <a:t>2</a:t>
            </a:r>
            <a:r>
              <a:rPr lang="fr-FR" sz="1400" dirty="0">
                <a:solidFill>
                  <a:srgbClr val="0070C0"/>
                </a:solidFill>
              </a:rPr>
              <a:t> </a:t>
            </a:r>
            <a:r>
              <a:rPr lang="fr-FR" sz="1400" dirty="0" err="1">
                <a:solidFill>
                  <a:srgbClr val="0070C0"/>
                </a:solidFill>
                <a:hlinkClick r:id="rId7"/>
              </a:rPr>
              <a:t>Mapatano</a:t>
            </a:r>
            <a:r>
              <a:rPr lang="fr-FR" sz="1400" dirty="0">
                <a:solidFill>
                  <a:srgbClr val="0070C0"/>
                </a:solidFill>
                <a:hlinkClick r:id="rId7"/>
              </a:rPr>
              <a:t> Shem</a:t>
            </a:r>
            <a:r>
              <a:rPr lang="fr-FR" sz="1400" dirty="0">
                <a:solidFill>
                  <a:srgbClr val="0070C0"/>
                </a:solidFill>
              </a:rPr>
              <a:t>,</a:t>
            </a:r>
            <a:r>
              <a:rPr lang="fr-FR" sz="1400" baseline="30000" dirty="0">
                <a:solidFill>
                  <a:srgbClr val="0070C0"/>
                </a:solidFill>
              </a:rPr>
              <a:t>3</a:t>
            </a:r>
            <a:r>
              <a:rPr lang="fr-FR" sz="1400" dirty="0">
                <a:solidFill>
                  <a:srgbClr val="0070C0"/>
                </a:solidFill>
              </a:rPr>
              <a:t> </a:t>
            </a:r>
            <a:r>
              <a:rPr lang="fr-FR" sz="1400" dirty="0">
                <a:solidFill>
                  <a:srgbClr val="0070C0"/>
                </a:solidFill>
                <a:hlinkClick r:id="rId8"/>
              </a:rPr>
              <a:t>Cham </a:t>
            </a:r>
            <a:r>
              <a:rPr lang="fr-FR" sz="1400" dirty="0" err="1">
                <a:solidFill>
                  <a:srgbClr val="0070C0"/>
                </a:solidFill>
                <a:hlinkClick r:id="rId8"/>
              </a:rPr>
              <a:t>Lubamba</a:t>
            </a:r>
            <a:r>
              <a:rPr lang="fr-FR" sz="1400" dirty="0">
                <a:solidFill>
                  <a:srgbClr val="0070C0"/>
                </a:solidFill>
                <a:hlinkClick r:id="rId8"/>
              </a:rPr>
              <a:t> Chamy</a:t>
            </a:r>
            <a:r>
              <a:rPr lang="fr-FR" sz="1400" dirty="0">
                <a:solidFill>
                  <a:srgbClr val="0070C0"/>
                </a:solidFill>
              </a:rPr>
              <a:t>,</a:t>
            </a:r>
            <a:r>
              <a:rPr lang="fr-FR" sz="1400" baseline="30000" dirty="0">
                <a:solidFill>
                  <a:srgbClr val="0070C0"/>
                </a:solidFill>
              </a:rPr>
              <a:t>3</a:t>
            </a:r>
            <a:r>
              <a:rPr lang="fr-FR" sz="1400" dirty="0">
                <a:solidFill>
                  <a:srgbClr val="0070C0"/>
                </a:solidFill>
              </a:rPr>
              <a:t> et </a:t>
            </a:r>
            <a:r>
              <a:rPr lang="fr-FR" sz="1400" dirty="0" err="1">
                <a:solidFill>
                  <a:srgbClr val="0070C0"/>
                </a:solidFill>
                <a:hlinkClick r:id="rId9"/>
              </a:rPr>
              <a:t>Monga</a:t>
            </a:r>
            <a:r>
              <a:rPr lang="fr-FR" sz="1400" dirty="0">
                <a:solidFill>
                  <a:srgbClr val="0070C0"/>
                </a:solidFill>
                <a:hlinkClick r:id="rId9"/>
              </a:rPr>
              <a:t> </a:t>
            </a:r>
            <a:r>
              <a:rPr lang="fr-FR" sz="1400" dirty="0" err="1">
                <a:solidFill>
                  <a:srgbClr val="0070C0"/>
                </a:solidFill>
                <a:hlinkClick r:id="rId9"/>
              </a:rPr>
              <a:t>Kalenga</a:t>
            </a:r>
            <a:r>
              <a:rPr lang="fr-FR" sz="1400" dirty="0">
                <a:solidFill>
                  <a:srgbClr val="0070C0"/>
                </a:solidFill>
                <a:hlinkClick r:id="rId9"/>
              </a:rPr>
              <a:t> </a:t>
            </a:r>
            <a:r>
              <a:rPr lang="fr-FR" sz="1400" dirty="0" err="1" smtClean="0">
                <a:solidFill>
                  <a:srgbClr val="0070C0"/>
                </a:solidFill>
                <a:hlinkClick r:id="rId9"/>
              </a:rPr>
              <a:t>Josephine</a:t>
            </a:r>
            <a:r>
              <a:rPr lang="fr-FR" sz="1400" dirty="0" smtClean="0">
                <a:solidFill>
                  <a:srgbClr val="0070C0"/>
                </a:solidFill>
              </a:rPr>
              <a:t>. Syndrome </a:t>
            </a:r>
            <a:r>
              <a:rPr lang="fr-FR" sz="1400" dirty="0">
                <a:solidFill>
                  <a:srgbClr val="0070C0"/>
                </a:solidFill>
              </a:rPr>
              <a:t>de </a:t>
            </a:r>
            <a:r>
              <a:rPr lang="fr-FR" sz="1400" dirty="0" err="1">
                <a:solidFill>
                  <a:srgbClr val="0070C0"/>
                </a:solidFill>
              </a:rPr>
              <a:t>Chilaiditi</a:t>
            </a:r>
            <a:r>
              <a:rPr lang="fr-FR" sz="1400" dirty="0">
                <a:solidFill>
                  <a:srgbClr val="0070C0"/>
                </a:solidFill>
              </a:rPr>
              <a:t> chez un nouveau-né, à propos d'un cas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70698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>
            <a:spLocks/>
          </p:cNvSpPr>
          <p:nvPr/>
        </p:nvSpPr>
        <p:spPr>
          <a:xfrm>
            <a:off x="824104" y="1949824"/>
            <a:ext cx="1991463" cy="11698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altLang="fr-FR" sz="2000" dirty="0" smtClean="0">
                <a:solidFill>
                  <a:schemeClr val="bg1"/>
                </a:solidFill>
              </a:rPr>
              <a:t>3 mois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altLang="fr-FR" sz="1800" i="1" dirty="0" smtClean="0">
                <a:solidFill>
                  <a:schemeClr val="bg1"/>
                </a:solidFill>
              </a:rPr>
              <a:t>Vomissements </a:t>
            </a:r>
            <a:r>
              <a:rPr lang="fr-FR" altLang="fr-FR" sz="1800" i="1" dirty="0" err="1" smtClean="0">
                <a:solidFill>
                  <a:schemeClr val="bg1"/>
                </a:solidFill>
              </a:rPr>
              <a:t>post-prandiaux</a:t>
            </a:r>
            <a:endParaRPr lang="fr-FR" sz="1600" i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428" t="22941" b="49216"/>
          <a:stretch/>
        </p:blipFill>
        <p:spPr>
          <a:xfrm>
            <a:off x="2882154" y="731952"/>
            <a:ext cx="3523129" cy="590193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9" t="22941" r="65469" b="49216"/>
          <a:stretch/>
        </p:blipFill>
        <p:spPr>
          <a:xfrm>
            <a:off x="6580094" y="717130"/>
            <a:ext cx="3916527" cy="591675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88151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1455" y="2109705"/>
            <a:ext cx="2002728" cy="107721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fr-FR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mois</a:t>
            </a:r>
          </a:p>
          <a:p>
            <a:r>
              <a:rPr lang="fr-FR" sz="2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Vomissements alimentaires 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4420" t="5549" r="3636"/>
          <a:stretch/>
        </p:blipFill>
        <p:spPr bwMode="auto">
          <a:xfrm>
            <a:off x="6406772" y="336177"/>
            <a:ext cx="3189152" cy="590476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3343" t="3114" r="6187"/>
          <a:stretch/>
        </p:blipFill>
        <p:spPr bwMode="auto">
          <a:xfrm>
            <a:off x="2342771" y="751525"/>
            <a:ext cx="3886200" cy="548942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5200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23165" t="19490" r="60315" b="27559"/>
          <a:stretch/>
        </p:blipFill>
        <p:spPr>
          <a:xfrm>
            <a:off x="6781800" y="638413"/>
            <a:ext cx="3083164" cy="526708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894977" y="3014412"/>
            <a:ext cx="24115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Volvulus gastrique </a:t>
            </a:r>
            <a:endParaRPr lang="fr-FR" b="1" dirty="0"/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5459506" y="1143000"/>
            <a:ext cx="13447" cy="91439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6129" t="969" r="3226" b="4008"/>
          <a:stretch>
            <a:fillRect/>
          </a:stretch>
        </p:blipFill>
        <p:spPr bwMode="auto">
          <a:xfrm>
            <a:off x="3306483" y="687435"/>
            <a:ext cx="3302633" cy="515210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8" name="Flèche courbée vers le haut 7"/>
          <p:cNvSpPr/>
          <p:nvPr/>
        </p:nvSpPr>
        <p:spPr>
          <a:xfrm rot="7900710">
            <a:off x="3051515" y="2717165"/>
            <a:ext cx="1816412" cy="59449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7670800" y="3014412"/>
            <a:ext cx="457200" cy="40011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3279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Volvulus gastrique: rotation de tout ou d’une partie de l’estomac autour d’un de ses axes</a:t>
            </a:r>
          </a:p>
          <a:p>
            <a:r>
              <a:rPr lang="fr-FR" dirty="0" smtClean="0"/>
              <a:t>2 types</a:t>
            </a:r>
          </a:p>
          <a:p>
            <a:pPr lvl="1"/>
            <a:r>
              <a:rPr lang="fr-FR" dirty="0" smtClean="0"/>
              <a:t>Organo-axial: axe cardio-pylorique (volvulus vrai)</a:t>
            </a:r>
          </a:p>
          <a:p>
            <a:pPr lvl="1"/>
            <a:r>
              <a:rPr lang="fr-FR" dirty="0" smtClean="0"/>
              <a:t>Mésentéro-axial: axe horizontal (plicature)</a:t>
            </a:r>
          </a:p>
          <a:p>
            <a:r>
              <a:rPr lang="fr-FR" dirty="0" smtClean="0"/>
              <a:t>Étiologies</a:t>
            </a:r>
          </a:p>
          <a:p>
            <a:pPr lvl="1"/>
            <a:r>
              <a:rPr lang="fr-FR" dirty="0" smtClean="0"/>
              <a:t>Primitive Congénitale: défaut des moyens de fixation de l’estomac </a:t>
            </a:r>
          </a:p>
          <a:p>
            <a:pPr lvl="1"/>
            <a:r>
              <a:rPr lang="fr-FR" dirty="0" smtClean="0"/>
              <a:t>Secondaire, acquise</a:t>
            </a:r>
          </a:p>
          <a:p>
            <a:pPr lvl="2"/>
            <a:r>
              <a:rPr lang="fr-FR" dirty="0" smtClean="0"/>
              <a:t>Traumatisme</a:t>
            </a:r>
          </a:p>
          <a:p>
            <a:pPr lvl="2"/>
            <a:r>
              <a:rPr lang="fr-FR" dirty="0" smtClean="0"/>
              <a:t>Hyperaération</a:t>
            </a:r>
            <a:endParaRPr lang="fr-FR" dirty="0"/>
          </a:p>
          <a:p>
            <a:pPr marL="93663" lvl="2" indent="0">
              <a:buNone/>
            </a:pPr>
            <a:r>
              <a:rPr lang="fr-FR" sz="1600" dirty="0" err="1">
                <a:solidFill>
                  <a:srgbClr val="0070C0"/>
                </a:solidFill>
              </a:rPr>
              <a:t>Gastric</a:t>
            </a:r>
            <a:r>
              <a:rPr lang="fr-FR" sz="1600" dirty="0">
                <a:solidFill>
                  <a:srgbClr val="0070C0"/>
                </a:solidFill>
              </a:rPr>
              <a:t> volvulus in </a:t>
            </a:r>
            <a:r>
              <a:rPr lang="fr-FR" sz="1600" dirty="0" err="1">
                <a:solidFill>
                  <a:srgbClr val="0070C0"/>
                </a:solidFill>
              </a:rPr>
              <a:t>childhood</a:t>
            </a:r>
            <a:r>
              <a:rPr lang="fr-FR" sz="1600" dirty="0">
                <a:solidFill>
                  <a:srgbClr val="0070C0"/>
                </a:solidFill>
              </a:rPr>
              <a:t>. J </a:t>
            </a:r>
            <a:r>
              <a:rPr lang="fr-FR" sz="1600" dirty="0" err="1">
                <a:solidFill>
                  <a:srgbClr val="0070C0"/>
                </a:solidFill>
              </a:rPr>
              <a:t>Pediatr</a:t>
            </a:r>
            <a:r>
              <a:rPr lang="fr-FR" sz="1600" dirty="0">
                <a:solidFill>
                  <a:srgbClr val="0070C0"/>
                </a:solidFill>
              </a:rPr>
              <a:t> </a:t>
            </a:r>
            <a:r>
              <a:rPr lang="fr-FR" sz="1600" dirty="0" err="1">
                <a:solidFill>
                  <a:srgbClr val="0070C0"/>
                </a:solidFill>
              </a:rPr>
              <a:t>Surg</a:t>
            </a:r>
            <a:r>
              <a:rPr lang="fr-FR" sz="1600" dirty="0">
                <a:solidFill>
                  <a:srgbClr val="0070C0"/>
                </a:solidFill>
              </a:rPr>
              <a:t> 22:944-947, 14= </a:t>
            </a:r>
            <a:r>
              <a:rPr lang="fr-FR" sz="1600" dirty="0" err="1">
                <a:solidFill>
                  <a:srgbClr val="0070C0"/>
                </a:solidFill>
              </a:rPr>
              <a:t>Idowu</a:t>
            </a:r>
            <a:r>
              <a:rPr lang="fr-FR" sz="1600" dirty="0">
                <a:solidFill>
                  <a:srgbClr val="0070C0"/>
                </a:solidFill>
              </a:rPr>
              <a:t> J, </a:t>
            </a:r>
            <a:r>
              <a:rPr lang="fr-FR" sz="1600" dirty="0" err="1">
                <a:solidFill>
                  <a:srgbClr val="0070C0"/>
                </a:solidFill>
              </a:rPr>
              <a:t>Aitken</a:t>
            </a:r>
            <a:r>
              <a:rPr lang="fr-FR" sz="1600" dirty="0">
                <a:solidFill>
                  <a:srgbClr val="0070C0"/>
                </a:solidFill>
              </a:rPr>
              <a:t> DR, </a:t>
            </a:r>
            <a:r>
              <a:rPr lang="fr-FR" sz="1600" dirty="0" err="1">
                <a:solidFill>
                  <a:srgbClr val="0070C0"/>
                </a:solidFill>
              </a:rPr>
              <a:t>Georgeson</a:t>
            </a:r>
            <a:r>
              <a:rPr lang="fr-FR" sz="1600" dirty="0">
                <a:solidFill>
                  <a:srgbClr val="0070C0"/>
                </a:solidFill>
              </a:rPr>
              <a:t> </a:t>
            </a:r>
            <a:r>
              <a:rPr lang="fr-FR" sz="1600" dirty="0" smtClean="0">
                <a:solidFill>
                  <a:srgbClr val="0070C0"/>
                </a:solidFill>
              </a:rPr>
              <a:t>KE (1980</a:t>
            </a:r>
            <a:r>
              <a:rPr lang="fr-FR" sz="1600" dirty="0">
                <a:solidFill>
                  <a:srgbClr val="0070C0"/>
                </a:solidFill>
              </a:rPr>
              <a:t>) </a:t>
            </a:r>
            <a:r>
              <a:rPr lang="fr-FR" sz="1600" dirty="0" err="1">
                <a:solidFill>
                  <a:srgbClr val="0070C0"/>
                </a:solidFill>
              </a:rPr>
              <a:t>Gastric</a:t>
            </a:r>
            <a:r>
              <a:rPr lang="fr-FR" sz="1600" dirty="0">
                <a:solidFill>
                  <a:srgbClr val="0070C0"/>
                </a:solidFill>
              </a:rPr>
              <a:t> volvulus in the </a:t>
            </a:r>
            <a:r>
              <a:rPr lang="fr-FR" sz="1600" dirty="0" err="1">
                <a:solidFill>
                  <a:srgbClr val="0070C0"/>
                </a:solidFill>
              </a:rPr>
              <a:t>newborn</a:t>
            </a:r>
            <a:r>
              <a:rPr lang="fr-FR" sz="1600" dirty="0">
                <a:solidFill>
                  <a:srgbClr val="0070C0"/>
                </a:solidFill>
              </a:rPr>
              <a:t>. </a:t>
            </a:r>
            <a:r>
              <a:rPr lang="fr-FR" sz="1600" dirty="0" err="1">
                <a:solidFill>
                  <a:srgbClr val="0070C0"/>
                </a:solidFill>
              </a:rPr>
              <a:t>Arch</a:t>
            </a:r>
            <a:r>
              <a:rPr lang="fr-FR" sz="1600" dirty="0">
                <a:solidFill>
                  <a:srgbClr val="0070C0"/>
                </a:solidFill>
              </a:rPr>
              <a:t> </a:t>
            </a:r>
            <a:r>
              <a:rPr lang="fr-FR" sz="1600" dirty="0" err="1">
                <a:solidFill>
                  <a:srgbClr val="0070C0"/>
                </a:solidFill>
              </a:rPr>
              <a:t>Surg</a:t>
            </a:r>
            <a:r>
              <a:rPr lang="fr-FR" sz="1600" dirty="0">
                <a:solidFill>
                  <a:srgbClr val="0070C0"/>
                </a:solidFill>
              </a:rPr>
              <a:t> 115: 1046-1049</a:t>
            </a:r>
            <a:endParaRPr lang="fr-FR" sz="16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79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fr-FR" dirty="0" smtClean="0"/>
              <a:t>CONTEXTE ET JUSTIFICATION</a:t>
            </a:r>
            <a:endParaRPr lang="fr-FR" altLang="fr-FR" b="1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fr-FR" altLang="fr-FR" sz="3200" dirty="0"/>
              <a:t>Difficultés en pédiatrie</a:t>
            </a:r>
          </a:p>
          <a:p>
            <a:pPr lvl="1"/>
            <a:r>
              <a:rPr lang="fr-FR" altLang="fr-FR" sz="2800" dirty="0" smtClean="0"/>
              <a:t>Réalisation des examens </a:t>
            </a:r>
          </a:p>
          <a:p>
            <a:pPr lvl="2"/>
            <a:r>
              <a:rPr lang="fr-FR" altLang="fr-FR" sz="2400" dirty="0" smtClean="0"/>
              <a:t>Petite taille</a:t>
            </a:r>
          </a:p>
          <a:p>
            <a:pPr lvl="2"/>
            <a:r>
              <a:rPr lang="fr-FR" altLang="fr-FR" sz="2400" dirty="0" smtClean="0"/>
              <a:t>Impossibilité de l’apnée</a:t>
            </a:r>
          </a:p>
          <a:p>
            <a:pPr lvl="2"/>
            <a:r>
              <a:rPr lang="fr-FR" altLang="fr-FR" sz="2400" dirty="0" smtClean="0"/>
              <a:t>Problèmes d’immobilisation</a:t>
            </a:r>
          </a:p>
          <a:p>
            <a:pPr lvl="2"/>
            <a:r>
              <a:rPr lang="fr-FR" altLang="fr-FR" sz="2400" dirty="0" smtClean="0"/>
              <a:t>Matériels de contention</a:t>
            </a:r>
          </a:p>
          <a:p>
            <a:pPr lvl="1"/>
            <a:r>
              <a:rPr lang="fr-FR" altLang="fr-FR" sz="2800" dirty="0" smtClean="0"/>
              <a:t>Lecture</a:t>
            </a:r>
          </a:p>
          <a:p>
            <a:pPr lvl="2"/>
            <a:r>
              <a:rPr lang="fr-FR" altLang="fr-FR" sz="2400" dirty="0" smtClean="0"/>
              <a:t>Qualité des images</a:t>
            </a:r>
            <a:endParaRPr lang="fr-FR" altLang="fr-FR" sz="2400" dirty="0"/>
          </a:p>
          <a:p>
            <a:pPr lvl="2"/>
            <a:r>
              <a:rPr lang="fr-FR" altLang="fr-FR" sz="2400" dirty="0" smtClean="0"/>
              <a:t>Particularités anatomo-physiologiques</a:t>
            </a:r>
          </a:p>
        </p:txBody>
      </p:sp>
    </p:spTree>
    <p:extLst>
      <p:ext uri="{BB962C8B-B14F-4D97-AF65-F5344CB8AC3E}">
        <p14:creationId xmlns:p14="http://schemas.microsoft.com/office/powerpoint/2010/main" xmlns="" val="118143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5" t="13333" r="20022"/>
          <a:stretch/>
        </p:blipFill>
        <p:spPr>
          <a:xfrm>
            <a:off x="3778623" y="605118"/>
            <a:ext cx="4047564" cy="59436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219200" y="2391199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 mois</a:t>
            </a:r>
            <a:endParaRPr lang="fr-FR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fr-FR" b="1" dirty="0" smtClean="0">
                <a:latin typeface="Times New Roman" panose="02020603050405020304" pitchFamily="18" charset="0"/>
              </a:rPr>
              <a:t>Constipation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xmlns="" val="233861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39588" y="2566387"/>
            <a:ext cx="2581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 smtClean="0"/>
              <a:t>Dolichocolon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grayscl/>
          </a:blip>
          <a:srcRect l="41677" t="38946" r="51729" b="42758"/>
          <a:stretch/>
        </p:blipFill>
        <p:spPr>
          <a:xfrm>
            <a:off x="3321424" y="496863"/>
            <a:ext cx="3590474" cy="530859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1491" t="57897" r="51378" b="21106"/>
          <a:stretch/>
        </p:blipFill>
        <p:spPr>
          <a:xfrm>
            <a:off x="7185212" y="473806"/>
            <a:ext cx="3397624" cy="533165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1964495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26776" y="926975"/>
            <a:ext cx="3473824" cy="9541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sz="3200" dirty="0">
                <a:solidFill>
                  <a:schemeClr val="bg1"/>
                </a:solidFill>
              </a:rPr>
              <a:t>Nouveau-né</a:t>
            </a:r>
          </a:p>
          <a:p>
            <a:pPr lvl="1">
              <a:spcBef>
                <a:spcPct val="0"/>
              </a:spcBef>
            </a:pPr>
            <a:r>
              <a:rPr lang="fr-FR" altLang="fr-FR" sz="2400" dirty="0">
                <a:solidFill>
                  <a:schemeClr val="bg1"/>
                </a:solidFill>
              </a:rPr>
              <a:t>Vomissements bilieux </a:t>
            </a:r>
          </a:p>
        </p:txBody>
      </p:sp>
      <p:pic>
        <p:nvPicPr>
          <p:cNvPr id="4" name="Picture 2" descr="msoCC7BC"/>
          <p:cNvPicPr>
            <a:picLocks noChangeAspect="1" noChangeArrowheads="1"/>
          </p:cNvPicPr>
          <p:nvPr/>
        </p:nvPicPr>
        <p:blipFill>
          <a:blip r:embed="rId2">
            <a:lum bright="-10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78" t="78458" r="25661" b="11127"/>
          <a:stretch>
            <a:fillRect/>
          </a:stretch>
        </p:blipFill>
        <p:spPr bwMode="auto">
          <a:xfrm>
            <a:off x="3485964" y="2225741"/>
            <a:ext cx="5256213" cy="36750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315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toshiba\Documents\Scanned Documents\TD ATRESIE D.jpe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656" t="23602" r="9375" b="43266"/>
          <a:stretch>
            <a:fillRect/>
          </a:stretch>
        </p:blipFill>
        <p:spPr bwMode="auto">
          <a:xfrm>
            <a:off x="4513869" y="588519"/>
            <a:ext cx="3976873" cy="532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54030" y="3066717"/>
            <a:ext cx="3159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 dirty="0"/>
              <a:t>Aspect en « double bulle » </a:t>
            </a:r>
          </a:p>
        </p:txBody>
      </p:sp>
    </p:spTree>
    <p:extLst>
      <p:ext uri="{BB962C8B-B14F-4D97-AF65-F5344CB8AC3E}">
        <p14:creationId xmlns:p14="http://schemas.microsoft.com/office/powerpoint/2010/main" xmlns="" val="10235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DSC00760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755" t="19518" r="4306" b="8868"/>
          <a:stretch>
            <a:fillRect/>
          </a:stretch>
        </p:blipFill>
        <p:spPr bwMode="auto">
          <a:xfrm>
            <a:off x="4510368" y="833718"/>
            <a:ext cx="4431926" cy="541756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08" name="Rectangle 5"/>
          <p:cNvSpPr>
            <a:spLocks noChangeArrowheads="1"/>
          </p:cNvSpPr>
          <p:nvPr/>
        </p:nvSpPr>
        <p:spPr bwMode="auto">
          <a:xfrm>
            <a:off x="1374962" y="3034666"/>
            <a:ext cx="297889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dirty="0" smtClean="0"/>
              <a:t>ATRÉSIE DUODÉNALE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dirty="0" smtClean="0"/>
              <a:t>Obstacle complet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dirty="0" smtClean="0"/>
              <a:t>Opacification inutile </a:t>
            </a:r>
            <a:endParaRPr lang="fr-FR" altLang="fr-FR" sz="2000" b="1" dirty="0"/>
          </a:p>
        </p:txBody>
      </p:sp>
    </p:spTree>
    <p:extLst>
      <p:ext uri="{BB962C8B-B14F-4D97-AF65-F5344CB8AC3E}">
        <p14:creationId xmlns:p14="http://schemas.microsoft.com/office/powerpoint/2010/main" xmlns="" val="3118604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2" descr="C:\Users\salam.salam-PC\Desktop\DOC\clé\Tof Mme BA\SAM_3350.JP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67" r="22708" b="39722"/>
          <a:stretch>
            <a:fillRect/>
          </a:stretch>
        </p:blipFill>
        <p:spPr bwMode="auto">
          <a:xfrm>
            <a:off x="4458169" y="806886"/>
            <a:ext cx="5707808" cy="393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3" name="Rectangle 2"/>
          <p:cNvSpPr>
            <a:spLocks noChangeArrowheads="1"/>
          </p:cNvSpPr>
          <p:nvPr/>
        </p:nvSpPr>
        <p:spPr bwMode="auto">
          <a:xfrm>
            <a:off x="1405686" y="2533464"/>
            <a:ext cx="265540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dirty="0" smtClean="0"/>
              <a:t>Garçon</a:t>
            </a:r>
            <a:r>
              <a:rPr lang="fr-FR" altLang="fr-FR" sz="2000" b="1" dirty="0"/>
              <a:t>, 6 Jours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 dirty="0"/>
              <a:t>Vomissements bilieux </a:t>
            </a:r>
          </a:p>
        </p:txBody>
      </p:sp>
    </p:spTree>
    <p:extLst>
      <p:ext uri="{BB962C8B-B14F-4D97-AF65-F5344CB8AC3E}">
        <p14:creationId xmlns:p14="http://schemas.microsoft.com/office/powerpoint/2010/main" xmlns="" val="3515753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ZoneTexte 4"/>
          <p:cNvSpPr txBox="1">
            <a:spLocks noChangeArrowheads="1"/>
          </p:cNvSpPr>
          <p:nvPr/>
        </p:nvSpPr>
        <p:spPr bwMode="auto">
          <a:xfrm>
            <a:off x="921214" y="2853606"/>
            <a:ext cx="39736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4313" indent="-2143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fr-FR" altLang="fr-FR" sz="2400" b="1" dirty="0" smtClean="0"/>
              <a:t>Volvulus du grêle par malrotation intestinale</a:t>
            </a:r>
            <a:endParaRPr lang="fr-FR" altLang="fr-FR" sz="2400" b="1" dirty="0"/>
          </a:p>
        </p:txBody>
      </p:sp>
      <p:pic>
        <p:nvPicPr>
          <p:cNvPr id="106501" name="Picture 2"/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83" t="36874" r="20441" b="14688"/>
          <a:stretch>
            <a:fillRect/>
          </a:stretch>
        </p:blipFill>
        <p:spPr bwMode="auto">
          <a:xfrm>
            <a:off x="4494974" y="833718"/>
            <a:ext cx="2983740" cy="537817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4"/>
          <p:cNvPicPr>
            <a:picLocks noChangeAspect="1" noChangeArrowheads="1"/>
          </p:cNvPicPr>
          <p:nvPr/>
        </p:nvPicPr>
        <p:blipFill>
          <a:blip r:embed="rId4">
            <a:lum contrast="30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64" t="49896" r="36887" b="25044"/>
          <a:stretch>
            <a:fillRect/>
          </a:stretch>
        </p:blipFill>
        <p:spPr bwMode="auto">
          <a:xfrm>
            <a:off x="7567614" y="726141"/>
            <a:ext cx="3467870" cy="548574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6503" name="Rectangle 2"/>
          <p:cNvSpPr>
            <a:spLocks noChangeArrowheads="1"/>
          </p:cNvSpPr>
          <p:nvPr/>
        </p:nvSpPr>
        <p:spPr bwMode="auto">
          <a:xfrm>
            <a:off x="1444219" y="1417702"/>
            <a:ext cx="292759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dirty="0" smtClean="0"/>
              <a:t>Garçon</a:t>
            </a:r>
            <a:r>
              <a:rPr lang="fr-FR" altLang="fr-FR" sz="2400" b="1" dirty="0"/>
              <a:t>, 6 Jours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dirty="0"/>
              <a:t>Vomissements bilieux </a:t>
            </a:r>
          </a:p>
        </p:txBody>
      </p:sp>
    </p:spTree>
    <p:extLst>
      <p:ext uri="{BB962C8B-B14F-4D97-AF65-F5344CB8AC3E}">
        <p14:creationId xmlns:p14="http://schemas.microsoft.com/office/powerpoint/2010/main" xmlns="" val="15468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27" t="11719" b="24687"/>
          <a:stretch>
            <a:fillRect/>
          </a:stretch>
        </p:blipFill>
        <p:spPr bwMode="auto">
          <a:xfrm>
            <a:off x="7474697" y="488864"/>
            <a:ext cx="4389384" cy="575229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9573" name="Rectangle 1"/>
          <p:cNvSpPr>
            <a:spLocks noChangeArrowheads="1"/>
          </p:cNvSpPr>
          <p:nvPr/>
        </p:nvSpPr>
        <p:spPr bwMode="auto">
          <a:xfrm>
            <a:off x="-530078" y="2380128"/>
            <a:ext cx="459109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fr-FR" altLang="fr-FR" dirty="0"/>
              <a:t>Mésentère commun incomplet: </a:t>
            </a:r>
            <a:endParaRPr lang="fr-FR" altLang="fr-FR" dirty="0" smtClean="0"/>
          </a:p>
          <a:p>
            <a:pPr lvl="1">
              <a:spcBef>
                <a:spcPct val="0"/>
              </a:spcBef>
              <a:buFontTx/>
              <a:buNone/>
            </a:pPr>
            <a:r>
              <a:rPr lang="fr-FR" altLang="fr-FR" sz="2200" dirty="0" smtClean="0"/>
              <a:t>TOGD: position </a:t>
            </a:r>
            <a:r>
              <a:rPr lang="fr-FR" altLang="fr-FR" sz="2200" dirty="0"/>
              <a:t>droite du </a:t>
            </a:r>
            <a:r>
              <a:rPr lang="fr-FR" altLang="fr-FR" sz="2200" dirty="0" smtClean="0"/>
              <a:t>grêle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fr-FR" altLang="fr-FR" sz="2200" dirty="0" smtClean="0"/>
              <a:t>LB: position </a:t>
            </a:r>
            <a:r>
              <a:rPr lang="fr-FR" altLang="fr-FR" sz="2200" dirty="0"/>
              <a:t>gauche du colon)</a:t>
            </a:r>
          </a:p>
        </p:txBody>
      </p:sp>
      <p:pic>
        <p:nvPicPr>
          <p:cNvPr id="109574" name="Picture 2"/>
          <p:cNvPicPr>
            <a:picLocks noChangeAspect="1" noChangeArrowheads="1"/>
          </p:cNvPicPr>
          <p:nvPr/>
        </p:nvPicPr>
        <p:blipFill>
          <a:blip r:embed="rId3">
            <a:lum bright="-10000" contrast="10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005" t="23750" r="1830" b="29688"/>
          <a:stretch>
            <a:fillRect/>
          </a:stretch>
        </p:blipFill>
        <p:spPr bwMode="auto">
          <a:xfrm>
            <a:off x="3859306" y="488864"/>
            <a:ext cx="3615391" cy="575388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582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fr-FR" sz="5400" dirty="0" smtClean="0">
                <a:latin typeface="Calibri Light" panose="020F0302020204030204" pitchFamily="34" charset="0"/>
              </a:rPr>
              <a:t>INDICATIONS </a:t>
            </a:r>
            <a:endParaRPr lang="fr-FR" sz="5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289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ABDOMEN SANS PREPARATION</a:t>
            </a:r>
          </a:p>
        </p:txBody>
      </p:sp>
      <p:sp>
        <p:nvSpPr>
          <p:cNvPr id="2662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 smtClean="0"/>
              <a:t>Étude globale de l’abdomen et du squelette.</a:t>
            </a:r>
          </a:p>
          <a:p>
            <a:r>
              <a:rPr lang="fr-FR" altLang="fr-FR" dirty="0" smtClean="0"/>
              <a:t>Signes cliniques d’occlusion intestinale aiguë</a:t>
            </a:r>
          </a:p>
          <a:p>
            <a:r>
              <a:rPr lang="fr-FR" altLang="fr-FR" dirty="0" smtClean="0"/>
              <a:t>Niveau hydro-aérique ou un pneumopéritoine</a:t>
            </a:r>
          </a:p>
          <a:p>
            <a:r>
              <a:rPr lang="fr-FR" altLang="fr-FR" dirty="0" smtClean="0"/>
              <a:t>Recherche de corps étranger ingéré </a:t>
            </a:r>
          </a:p>
          <a:p>
            <a:endParaRPr lang="fr-FR" altLang="fr-FR" dirty="0" smtClean="0"/>
          </a:p>
          <a:p>
            <a:r>
              <a:rPr lang="fr-FR" altLang="fr-FR" sz="2400" dirty="0" smtClean="0">
                <a:solidFill>
                  <a:srgbClr val="0070C0"/>
                </a:solidFill>
              </a:rPr>
              <a:t>Peu d’intérêt diagnostique dans le bilan d’une douleur abdominale isolée</a:t>
            </a:r>
          </a:p>
        </p:txBody>
      </p:sp>
    </p:spTree>
    <p:extLst>
      <p:ext uri="{BB962C8B-B14F-4D97-AF65-F5344CB8AC3E}">
        <p14:creationId xmlns:p14="http://schemas.microsoft.com/office/powerpoint/2010/main" xmlns="" val="413134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OBJECTIFS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rgbClr val="BC14C0"/>
                </a:solidFill>
              </a:rPr>
              <a:t>Réduire l'exposition des patients par la suppression des examens d'imagerie qui ne sont pas justifiés</a:t>
            </a:r>
            <a:endParaRPr lang="fr-FR" dirty="0">
              <a:solidFill>
                <a:srgbClr val="BC14C0"/>
              </a:solidFill>
            </a:endParaRPr>
          </a:p>
          <a:p>
            <a:r>
              <a:rPr lang="fr-FR" dirty="0" smtClean="0">
                <a:solidFill>
                  <a:srgbClr val="BC14C0"/>
                </a:solidFill>
              </a:rPr>
              <a:t>Réduire l'exposition des patients par l'utilisation préférentielle des techniques non irradiantes (imagerie ultrasonore et imagerie par résonance magnétique)</a:t>
            </a:r>
            <a:endParaRPr lang="fr-FR" dirty="0">
              <a:solidFill>
                <a:srgbClr val="BC14C0"/>
              </a:solidFill>
            </a:endParaRPr>
          </a:p>
          <a:p>
            <a:pPr marL="228600" lvl="1">
              <a:spcBef>
                <a:spcPts val="1000"/>
              </a:spcBef>
            </a:pPr>
            <a:r>
              <a:rPr lang="fr-FR" sz="2800" dirty="0" smtClean="0">
                <a:solidFill>
                  <a:srgbClr val="BC14C0"/>
                </a:solidFill>
              </a:rPr>
              <a:t>Améliorer les pratiques cliniques par l’é</a:t>
            </a:r>
            <a:r>
              <a:rPr lang="fr-FR" altLang="fr-FR" sz="2800" dirty="0" smtClean="0">
                <a:solidFill>
                  <a:srgbClr val="BC14C0"/>
                </a:solidFill>
              </a:rPr>
              <a:t>viction </a:t>
            </a:r>
            <a:r>
              <a:rPr lang="fr-FR" altLang="fr-FR" sz="2800" dirty="0">
                <a:solidFill>
                  <a:srgbClr val="BC14C0"/>
                </a:solidFill>
              </a:rPr>
              <a:t>des explorations </a:t>
            </a:r>
            <a:r>
              <a:rPr lang="fr-FR" altLang="fr-FR" sz="2800" dirty="0" smtClean="0">
                <a:solidFill>
                  <a:srgbClr val="BC14C0"/>
                </a:solidFill>
              </a:rPr>
              <a:t>inutiles et</a:t>
            </a:r>
            <a:r>
              <a:rPr lang="fr-FR" sz="2800" dirty="0" smtClean="0">
                <a:solidFill>
                  <a:srgbClr val="BC14C0"/>
                </a:solidFill>
              </a:rPr>
              <a:t> la rationalisation des indications des examens d'imagerie</a:t>
            </a:r>
            <a:endParaRPr lang="fr-FR" sz="2800" dirty="0">
              <a:solidFill>
                <a:srgbClr val="BC14C0"/>
              </a:solidFill>
            </a:endParaRPr>
          </a:p>
          <a:p>
            <a:r>
              <a:rPr lang="fr-FR" altLang="fr-FR" dirty="0" smtClean="0">
                <a:solidFill>
                  <a:srgbClr val="BC14C0"/>
                </a:solidFill>
              </a:rPr>
              <a:t>Éviter les sédations notamment en TDM, IRM</a:t>
            </a:r>
          </a:p>
          <a:p>
            <a:pPr marL="228600" lvl="1">
              <a:spcBef>
                <a:spcPts val="1000"/>
              </a:spcBef>
            </a:pPr>
            <a:r>
              <a:rPr lang="fr-FR" sz="2800" dirty="0" smtClean="0">
                <a:solidFill>
                  <a:srgbClr val="BC14C0"/>
                </a:solidFill>
              </a:rPr>
              <a:t>Servir de référentiel pour les audits cliniques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OPACIFICATIONS</a:t>
            </a:r>
          </a:p>
        </p:txBody>
      </p:sp>
      <p:sp>
        <p:nvSpPr>
          <p:cNvPr id="32771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altLang="fr-FR" sz="3000" dirty="0" smtClean="0">
                <a:solidFill>
                  <a:srgbClr val="FF0066"/>
                </a:solidFill>
              </a:rPr>
              <a:t>Par voie haute ou par voie basse</a:t>
            </a:r>
          </a:p>
          <a:p>
            <a:pPr lvl="1"/>
            <a:r>
              <a:rPr lang="fr-FR" altLang="fr-FR" sz="2800" dirty="0" smtClean="0">
                <a:solidFill>
                  <a:srgbClr val="FF0066"/>
                </a:solidFill>
              </a:rPr>
              <a:t>Pas d’opacification à visée diagnostique </a:t>
            </a:r>
            <a:r>
              <a:rPr lang="fr-FR" altLang="fr-FR" sz="2600" dirty="0" smtClean="0">
                <a:solidFill>
                  <a:srgbClr val="FF0066"/>
                </a:solidFill>
              </a:rPr>
              <a:t>dans le cadre d’une urgence, </a:t>
            </a:r>
          </a:p>
          <a:p>
            <a:pPr lvl="1"/>
            <a:r>
              <a:rPr lang="fr-FR" altLang="fr-FR" sz="2600" dirty="0" smtClean="0">
                <a:solidFill>
                  <a:srgbClr val="FF0066"/>
                </a:solidFill>
              </a:rPr>
              <a:t>Pas d’opacification en cas d’obstacle complet</a:t>
            </a:r>
          </a:p>
          <a:p>
            <a:endParaRPr lang="fr-FR" altLang="fr-FR" sz="3000" dirty="0" smtClean="0">
              <a:solidFill>
                <a:srgbClr val="0070C0"/>
              </a:solidFill>
            </a:endParaRPr>
          </a:p>
          <a:p>
            <a:r>
              <a:rPr lang="fr-FR" altLang="fr-FR" sz="3000" dirty="0" smtClean="0">
                <a:solidFill>
                  <a:srgbClr val="0070C0"/>
                </a:solidFill>
              </a:rPr>
              <a:t>Dans l’urgence, imagerie à visée </a:t>
            </a:r>
            <a:r>
              <a:rPr lang="fr-FR" altLang="fr-FR" sz="3000" dirty="0">
                <a:solidFill>
                  <a:srgbClr val="0070C0"/>
                </a:solidFill>
              </a:rPr>
              <a:t>thérapeutique</a:t>
            </a:r>
            <a:endParaRPr lang="fr-FR" altLang="fr-FR" sz="3000" dirty="0" smtClean="0">
              <a:solidFill>
                <a:srgbClr val="0070C0"/>
              </a:solidFill>
            </a:endParaRPr>
          </a:p>
          <a:p>
            <a:pPr lvl="1"/>
            <a:r>
              <a:rPr lang="fr-FR" altLang="fr-FR" sz="2600" dirty="0" smtClean="0">
                <a:solidFill>
                  <a:srgbClr val="0070C0"/>
                </a:solidFill>
              </a:rPr>
              <a:t>Réduction d’une invagination</a:t>
            </a:r>
          </a:p>
          <a:p>
            <a:pPr lvl="1"/>
            <a:r>
              <a:rPr lang="fr-FR" altLang="fr-FR" sz="2600" dirty="0" smtClean="0">
                <a:solidFill>
                  <a:srgbClr val="0070C0"/>
                </a:solidFill>
              </a:rPr>
              <a:t>Réduction d’un l’iléus méconial</a:t>
            </a:r>
          </a:p>
        </p:txBody>
      </p:sp>
    </p:spTree>
    <p:extLst>
      <p:ext uri="{BB962C8B-B14F-4D97-AF65-F5344CB8AC3E}">
        <p14:creationId xmlns:p14="http://schemas.microsoft.com/office/powerpoint/2010/main" xmlns="" val="26579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OPACIFICATIONS </a:t>
            </a:r>
            <a:endParaRPr lang="fr-FR" altLang="fr-FR" b="1" dirty="0" smtClean="0"/>
          </a:p>
        </p:txBody>
      </p:sp>
      <p:sp>
        <p:nvSpPr>
          <p:cNvPr id="40963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altLang="fr-FR" sz="3000" dirty="0" smtClean="0"/>
              <a:t>TOGD</a:t>
            </a:r>
            <a:endParaRPr lang="fr-FR" altLang="fr-FR" sz="3000" dirty="0"/>
          </a:p>
          <a:p>
            <a:pPr lvl="1"/>
            <a:r>
              <a:rPr lang="fr-FR" altLang="fr-FR" sz="2600" dirty="0" smtClean="0"/>
              <a:t>Bilan </a:t>
            </a:r>
            <a:r>
              <a:rPr lang="fr-FR" altLang="fr-FR" sz="2600" dirty="0"/>
              <a:t>d’une malformation digestive (malrotation)</a:t>
            </a:r>
          </a:p>
          <a:p>
            <a:pPr>
              <a:lnSpc>
                <a:spcPct val="150000"/>
              </a:lnSpc>
              <a:defRPr/>
            </a:pPr>
            <a:r>
              <a:rPr lang="fr-FR" altLang="fr-FR" dirty="0" smtClean="0"/>
              <a:t>LB-LH</a:t>
            </a:r>
          </a:p>
          <a:p>
            <a:pPr lvl="1">
              <a:lnSpc>
                <a:spcPct val="150000"/>
              </a:lnSpc>
              <a:defRPr/>
            </a:pPr>
            <a:r>
              <a:rPr lang="fr-FR" altLang="fr-FR" dirty="0" smtClean="0"/>
              <a:t>Anomalies </a:t>
            </a:r>
            <a:r>
              <a:rPr lang="fr-FR" altLang="fr-FR" dirty="0"/>
              <a:t>de longueur</a:t>
            </a:r>
          </a:p>
          <a:p>
            <a:pPr lvl="1">
              <a:lnSpc>
                <a:spcPct val="150000"/>
              </a:lnSpc>
              <a:defRPr/>
            </a:pPr>
            <a:r>
              <a:rPr lang="fr-FR" altLang="fr-FR" dirty="0"/>
              <a:t>Anomalies d’accolement</a:t>
            </a:r>
          </a:p>
          <a:p>
            <a:pPr lvl="1">
              <a:lnSpc>
                <a:spcPct val="150000"/>
              </a:lnSpc>
              <a:defRPr/>
            </a:pPr>
            <a:r>
              <a:rPr lang="fr-FR" altLang="fr-FR" dirty="0"/>
              <a:t>Disparité de calibre: Hirschsprung</a:t>
            </a:r>
          </a:p>
          <a:p>
            <a:pPr>
              <a:lnSpc>
                <a:spcPct val="150000"/>
              </a:lnSpc>
              <a:defRPr/>
            </a:pPr>
            <a:r>
              <a:rPr lang="fr-FR" altLang="fr-FR" dirty="0"/>
              <a:t>COLOGRAPHIE </a:t>
            </a:r>
            <a:endParaRPr lang="fr-FR" altLang="fr-FR" dirty="0" smtClean="0"/>
          </a:p>
          <a:p>
            <a:pPr lvl="1">
              <a:lnSpc>
                <a:spcPct val="150000"/>
              </a:lnSpc>
              <a:defRPr/>
            </a:pPr>
            <a:r>
              <a:rPr lang="fr-FR" altLang="fr-FR" dirty="0" smtClean="0"/>
              <a:t>MAR</a:t>
            </a:r>
            <a:endParaRPr lang="fr-FR" altLang="fr-FR" dirty="0"/>
          </a:p>
          <a:p>
            <a:pPr marL="0" indent="0">
              <a:buNone/>
              <a:defRPr/>
            </a:pPr>
            <a:endParaRPr lang="fr-FR" altLang="fr-FR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20393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OPACIFICATIONS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Y a t-il un obstacle,</a:t>
            </a:r>
          </a:p>
          <a:p>
            <a:endParaRPr lang="fr-FR" dirty="0" smtClean="0"/>
          </a:p>
          <a:p>
            <a:r>
              <a:rPr lang="fr-FR" dirty="0" smtClean="0"/>
              <a:t>Est t-il complet,</a:t>
            </a:r>
          </a:p>
          <a:p>
            <a:endParaRPr lang="fr-FR" dirty="0" smtClean="0"/>
          </a:p>
          <a:p>
            <a:r>
              <a:rPr lang="fr-FR" dirty="0" smtClean="0"/>
              <a:t>Quel est </a:t>
            </a:r>
            <a:r>
              <a:rPr lang="fr-FR" smtClean="0"/>
              <a:t>son siège?</a:t>
            </a:r>
            <a:endParaRPr lang="fr-FR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TDM</a:t>
            </a:r>
            <a:endParaRPr lang="fr-FR" altLang="fr-FR" sz="3200" dirty="0">
              <a:latin typeface="Arial Black" panose="020B0A04020102020204" pitchFamily="34" charset="0"/>
            </a:endParaRPr>
          </a:p>
        </p:txBody>
      </p:sp>
      <p:sp>
        <p:nvSpPr>
          <p:cNvPr id="68611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sz="3200" dirty="0" smtClean="0"/>
              <a:t>Difficultés </a:t>
            </a:r>
          </a:p>
          <a:p>
            <a:pPr lvl="1"/>
            <a:r>
              <a:rPr lang="fr-FR" altLang="fr-FR" sz="2800" dirty="0" smtClean="0"/>
              <a:t>Contraintes techniques</a:t>
            </a:r>
            <a:r>
              <a:rPr lang="fr-FR" altLang="fr-FR" dirty="0" smtClean="0"/>
              <a:t>: respiration, </a:t>
            </a:r>
            <a:r>
              <a:rPr lang="fr-FR" altLang="fr-FR" dirty="0" err="1" smtClean="0"/>
              <a:t>agitation,pnécessité</a:t>
            </a:r>
            <a:r>
              <a:rPr lang="fr-FR" altLang="fr-FR" dirty="0" smtClean="0"/>
              <a:t> d’un balisage digestif (eau; produits de contraste)</a:t>
            </a:r>
          </a:p>
          <a:p>
            <a:pPr lvl="1"/>
            <a:r>
              <a:rPr lang="fr-FR" altLang="fr-FR" sz="2800" dirty="0" smtClean="0"/>
              <a:t>Contraintes anatomiques </a:t>
            </a:r>
            <a:r>
              <a:rPr lang="fr-FR" altLang="fr-FR" dirty="0" smtClean="0"/>
              <a:t>: pauvreté en graisse de l’abdomen de l’enfant</a:t>
            </a:r>
          </a:p>
          <a:p>
            <a:pPr lvl="1"/>
            <a:r>
              <a:rPr lang="fr-FR" altLang="fr-FR" sz="2800" dirty="0" smtClean="0"/>
              <a:t>Risques: </a:t>
            </a:r>
            <a:r>
              <a:rPr lang="fr-FR" altLang="fr-FR" dirty="0" smtClean="0"/>
              <a:t>irradiation, injection de contraste iodé,</a:t>
            </a:r>
          </a:p>
          <a:p>
            <a:r>
              <a:rPr lang="fr-FR" altLang="fr-FR" sz="3200" dirty="0" smtClean="0">
                <a:solidFill>
                  <a:srgbClr val="0070C0"/>
                </a:solidFill>
              </a:rPr>
              <a:t>Indications peu fréquentes en urgence</a:t>
            </a:r>
          </a:p>
          <a:p>
            <a:pPr lvl="1"/>
            <a:r>
              <a:rPr lang="fr-FR" altLang="fr-FR" sz="2800" dirty="0" smtClean="0">
                <a:solidFill>
                  <a:srgbClr val="0070C0"/>
                </a:solidFill>
              </a:rPr>
              <a:t>Insuffisances de l’échographie</a:t>
            </a:r>
          </a:p>
          <a:p>
            <a:pPr lvl="1"/>
            <a:r>
              <a:rPr lang="fr-FR" altLang="fr-FR" sz="2800" dirty="0" smtClean="0">
                <a:solidFill>
                  <a:srgbClr val="0070C0"/>
                </a:solidFill>
              </a:rPr>
              <a:t>Discordance clinique / échographie</a:t>
            </a:r>
          </a:p>
        </p:txBody>
      </p:sp>
    </p:spTree>
    <p:extLst>
      <p:ext uri="{BB962C8B-B14F-4D97-AF65-F5344CB8AC3E}">
        <p14:creationId xmlns:p14="http://schemas.microsoft.com/office/powerpoint/2010/main" xmlns="" val="54570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IRM</a:t>
            </a:r>
          </a:p>
        </p:txBody>
      </p:sp>
      <p:sp>
        <p:nvSpPr>
          <p:cNvPr id="75779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 smtClean="0"/>
              <a:t>Peu adaptable à la pratique d’urgence</a:t>
            </a:r>
          </a:p>
          <a:p>
            <a:pPr lvl="1"/>
            <a:r>
              <a:rPr lang="fr-FR" altLang="fr-FR" dirty="0" smtClean="0"/>
              <a:t>Nécessité d’une immobilité totale : sédation</a:t>
            </a:r>
          </a:p>
          <a:p>
            <a:pPr lvl="1"/>
            <a:r>
              <a:rPr lang="fr-FR" altLang="fr-FR" dirty="0" smtClean="0"/>
              <a:t>Durée de l’examen 		</a:t>
            </a:r>
          </a:p>
          <a:p>
            <a:r>
              <a:rPr lang="fr-FR" altLang="fr-FR" dirty="0" smtClean="0"/>
              <a:t>Examen de second intention après l’échographie</a:t>
            </a:r>
          </a:p>
          <a:p>
            <a:r>
              <a:rPr lang="fr-FR" altLang="fr-FR" dirty="0" smtClean="0">
                <a:solidFill>
                  <a:srgbClr val="0070C0"/>
                </a:solidFill>
              </a:rPr>
              <a:t>Indications </a:t>
            </a:r>
          </a:p>
          <a:p>
            <a:pPr lvl="1"/>
            <a:r>
              <a:rPr lang="fr-FR" altLang="fr-FR" dirty="0" smtClean="0">
                <a:solidFill>
                  <a:srgbClr val="0070C0"/>
                </a:solidFill>
              </a:rPr>
              <a:t>Pathologie infectieuse compliquée</a:t>
            </a:r>
          </a:p>
          <a:p>
            <a:pPr lvl="1"/>
            <a:r>
              <a:rPr lang="fr-FR" altLang="fr-FR" dirty="0" smtClean="0">
                <a:solidFill>
                  <a:srgbClr val="0070C0"/>
                </a:solidFill>
              </a:rPr>
              <a:t>Bilan de maladie de </a:t>
            </a:r>
            <a:r>
              <a:rPr lang="fr-FR" altLang="fr-FR" dirty="0" err="1" smtClean="0">
                <a:solidFill>
                  <a:srgbClr val="0070C0"/>
                </a:solidFill>
              </a:rPr>
              <a:t>Crohn</a:t>
            </a:r>
            <a:endParaRPr lang="fr-FR" altLang="fr-FR" dirty="0" smtClean="0">
              <a:solidFill>
                <a:srgbClr val="0070C0"/>
              </a:solidFill>
            </a:endParaRPr>
          </a:p>
          <a:p>
            <a:pPr lvl="1"/>
            <a:r>
              <a:rPr lang="fr-FR" altLang="fr-FR" dirty="0" smtClean="0">
                <a:solidFill>
                  <a:srgbClr val="0070C0"/>
                </a:solidFill>
              </a:rPr>
              <a:t>Bilan de tumeurs </a:t>
            </a:r>
          </a:p>
        </p:txBody>
      </p:sp>
    </p:spTree>
    <p:extLst>
      <p:ext uri="{BB962C8B-B14F-4D97-AF65-F5344CB8AC3E}">
        <p14:creationId xmlns:p14="http://schemas.microsoft.com/office/powerpoint/2010/main" xmlns="" val="426148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>
                <a:solidFill>
                  <a:schemeClr val="tx1"/>
                </a:solidFill>
              </a:rPr>
              <a:t>BONNES PRATIQUES  </a:t>
            </a:r>
          </a:p>
        </p:txBody>
      </p:sp>
      <p:sp>
        <p:nvSpPr>
          <p:cNvPr id="79875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altLang="fr-FR" dirty="0">
                <a:solidFill>
                  <a:srgbClr val="FF0000"/>
                </a:solidFill>
              </a:rPr>
              <a:t>Technique: avoir des automatismes </a:t>
            </a:r>
          </a:p>
          <a:p>
            <a:pPr lvl="1"/>
            <a:r>
              <a:rPr lang="fr-FR" altLang="fr-FR" dirty="0">
                <a:solidFill>
                  <a:srgbClr val="FF0000"/>
                </a:solidFill>
              </a:rPr>
              <a:t>Connaitre </a:t>
            </a:r>
            <a:r>
              <a:rPr lang="fr-FR" altLang="fr-FR" dirty="0" smtClean="0">
                <a:solidFill>
                  <a:srgbClr val="FF0000"/>
                </a:solidFill>
              </a:rPr>
              <a:t>l’âge du nouveau-né</a:t>
            </a:r>
          </a:p>
          <a:p>
            <a:pPr lvl="1"/>
            <a:r>
              <a:rPr lang="fr-FR" altLang="fr-FR" dirty="0" smtClean="0">
                <a:solidFill>
                  <a:srgbClr val="FF0000"/>
                </a:solidFill>
              </a:rPr>
              <a:t>L’heure </a:t>
            </a:r>
            <a:r>
              <a:rPr lang="fr-FR" altLang="fr-FR" dirty="0">
                <a:solidFill>
                  <a:srgbClr val="FF0000"/>
                </a:solidFill>
              </a:rPr>
              <a:t>de réalisation des clichés</a:t>
            </a:r>
          </a:p>
          <a:p>
            <a:pPr lvl="1"/>
            <a:r>
              <a:rPr lang="fr-FR" altLang="fr-FR" dirty="0">
                <a:solidFill>
                  <a:srgbClr val="FF0000"/>
                </a:solidFill>
              </a:rPr>
              <a:t>Préciser </a:t>
            </a:r>
            <a:r>
              <a:rPr lang="fr-FR" altLang="fr-FR" dirty="0" smtClean="0">
                <a:solidFill>
                  <a:srgbClr val="FF0000"/>
                </a:solidFill>
              </a:rPr>
              <a:t>leur chronologie</a:t>
            </a:r>
            <a:endParaRPr lang="fr-FR" altLang="fr-FR" dirty="0">
              <a:solidFill>
                <a:srgbClr val="FF0000"/>
              </a:solidFill>
            </a:endParaRPr>
          </a:p>
          <a:p>
            <a:r>
              <a:rPr lang="fr-FR" altLang="fr-FR" dirty="0">
                <a:solidFill>
                  <a:srgbClr val="FF0000"/>
                </a:solidFill>
              </a:rPr>
              <a:t>Lecture: avoir des repères  </a:t>
            </a:r>
            <a:r>
              <a:rPr lang="fr-FR" altLang="fr-FR" dirty="0" smtClean="0">
                <a:solidFill>
                  <a:srgbClr val="FF0000"/>
                </a:solidFill>
              </a:rPr>
              <a:t>(</a:t>
            </a:r>
            <a:r>
              <a:rPr lang="fr-FR" altLang="fr-FR" dirty="0"/>
              <a:t>6</a:t>
            </a:r>
            <a:r>
              <a:rPr lang="fr-FR" altLang="fr-FR" dirty="0" smtClean="0">
                <a:solidFill>
                  <a:srgbClr val="FF0000"/>
                </a:solidFill>
              </a:rPr>
              <a:t>)</a:t>
            </a:r>
            <a:endParaRPr lang="fr-FR" altLang="fr-FR" dirty="0">
              <a:solidFill>
                <a:srgbClr val="FF0000"/>
              </a:solidFill>
            </a:endParaRPr>
          </a:p>
          <a:p>
            <a:pPr lvl="1"/>
            <a:r>
              <a:rPr lang="fr-FR" altLang="fr-FR" dirty="0">
                <a:solidFill>
                  <a:srgbClr val="FF0000"/>
                </a:solidFill>
              </a:rPr>
              <a:t>ASP</a:t>
            </a:r>
            <a:r>
              <a:rPr lang="fr-FR" altLang="fr-FR" sz="2000" dirty="0">
                <a:solidFill>
                  <a:srgbClr val="FF0000"/>
                </a:solidFill>
              </a:rPr>
              <a:t>: </a:t>
            </a:r>
            <a:r>
              <a:rPr lang="fr-FR" altLang="fr-FR" dirty="0" smtClean="0"/>
              <a:t>4</a:t>
            </a:r>
            <a:r>
              <a:rPr lang="fr-FR" altLang="fr-FR" sz="2000" dirty="0" smtClean="0">
                <a:solidFill>
                  <a:srgbClr val="FF0000"/>
                </a:solidFill>
              </a:rPr>
              <a:t> </a:t>
            </a:r>
            <a:endParaRPr lang="fr-FR" altLang="fr-FR" sz="2000" dirty="0">
              <a:solidFill>
                <a:srgbClr val="FF0000"/>
              </a:solidFill>
            </a:endParaRPr>
          </a:p>
          <a:p>
            <a:pPr lvl="2"/>
            <a:r>
              <a:rPr lang="fr-FR" altLang="fr-FR" dirty="0">
                <a:solidFill>
                  <a:srgbClr val="FF0000"/>
                </a:solidFill>
              </a:rPr>
              <a:t>Clarté gastrique sous l’hypocondre gauche</a:t>
            </a:r>
          </a:p>
          <a:p>
            <a:pPr lvl="2"/>
            <a:r>
              <a:rPr lang="fr-FR" altLang="fr-FR" dirty="0">
                <a:solidFill>
                  <a:srgbClr val="FF0000"/>
                </a:solidFill>
              </a:rPr>
              <a:t>Clarté duodénale (D1): à droite de la ligne </a:t>
            </a:r>
            <a:r>
              <a:rPr lang="fr-FR" altLang="fr-FR" dirty="0" smtClean="0">
                <a:solidFill>
                  <a:srgbClr val="FF0000"/>
                </a:solidFill>
              </a:rPr>
              <a:t>médiane</a:t>
            </a:r>
          </a:p>
          <a:p>
            <a:pPr lvl="2"/>
            <a:r>
              <a:rPr lang="fr-FR" altLang="fr-FR" dirty="0" smtClean="0">
                <a:solidFill>
                  <a:srgbClr val="FF0000"/>
                </a:solidFill>
              </a:rPr>
              <a:t>Granité caecal</a:t>
            </a:r>
            <a:endParaRPr lang="fr-FR" altLang="fr-FR" dirty="0">
              <a:solidFill>
                <a:srgbClr val="FF0000"/>
              </a:solidFill>
            </a:endParaRPr>
          </a:p>
          <a:p>
            <a:pPr lvl="2"/>
            <a:r>
              <a:rPr lang="fr-FR" altLang="fr-FR" dirty="0">
                <a:solidFill>
                  <a:srgbClr val="FF0000"/>
                </a:solidFill>
              </a:rPr>
              <a:t>Clarté rectale: en avant du sacrum </a:t>
            </a:r>
          </a:p>
          <a:p>
            <a:pPr lvl="1"/>
            <a:r>
              <a:rPr lang="fr-FR" altLang="fr-FR" dirty="0">
                <a:solidFill>
                  <a:srgbClr val="FF0000"/>
                </a:solidFill>
              </a:rPr>
              <a:t>TOGD: </a:t>
            </a:r>
            <a:r>
              <a:rPr lang="fr-FR" altLang="fr-FR" dirty="0"/>
              <a:t>2</a:t>
            </a:r>
            <a:r>
              <a:rPr lang="fr-FR" altLang="fr-FR" dirty="0" smtClean="0">
                <a:solidFill>
                  <a:srgbClr val="FF0000"/>
                </a:solidFill>
              </a:rPr>
              <a:t> </a:t>
            </a:r>
            <a:endParaRPr lang="fr-FR" altLang="fr-FR" dirty="0">
              <a:solidFill>
                <a:srgbClr val="FF0000"/>
              </a:solidFill>
            </a:endParaRPr>
          </a:p>
          <a:p>
            <a:pPr lvl="2"/>
            <a:r>
              <a:rPr lang="fr-FR" altLang="fr-FR" dirty="0" smtClean="0">
                <a:solidFill>
                  <a:srgbClr val="FF0000"/>
                </a:solidFill>
              </a:rPr>
              <a:t>Position du cardia</a:t>
            </a:r>
          </a:p>
          <a:p>
            <a:pPr lvl="2"/>
            <a:r>
              <a:rPr lang="fr-FR" altLang="fr-FR" dirty="0" smtClean="0">
                <a:solidFill>
                  <a:srgbClr val="FF0000"/>
                </a:solidFill>
              </a:rPr>
              <a:t>Angle </a:t>
            </a:r>
            <a:r>
              <a:rPr lang="fr-FR" altLang="fr-FR" dirty="0">
                <a:solidFill>
                  <a:srgbClr val="FF0000"/>
                </a:solidFill>
              </a:rPr>
              <a:t>duodéno-jéjunal </a:t>
            </a:r>
            <a:r>
              <a:rPr lang="fr-FR" altLang="fr-FR" dirty="0" smtClean="0">
                <a:solidFill>
                  <a:srgbClr val="FF0000"/>
                </a:solidFill>
              </a:rPr>
              <a:t>: </a:t>
            </a:r>
            <a:r>
              <a:rPr lang="fr-FR" altLang="fr-FR" dirty="0">
                <a:solidFill>
                  <a:srgbClr val="FF0000"/>
                </a:solidFill>
              </a:rPr>
              <a:t>à gauche du rachis</a:t>
            </a:r>
          </a:p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xmlns="" val="2221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4000" dirty="0"/>
              <a:t>CONCLUSION</a:t>
            </a:r>
          </a:p>
        </p:txBody>
      </p:sp>
      <p:sp>
        <p:nvSpPr>
          <p:cNvPr id="80899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altLang="fr-FR" sz="3200" dirty="0" smtClean="0"/>
              <a:t>Imagerie pédiatrique</a:t>
            </a:r>
          </a:p>
          <a:p>
            <a:pPr lvl="1" eaLnBrk="1" hangingPunct="1"/>
            <a:r>
              <a:rPr lang="fr-FR" altLang="fr-FR" dirty="0" smtClean="0"/>
              <a:t>Pratique difficile</a:t>
            </a:r>
          </a:p>
          <a:p>
            <a:pPr lvl="1"/>
            <a:r>
              <a:rPr lang="fr-FR" altLang="fr-FR" dirty="0" smtClean="0"/>
              <a:t>Potentiellement </a:t>
            </a:r>
            <a:r>
              <a:rPr lang="fr-FR" altLang="fr-FR" dirty="0"/>
              <a:t>dangereuse</a:t>
            </a:r>
          </a:p>
          <a:p>
            <a:pPr lvl="1"/>
            <a:r>
              <a:rPr lang="fr-FR" altLang="fr-FR" dirty="0" smtClean="0"/>
              <a:t>Importance </a:t>
            </a:r>
            <a:r>
              <a:rPr lang="fr-FR" altLang="fr-FR" dirty="0"/>
              <a:t>de renseignements précis</a:t>
            </a:r>
          </a:p>
          <a:p>
            <a:pPr lvl="1"/>
            <a:r>
              <a:rPr lang="fr-FR" altLang="fr-FR" dirty="0"/>
              <a:t>Indications discutées</a:t>
            </a:r>
          </a:p>
          <a:p>
            <a:r>
              <a:rPr lang="fr-FR" sz="2600" dirty="0" smtClean="0"/>
              <a:t>Guide du Bon Usage des examens d’imagerie médicale</a:t>
            </a:r>
          </a:p>
          <a:p>
            <a:r>
              <a:rPr lang="fr-FR" sz="2600" dirty="0" smtClean="0"/>
              <a:t>Consultable </a:t>
            </a:r>
            <a:r>
              <a:rPr lang="fr-FR" sz="2600" dirty="0"/>
              <a:t>gratuitement sur </a:t>
            </a:r>
            <a:r>
              <a:rPr lang="fr-FR" sz="2600" dirty="0" smtClean="0"/>
              <a:t>internet </a:t>
            </a:r>
            <a:r>
              <a:rPr lang="fr-FR" sz="2400" dirty="0" smtClean="0"/>
              <a:t>g</a:t>
            </a:r>
            <a:r>
              <a:rPr lang="fr-FR" sz="2400" i="1" dirty="0" smtClean="0"/>
              <a:t>bu.radiologie.fr</a:t>
            </a:r>
          </a:p>
          <a:p>
            <a:r>
              <a:rPr lang="fr-FR" sz="2600" dirty="0" smtClean="0"/>
              <a:t>Application </a:t>
            </a:r>
            <a:r>
              <a:rPr lang="fr-FR" sz="2600" dirty="0"/>
              <a:t>pour Smartphone-Tablette est également disponible.</a:t>
            </a:r>
          </a:p>
          <a:p>
            <a:pPr lvl="1"/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xmlns="" val="4033037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fr-FR" dirty="0" smtClean="0"/>
              <a:t>INDICATIONS</a:t>
            </a:r>
            <a:endParaRPr lang="fr-FR" altLang="fr-FR" dirty="0"/>
          </a:p>
        </p:txBody>
      </p:sp>
      <p:sp>
        <p:nvSpPr>
          <p:cNvPr id="32771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 dirty="0" smtClean="0"/>
              <a:t>Symptômes</a:t>
            </a:r>
          </a:p>
          <a:p>
            <a:pPr lvl="1" eaLnBrk="1" hangingPunct="1"/>
            <a:r>
              <a:rPr lang="fr-FR" altLang="fr-FR" dirty="0" smtClean="0"/>
              <a:t>Reflux gastro-œsophagien</a:t>
            </a:r>
          </a:p>
          <a:p>
            <a:pPr lvl="1" eaLnBrk="1" hangingPunct="1"/>
            <a:r>
              <a:rPr lang="fr-FR" altLang="fr-FR" dirty="0" smtClean="0"/>
              <a:t>Vomissements </a:t>
            </a:r>
          </a:p>
          <a:p>
            <a:pPr lvl="1" eaLnBrk="1" hangingPunct="1"/>
            <a:r>
              <a:rPr lang="fr-FR" altLang="fr-FR" dirty="0" smtClean="0"/>
              <a:t>Douleurs abdominales</a:t>
            </a:r>
          </a:p>
          <a:p>
            <a:pPr lvl="1" eaLnBrk="1" hangingPunct="1"/>
            <a:r>
              <a:rPr lang="fr-FR" altLang="fr-FR" dirty="0" smtClean="0"/>
              <a:t>Troubles du transit intestinal</a:t>
            </a:r>
          </a:p>
          <a:p>
            <a:pPr lvl="1" eaLnBrk="1" hangingPunct="1"/>
            <a:r>
              <a:rPr lang="fr-FR" altLang="fr-FR" dirty="0" smtClean="0"/>
              <a:t>Ballonnement abdominal</a:t>
            </a:r>
          </a:p>
          <a:p>
            <a:pPr lvl="1" eaLnBrk="1" hangingPunct="1"/>
            <a:r>
              <a:rPr lang="fr-FR" altLang="fr-FR" dirty="0" smtClean="0"/>
              <a:t>Syndrome occlusif</a:t>
            </a:r>
          </a:p>
          <a:p>
            <a:pPr marL="457200" lvl="1" indent="0" eaLnBrk="1" hangingPunct="1">
              <a:buNone/>
            </a:pPr>
            <a:endParaRPr lang="fr-FR" altLang="fr-FR" dirty="0" smtClean="0"/>
          </a:p>
          <a:p>
            <a:pPr eaLnBrk="1" hangingPunct="1"/>
            <a:r>
              <a:rPr lang="fr-FR" altLang="fr-FR" dirty="0" smtClean="0"/>
              <a:t>Syndromes: infectieux, hémorragique… </a:t>
            </a:r>
            <a:endParaRPr lang="fr-FR" altLang="fr-FR" sz="2400" dirty="0" smtClean="0"/>
          </a:p>
          <a:p>
            <a:pPr>
              <a:buFontTx/>
              <a:buNone/>
            </a:pP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xmlns="" val="285237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fr-FR" altLang="fr-FR" sz="5400" dirty="0" smtClean="0">
                <a:latin typeface="Calibri Light" panose="020F0302020204030204" pitchFamily="34" charset="0"/>
                <a:cs typeface="Aharoni" panose="02010803020104030203" pitchFamily="2" charset="-79"/>
              </a:rPr>
              <a:t>R</a:t>
            </a:r>
            <a:r>
              <a:rPr lang="fr-FR" sz="5400" dirty="0" smtClean="0">
                <a:latin typeface="Calibri Light" panose="020F0302020204030204" pitchFamily="34" charset="0"/>
              </a:rPr>
              <a:t>ADIOLOGIE CONVENTIONNELLE</a:t>
            </a:r>
            <a:endParaRPr lang="fr-FR" sz="5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207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RADIOGRAPHIE STANDARD </a:t>
            </a:r>
            <a:endParaRPr lang="fr-FR" alt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FR" altLang="fr-FR" sz="3600" dirty="0" smtClean="0"/>
              <a:t>Technique </a:t>
            </a:r>
          </a:p>
          <a:p>
            <a:pPr lvl="1">
              <a:lnSpc>
                <a:spcPct val="150000"/>
              </a:lnSpc>
            </a:pPr>
            <a:r>
              <a:rPr lang="fr-FR" altLang="fr-FR" sz="3200" dirty="0" smtClean="0"/>
              <a:t>Abdomen </a:t>
            </a:r>
            <a:r>
              <a:rPr lang="fr-FR" altLang="fr-FR" sz="3200" dirty="0"/>
              <a:t>sans </a:t>
            </a:r>
            <a:r>
              <a:rPr lang="fr-FR" altLang="fr-FR" sz="3200" dirty="0" smtClean="0"/>
              <a:t>préparation debout</a:t>
            </a:r>
          </a:p>
          <a:p>
            <a:pPr lvl="2">
              <a:lnSpc>
                <a:spcPct val="150000"/>
              </a:lnSpc>
            </a:pPr>
            <a:r>
              <a:rPr lang="fr-FR" altLang="fr-FR" sz="2800" dirty="0" smtClean="0"/>
              <a:t>Grand cliché ou cliché d’ensemble</a:t>
            </a:r>
          </a:p>
          <a:p>
            <a:pPr lvl="3">
              <a:lnSpc>
                <a:spcPct val="150000"/>
              </a:lnSpc>
            </a:pPr>
            <a:r>
              <a:rPr lang="fr-FR" altLang="fr-FR" sz="2400" dirty="0" smtClean="0"/>
              <a:t>Projection du contenu de l’abdomen et du pelvis</a:t>
            </a:r>
          </a:p>
          <a:p>
            <a:pPr lvl="4">
              <a:lnSpc>
                <a:spcPct val="150000"/>
              </a:lnSpc>
            </a:pPr>
            <a:r>
              <a:rPr lang="fr-FR" altLang="fr-FR" sz="2000" dirty="0" smtClean="0"/>
              <a:t>Contenant: côtes, rachis, bassin, </a:t>
            </a:r>
          </a:p>
          <a:p>
            <a:pPr lvl="4">
              <a:lnSpc>
                <a:spcPct val="150000"/>
              </a:lnSpc>
            </a:pPr>
            <a:r>
              <a:rPr lang="fr-FR" altLang="fr-FR" sz="2000" dirty="0" smtClean="0"/>
              <a:t>Contenu: diaphragmes, bases pulmonaires, viscères, organes creux</a:t>
            </a:r>
            <a:r>
              <a:rPr lang="fr-FR" altLang="fr-FR" sz="2400" dirty="0" smtClean="0"/>
              <a:t>	</a:t>
            </a:r>
          </a:p>
          <a:p>
            <a:pPr lvl="2">
              <a:lnSpc>
                <a:spcPct val="150000"/>
              </a:lnSpc>
            </a:pPr>
            <a:endParaRPr lang="fr-FR" altLang="fr-FR" sz="2800" dirty="0" smtClean="0"/>
          </a:p>
          <a:p>
            <a:pPr lvl="2">
              <a:lnSpc>
                <a:spcPct val="150000"/>
              </a:lnSpc>
            </a:pPr>
            <a:endParaRPr lang="fr-FR" altLang="fr-FR" sz="24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8072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fr-FR" dirty="0"/>
              <a:t>RADIOGRAPHIE STANDARD </a:t>
            </a:r>
            <a:endParaRPr lang="fr-FR" altLang="fr-FR" sz="3600" b="1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altLang="fr-FR" sz="3600" dirty="0" smtClean="0"/>
              <a:t>Technique </a:t>
            </a:r>
            <a:endParaRPr lang="fr-FR" altLang="fr-FR" sz="3600" dirty="0"/>
          </a:p>
          <a:p>
            <a:pPr lvl="1"/>
            <a:r>
              <a:rPr lang="fr-FR" altLang="fr-FR" sz="3200" dirty="0"/>
              <a:t>ASP</a:t>
            </a:r>
          </a:p>
          <a:p>
            <a:pPr lvl="2"/>
            <a:r>
              <a:rPr lang="fr-FR" altLang="fr-FR" sz="2800" dirty="0" smtClean="0"/>
              <a:t>Autres incidences </a:t>
            </a:r>
          </a:p>
          <a:p>
            <a:pPr lvl="3"/>
            <a:r>
              <a:rPr lang="fr-FR" altLang="fr-FR" sz="2200" dirty="0" smtClean="0"/>
              <a:t>Décubitus</a:t>
            </a:r>
          </a:p>
          <a:p>
            <a:pPr lvl="3"/>
            <a:r>
              <a:rPr lang="fr-FR" altLang="fr-FR" sz="2200" dirty="0" smtClean="0"/>
              <a:t>Procubitus </a:t>
            </a:r>
          </a:p>
          <a:p>
            <a:pPr lvl="3"/>
            <a:r>
              <a:rPr lang="fr-FR" altLang="fr-FR" sz="2200" dirty="0" smtClean="0"/>
              <a:t>Tête en bas</a:t>
            </a:r>
          </a:p>
          <a:p>
            <a:pPr lvl="2"/>
            <a:r>
              <a:rPr lang="fr-FR" altLang="fr-FR" sz="2400" dirty="0" smtClean="0"/>
              <a:t>2 situations</a:t>
            </a:r>
          </a:p>
          <a:p>
            <a:pPr lvl="3"/>
            <a:r>
              <a:rPr lang="fr-FR" altLang="fr-FR" sz="2200" dirty="0" smtClean="0"/>
              <a:t>Réalisé </a:t>
            </a:r>
            <a:r>
              <a:rPr lang="fr-FR" altLang="fr-FR" sz="2200" dirty="0"/>
              <a:t>seul </a:t>
            </a:r>
          </a:p>
          <a:p>
            <a:pPr lvl="3"/>
            <a:r>
              <a:rPr lang="fr-FR" altLang="fr-FR" sz="2200" dirty="0" smtClean="0"/>
              <a:t>Réalisé avant une </a:t>
            </a:r>
            <a:r>
              <a:rPr lang="fr-FR" altLang="fr-FR" sz="2200" dirty="0"/>
              <a:t>opacification </a:t>
            </a:r>
            <a:r>
              <a:rPr lang="fr-FR" altLang="fr-FR" sz="2200" dirty="0" smtClean="0"/>
              <a:t>digestive (ou urinaire)</a:t>
            </a:r>
            <a:endParaRPr lang="fr-FR" altLang="fr-FR" sz="2200" dirty="0"/>
          </a:p>
          <a:p>
            <a:pPr lvl="3"/>
            <a:endParaRPr lang="fr-FR" altLang="fr-FR" sz="2200" dirty="0" smtClean="0"/>
          </a:p>
        </p:txBody>
      </p:sp>
      <p:sp>
        <p:nvSpPr>
          <p:cNvPr id="2" name="Accolade fermante 1"/>
          <p:cNvSpPr/>
          <p:nvPr/>
        </p:nvSpPr>
        <p:spPr>
          <a:xfrm>
            <a:off x="4013946" y="3846758"/>
            <a:ext cx="423583" cy="45810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013946" y="3627752"/>
            <a:ext cx="294490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endParaRPr lang="fr-FR" altLang="fr-FR" dirty="0">
              <a:solidFill>
                <a:srgbClr val="FF0000"/>
              </a:solidFill>
            </a:endParaRPr>
          </a:p>
          <a:p>
            <a:pPr lvl="2"/>
            <a:r>
              <a:rPr lang="fr-FR" altLang="fr-FR" sz="2000" dirty="0" smtClean="0"/>
              <a:t>Aération </a:t>
            </a:r>
            <a:r>
              <a:rPr lang="fr-FR" altLang="fr-FR" sz="2000" dirty="0"/>
              <a:t>rectale</a:t>
            </a:r>
          </a:p>
        </p:txBody>
      </p:sp>
    </p:spTree>
    <p:extLst>
      <p:ext uri="{BB962C8B-B14F-4D97-AF65-F5344CB8AC3E}">
        <p14:creationId xmlns:p14="http://schemas.microsoft.com/office/powerpoint/2010/main" xmlns="" val="231458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1470</Words>
  <Application>Microsoft Office PowerPoint</Application>
  <PresentationFormat>Personnalisé</PresentationFormat>
  <Paragraphs>400</Paragraphs>
  <Slides>56</Slides>
  <Notes>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57" baseType="lpstr">
      <vt:lpstr>Thème Office</vt:lpstr>
      <vt:lpstr>BONNES PRATIQUES EN IMAGERIE DIGESTIVE</vt:lpstr>
      <vt:lpstr>INTRODUCTION </vt:lpstr>
      <vt:lpstr>INTRODUCTION </vt:lpstr>
      <vt:lpstr>CONTEXTE ET JUSTIFICATION</vt:lpstr>
      <vt:lpstr>OBJECTIFS </vt:lpstr>
      <vt:lpstr>INDICATIONS</vt:lpstr>
      <vt:lpstr>RADIOLOGIE CONVENTIONNELLE</vt:lpstr>
      <vt:lpstr>RADIOGRAPHIE STANDARD </vt:lpstr>
      <vt:lpstr>RADIOGRAPHIE STANDARD </vt:lpstr>
      <vt:lpstr>RADIOGRAPHIE STANDARD</vt:lpstr>
      <vt:lpstr>RADIOGRAPHIE STANDARD</vt:lpstr>
      <vt:lpstr>RADIOGRAPHIE SPECIALISEE</vt:lpstr>
      <vt:lpstr>RADIOGRAPHIE SPECIALISEE</vt:lpstr>
      <vt:lpstr>RADIOGRAPHIE SPECIALISEE</vt:lpstr>
      <vt:lpstr>RADIOGRAPHIE SPECIALISEE</vt:lpstr>
      <vt:lpstr>RADIOGRAPHIE SPECIALISEE</vt:lpstr>
      <vt:lpstr>RADIOGRAPHIE SPECIALISEE</vt:lpstr>
      <vt:lpstr>RADIOGRAPHIE SPECIALISEE</vt:lpstr>
      <vt:lpstr>ECHOGRAPHIE</vt:lpstr>
      <vt:lpstr>ECHOGRAPHIE MORPHOLOGIQUE</vt:lpstr>
      <vt:lpstr>ECHOGRAPHIE MORPHOLOGIQUE</vt:lpstr>
      <vt:lpstr>ECHOANATOMIE DIGESTIVE</vt:lpstr>
      <vt:lpstr>ECHOGRAPHIE DOPPLER </vt:lpstr>
      <vt:lpstr>ECHOANATOMIE VASCULAIRE</vt:lpstr>
      <vt:lpstr>IMAGERIE MULTIPLANAIRE</vt:lpstr>
      <vt:lpstr>TECHNIQUES D’EXAMEN </vt:lpstr>
      <vt:lpstr>TOMODENSITOMÉTRIE</vt:lpstr>
      <vt:lpstr>TOMODENSITOMETRIE</vt:lpstr>
      <vt:lpstr>IMAGERIE RESONANCE MAGNETIQUE</vt:lpstr>
      <vt:lpstr>CAS CLINIQUES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INDICATIONS </vt:lpstr>
      <vt:lpstr>ABDOMEN SANS PREPARATION</vt:lpstr>
      <vt:lpstr>OPACIFICATIONS</vt:lpstr>
      <vt:lpstr>OPACIFICATIONS </vt:lpstr>
      <vt:lpstr>OPACIFICATIONS</vt:lpstr>
      <vt:lpstr>TDM</vt:lpstr>
      <vt:lpstr>IRM</vt:lpstr>
      <vt:lpstr>BONNES PRATIQUES  </vt:lpstr>
      <vt:lpstr>CONCLUSION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hp</dc:creator>
  <cp:lastModifiedBy>HP</cp:lastModifiedBy>
  <cp:revision>117</cp:revision>
  <dcterms:created xsi:type="dcterms:W3CDTF">2019-07-08T09:10:28Z</dcterms:created>
  <dcterms:modified xsi:type="dcterms:W3CDTF">2019-07-12T12:26:38Z</dcterms:modified>
</cp:coreProperties>
</file>