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61" r:id="rId8"/>
    <p:sldId id="262" r:id="rId9"/>
    <p:sldId id="264" r:id="rId10"/>
    <p:sldId id="265" r:id="rId11"/>
    <p:sldId id="266" r:id="rId12"/>
    <p:sldId id="267" r:id="rId13"/>
    <p:sldId id="268" r:id="rId14"/>
    <p:sldId id="269" r:id="rId15"/>
    <p:sldId id="270" r:id="rId16"/>
    <p:sldId id="279" r:id="rId17"/>
    <p:sldId id="271" r:id="rId18"/>
    <p:sldId id="272" r:id="rId19"/>
    <p:sldId id="273" r:id="rId20"/>
    <p:sldId id="274" r:id="rId21"/>
    <p:sldId id="275" r:id="rId22"/>
    <p:sldId id="276" r:id="rId23"/>
    <p:sldId id="277" r:id="rId24"/>
    <p:sldId id="278" r:id="rId25"/>
    <p:sldId id="280" r:id="rId26"/>
    <p:sldId id="281" r:id="rId27"/>
    <p:sldId id="282" r:id="rId28"/>
    <p:sldId id="283" r:id="rId29"/>
    <p:sldId id="284" r:id="rId3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75353F-0790-81A1-A679-661237D16F33}"/>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SN"/>
          </a:p>
        </p:txBody>
      </p:sp>
      <p:sp>
        <p:nvSpPr>
          <p:cNvPr id="3" name="Sous-titre 2">
            <a:extLst>
              <a:ext uri="{FF2B5EF4-FFF2-40B4-BE49-F238E27FC236}">
                <a16:creationId xmlns:a16="http://schemas.microsoft.com/office/drawing/2014/main" id="{65BEFE28-2A15-5038-AB2A-5AC2D22070B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SN"/>
          </a:p>
        </p:txBody>
      </p:sp>
      <p:sp>
        <p:nvSpPr>
          <p:cNvPr id="4" name="Espace réservé de la date 3">
            <a:extLst>
              <a:ext uri="{FF2B5EF4-FFF2-40B4-BE49-F238E27FC236}">
                <a16:creationId xmlns:a16="http://schemas.microsoft.com/office/drawing/2014/main" id="{FED7E8D3-A1DA-C363-D905-A630862EA6A5}"/>
              </a:ext>
            </a:extLst>
          </p:cNvPr>
          <p:cNvSpPr>
            <a:spLocks noGrp="1"/>
          </p:cNvSpPr>
          <p:nvPr>
            <p:ph type="dt" sz="half" idx="10"/>
          </p:nvPr>
        </p:nvSpPr>
        <p:spPr/>
        <p:txBody>
          <a:bodyPr/>
          <a:lstStyle/>
          <a:p>
            <a:fld id="{9EF7FEB8-E325-4C0C-8DD2-513EC90F0D5E}" type="datetimeFigureOut">
              <a:rPr lang="fr-SN" smtClean="0"/>
              <a:t>23/07/2022</a:t>
            </a:fld>
            <a:endParaRPr lang="fr-SN"/>
          </a:p>
        </p:txBody>
      </p:sp>
      <p:sp>
        <p:nvSpPr>
          <p:cNvPr id="5" name="Espace réservé du pied de page 4">
            <a:extLst>
              <a:ext uri="{FF2B5EF4-FFF2-40B4-BE49-F238E27FC236}">
                <a16:creationId xmlns:a16="http://schemas.microsoft.com/office/drawing/2014/main" id="{158C6804-701A-BB6C-02E3-200A1D90F7C5}"/>
              </a:ext>
            </a:extLst>
          </p:cNvPr>
          <p:cNvSpPr>
            <a:spLocks noGrp="1"/>
          </p:cNvSpPr>
          <p:nvPr>
            <p:ph type="ftr" sz="quarter" idx="11"/>
          </p:nvPr>
        </p:nvSpPr>
        <p:spPr/>
        <p:txBody>
          <a:bodyPr/>
          <a:lstStyle/>
          <a:p>
            <a:endParaRPr lang="fr-SN"/>
          </a:p>
        </p:txBody>
      </p:sp>
      <p:sp>
        <p:nvSpPr>
          <p:cNvPr id="6" name="Espace réservé du numéro de diapositive 5">
            <a:extLst>
              <a:ext uri="{FF2B5EF4-FFF2-40B4-BE49-F238E27FC236}">
                <a16:creationId xmlns:a16="http://schemas.microsoft.com/office/drawing/2014/main" id="{3D028D58-6676-B432-DA24-F7F1BC306D63}"/>
              </a:ext>
            </a:extLst>
          </p:cNvPr>
          <p:cNvSpPr>
            <a:spLocks noGrp="1"/>
          </p:cNvSpPr>
          <p:nvPr>
            <p:ph type="sldNum" sz="quarter" idx="12"/>
          </p:nvPr>
        </p:nvSpPr>
        <p:spPr/>
        <p:txBody>
          <a:bodyPr/>
          <a:lstStyle/>
          <a:p>
            <a:fld id="{A789F645-7A3F-4DFA-9A88-0EA4B964C826}" type="slidenum">
              <a:rPr lang="fr-SN" smtClean="0"/>
              <a:t>‹N°›</a:t>
            </a:fld>
            <a:endParaRPr lang="fr-SN"/>
          </a:p>
        </p:txBody>
      </p:sp>
    </p:spTree>
    <p:extLst>
      <p:ext uri="{BB962C8B-B14F-4D97-AF65-F5344CB8AC3E}">
        <p14:creationId xmlns:p14="http://schemas.microsoft.com/office/powerpoint/2010/main" val="1412614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51730E7-FFDA-1D05-354A-5104822C55AE}"/>
              </a:ext>
            </a:extLst>
          </p:cNvPr>
          <p:cNvSpPr>
            <a:spLocks noGrp="1"/>
          </p:cNvSpPr>
          <p:nvPr>
            <p:ph type="title"/>
          </p:nvPr>
        </p:nvSpPr>
        <p:spPr/>
        <p:txBody>
          <a:bodyPr/>
          <a:lstStyle/>
          <a:p>
            <a:r>
              <a:rPr lang="fr-FR"/>
              <a:t>Modifiez le style du titre</a:t>
            </a:r>
            <a:endParaRPr lang="fr-SN"/>
          </a:p>
        </p:txBody>
      </p:sp>
      <p:sp>
        <p:nvSpPr>
          <p:cNvPr id="3" name="Espace réservé du texte vertical 2">
            <a:extLst>
              <a:ext uri="{FF2B5EF4-FFF2-40B4-BE49-F238E27FC236}">
                <a16:creationId xmlns:a16="http://schemas.microsoft.com/office/drawing/2014/main" id="{EABD28B5-87FC-7835-5D55-44A085B858E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SN"/>
          </a:p>
        </p:txBody>
      </p:sp>
      <p:sp>
        <p:nvSpPr>
          <p:cNvPr id="4" name="Espace réservé de la date 3">
            <a:extLst>
              <a:ext uri="{FF2B5EF4-FFF2-40B4-BE49-F238E27FC236}">
                <a16:creationId xmlns:a16="http://schemas.microsoft.com/office/drawing/2014/main" id="{FDAE27F6-33B7-C6A5-2645-395D36436D02}"/>
              </a:ext>
            </a:extLst>
          </p:cNvPr>
          <p:cNvSpPr>
            <a:spLocks noGrp="1"/>
          </p:cNvSpPr>
          <p:nvPr>
            <p:ph type="dt" sz="half" idx="10"/>
          </p:nvPr>
        </p:nvSpPr>
        <p:spPr/>
        <p:txBody>
          <a:bodyPr/>
          <a:lstStyle/>
          <a:p>
            <a:fld id="{9EF7FEB8-E325-4C0C-8DD2-513EC90F0D5E}" type="datetimeFigureOut">
              <a:rPr lang="fr-SN" smtClean="0"/>
              <a:t>23/07/2022</a:t>
            </a:fld>
            <a:endParaRPr lang="fr-SN"/>
          </a:p>
        </p:txBody>
      </p:sp>
      <p:sp>
        <p:nvSpPr>
          <p:cNvPr id="5" name="Espace réservé du pied de page 4">
            <a:extLst>
              <a:ext uri="{FF2B5EF4-FFF2-40B4-BE49-F238E27FC236}">
                <a16:creationId xmlns:a16="http://schemas.microsoft.com/office/drawing/2014/main" id="{08A09338-673E-F457-D80A-E759AE9C22BE}"/>
              </a:ext>
            </a:extLst>
          </p:cNvPr>
          <p:cNvSpPr>
            <a:spLocks noGrp="1"/>
          </p:cNvSpPr>
          <p:nvPr>
            <p:ph type="ftr" sz="quarter" idx="11"/>
          </p:nvPr>
        </p:nvSpPr>
        <p:spPr/>
        <p:txBody>
          <a:bodyPr/>
          <a:lstStyle/>
          <a:p>
            <a:endParaRPr lang="fr-SN"/>
          </a:p>
        </p:txBody>
      </p:sp>
      <p:sp>
        <p:nvSpPr>
          <p:cNvPr id="6" name="Espace réservé du numéro de diapositive 5">
            <a:extLst>
              <a:ext uri="{FF2B5EF4-FFF2-40B4-BE49-F238E27FC236}">
                <a16:creationId xmlns:a16="http://schemas.microsoft.com/office/drawing/2014/main" id="{FA8CE11D-28D9-EC63-05D2-90DC1FC37AFE}"/>
              </a:ext>
            </a:extLst>
          </p:cNvPr>
          <p:cNvSpPr>
            <a:spLocks noGrp="1"/>
          </p:cNvSpPr>
          <p:nvPr>
            <p:ph type="sldNum" sz="quarter" idx="12"/>
          </p:nvPr>
        </p:nvSpPr>
        <p:spPr/>
        <p:txBody>
          <a:bodyPr/>
          <a:lstStyle/>
          <a:p>
            <a:fld id="{A789F645-7A3F-4DFA-9A88-0EA4B964C826}" type="slidenum">
              <a:rPr lang="fr-SN" smtClean="0"/>
              <a:t>‹N°›</a:t>
            </a:fld>
            <a:endParaRPr lang="fr-SN"/>
          </a:p>
        </p:txBody>
      </p:sp>
    </p:spTree>
    <p:extLst>
      <p:ext uri="{BB962C8B-B14F-4D97-AF65-F5344CB8AC3E}">
        <p14:creationId xmlns:p14="http://schemas.microsoft.com/office/powerpoint/2010/main" val="2875620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29F2BCBC-D8C8-5345-5EA3-0DD889D8C834}"/>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SN"/>
          </a:p>
        </p:txBody>
      </p:sp>
      <p:sp>
        <p:nvSpPr>
          <p:cNvPr id="3" name="Espace réservé du texte vertical 2">
            <a:extLst>
              <a:ext uri="{FF2B5EF4-FFF2-40B4-BE49-F238E27FC236}">
                <a16:creationId xmlns:a16="http://schemas.microsoft.com/office/drawing/2014/main" id="{F571FEAE-AFC1-0097-B1BF-2665E9A78EE6}"/>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SN"/>
          </a:p>
        </p:txBody>
      </p:sp>
      <p:sp>
        <p:nvSpPr>
          <p:cNvPr id="4" name="Espace réservé de la date 3">
            <a:extLst>
              <a:ext uri="{FF2B5EF4-FFF2-40B4-BE49-F238E27FC236}">
                <a16:creationId xmlns:a16="http://schemas.microsoft.com/office/drawing/2014/main" id="{4132C902-1D99-316B-5CDA-DAB49F7E8BBA}"/>
              </a:ext>
            </a:extLst>
          </p:cNvPr>
          <p:cNvSpPr>
            <a:spLocks noGrp="1"/>
          </p:cNvSpPr>
          <p:nvPr>
            <p:ph type="dt" sz="half" idx="10"/>
          </p:nvPr>
        </p:nvSpPr>
        <p:spPr/>
        <p:txBody>
          <a:bodyPr/>
          <a:lstStyle/>
          <a:p>
            <a:fld id="{9EF7FEB8-E325-4C0C-8DD2-513EC90F0D5E}" type="datetimeFigureOut">
              <a:rPr lang="fr-SN" smtClean="0"/>
              <a:t>23/07/2022</a:t>
            </a:fld>
            <a:endParaRPr lang="fr-SN"/>
          </a:p>
        </p:txBody>
      </p:sp>
      <p:sp>
        <p:nvSpPr>
          <p:cNvPr id="5" name="Espace réservé du pied de page 4">
            <a:extLst>
              <a:ext uri="{FF2B5EF4-FFF2-40B4-BE49-F238E27FC236}">
                <a16:creationId xmlns:a16="http://schemas.microsoft.com/office/drawing/2014/main" id="{8639B04E-8632-DEDD-C900-188EF3928AEE}"/>
              </a:ext>
            </a:extLst>
          </p:cNvPr>
          <p:cNvSpPr>
            <a:spLocks noGrp="1"/>
          </p:cNvSpPr>
          <p:nvPr>
            <p:ph type="ftr" sz="quarter" idx="11"/>
          </p:nvPr>
        </p:nvSpPr>
        <p:spPr/>
        <p:txBody>
          <a:bodyPr/>
          <a:lstStyle/>
          <a:p>
            <a:endParaRPr lang="fr-SN"/>
          </a:p>
        </p:txBody>
      </p:sp>
      <p:sp>
        <p:nvSpPr>
          <p:cNvPr id="6" name="Espace réservé du numéro de diapositive 5">
            <a:extLst>
              <a:ext uri="{FF2B5EF4-FFF2-40B4-BE49-F238E27FC236}">
                <a16:creationId xmlns:a16="http://schemas.microsoft.com/office/drawing/2014/main" id="{5C4CBB63-FC4A-1C2A-4263-4AA39B588C61}"/>
              </a:ext>
            </a:extLst>
          </p:cNvPr>
          <p:cNvSpPr>
            <a:spLocks noGrp="1"/>
          </p:cNvSpPr>
          <p:nvPr>
            <p:ph type="sldNum" sz="quarter" idx="12"/>
          </p:nvPr>
        </p:nvSpPr>
        <p:spPr/>
        <p:txBody>
          <a:bodyPr/>
          <a:lstStyle/>
          <a:p>
            <a:fld id="{A789F645-7A3F-4DFA-9A88-0EA4B964C826}" type="slidenum">
              <a:rPr lang="fr-SN" smtClean="0"/>
              <a:t>‹N°›</a:t>
            </a:fld>
            <a:endParaRPr lang="fr-SN"/>
          </a:p>
        </p:txBody>
      </p:sp>
    </p:spTree>
    <p:extLst>
      <p:ext uri="{BB962C8B-B14F-4D97-AF65-F5344CB8AC3E}">
        <p14:creationId xmlns:p14="http://schemas.microsoft.com/office/powerpoint/2010/main" val="616848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82CC9C8-2DFB-1CB6-51BD-C1A488F74000}"/>
              </a:ext>
            </a:extLst>
          </p:cNvPr>
          <p:cNvSpPr>
            <a:spLocks noGrp="1"/>
          </p:cNvSpPr>
          <p:nvPr>
            <p:ph type="title"/>
          </p:nvPr>
        </p:nvSpPr>
        <p:spPr/>
        <p:txBody>
          <a:bodyPr/>
          <a:lstStyle/>
          <a:p>
            <a:r>
              <a:rPr lang="fr-FR"/>
              <a:t>Modifiez le style du titre</a:t>
            </a:r>
            <a:endParaRPr lang="fr-SN"/>
          </a:p>
        </p:txBody>
      </p:sp>
      <p:sp>
        <p:nvSpPr>
          <p:cNvPr id="3" name="Espace réservé du contenu 2">
            <a:extLst>
              <a:ext uri="{FF2B5EF4-FFF2-40B4-BE49-F238E27FC236}">
                <a16:creationId xmlns:a16="http://schemas.microsoft.com/office/drawing/2014/main" id="{22ACCEB4-BF3A-7DD8-AD18-ECC039C92714}"/>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SN"/>
          </a:p>
        </p:txBody>
      </p:sp>
      <p:sp>
        <p:nvSpPr>
          <p:cNvPr id="4" name="Espace réservé de la date 3">
            <a:extLst>
              <a:ext uri="{FF2B5EF4-FFF2-40B4-BE49-F238E27FC236}">
                <a16:creationId xmlns:a16="http://schemas.microsoft.com/office/drawing/2014/main" id="{5F30378F-03C6-0B8B-93A9-47D68A1C5283}"/>
              </a:ext>
            </a:extLst>
          </p:cNvPr>
          <p:cNvSpPr>
            <a:spLocks noGrp="1"/>
          </p:cNvSpPr>
          <p:nvPr>
            <p:ph type="dt" sz="half" idx="10"/>
          </p:nvPr>
        </p:nvSpPr>
        <p:spPr/>
        <p:txBody>
          <a:bodyPr/>
          <a:lstStyle/>
          <a:p>
            <a:fld id="{9EF7FEB8-E325-4C0C-8DD2-513EC90F0D5E}" type="datetimeFigureOut">
              <a:rPr lang="fr-SN" smtClean="0"/>
              <a:t>23/07/2022</a:t>
            </a:fld>
            <a:endParaRPr lang="fr-SN"/>
          </a:p>
        </p:txBody>
      </p:sp>
      <p:sp>
        <p:nvSpPr>
          <p:cNvPr id="5" name="Espace réservé du pied de page 4">
            <a:extLst>
              <a:ext uri="{FF2B5EF4-FFF2-40B4-BE49-F238E27FC236}">
                <a16:creationId xmlns:a16="http://schemas.microsoft.com/office/drawing/2014/main" id="{62E0D298-B52E-4667-F3F0-26E6B5F77DDC}"/>
              </a:ext>
            </a:extLst>
          </p:cNvPr>
          <p:cNvSpPr>
            <a:spLocks noGrp="1"/>
          </p:cNvSpPr>
          <p:nvPr>
            <p:ph type="ftr" sz="quarter" idx="11"/>
          </p:nvPr>
        </p:nvSpPr>
        <p:spPr/>
        <p:txBody>
          <a:bodyPr/>
          <a:lstStyle/>
          <a:p>
            <a:endParaRPr lang="fr-SN"/>
          </a:p>
        </p:txBody>
      </p:sp>
      <p:sp>
        <p:nvSpPr>
          <p:cNvPr id="6" name="Espace réservé du numéro de diapositive 5">
            <a:extLst>
              <a:ext uri="{FF2B5EF4-FFF2-40B4-BE49-F238E27FC236}">
                <a16:creationId xmlns:a16="http://schemas.microsoft.com/office/drawing/2014/main" id="{84085557-9E7B-641E-3EB2-186BFD71B78F}"/>
              </a:ext>
            </a:extLst>
          </p:cNvPr>
          <p:cNvSpPr>
            <a:spLocks noGrp="1"/>
          </p:cNvSpPr>
          <p:nvPr>
            <p:ph type="sldNum" sz="quarter" idx="12"/>
          </p:nvPr>
        </p:nvSpPr>
        <p:spPr/>
        <p:txBody>
          <a:bodyPr/>
          <a:lstStyle/>
          <a:p>
            <a:fld id="{A789F645-7A3F-4DFA-9A88-0EA4B964C826}" type="slidenum">
              <a:rPr lang="fr-SN" smtClean="0"/>
              <a:t>‹N°›</a:t>
            </a:fld>
            <a:endParaRPr lang="fr-SN"/>
          </a:p>
        </p:txBody>
      </p:sp>
    </p:spTree>
    <p:extLst>
      <p:ext uri="{BB962C8B-B14F-4D97-AF65-F5344CB8AC3E}">
        <p14:creationId xmlns:p14="http://schemas.microsoft.com/office/powerpoint/2010/main" val="1208416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DE6D0D6-3822-BACF-9916-483B8D994BF5}"/>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SN"/>
          </a:p>
        </p:txBody>
      </p:sp>
      <p:sp>
        <p:nvSpPr>
          <p:cNvPr id="3" name="Espace réservé du texte 2">
            <a:extLst>
              <a:ext uri="{FF2B5EF4-FFF2-40B4-BE49-F238E27FC236}">
                <a16:creationId xmlns:a16="http://schemas.microsoft.com/office/drawing/2014/main" id="{1A6EC183-7F6D-F47B-4FF5-2F115287185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6C72074B-CACE-5B18-B270-C12739D1D863}"/>
              </a:ext>
            </a:extLst>
          </p:cNvPr>
          <p:cNvSpPr>
            <a:spLocks noGrp="1"/>
          </p:cNvSpPr>
          <p:nvPr>
            <p:ph type="dt" sz="half" idx="10"/>
          </p:nvPr>
        </p:nvSpPr>
        <p:spPr/>
        <p:txBody>
          <a:bodyPr/>
          <a:lstStyle/>
          <a:p>
            <a:fld id="{9EF7FEB8-E325-4C0C-8DD2-513EC90F0D5E}" type="datetimeFigureOut">
              <a:rPr lang="fr-SN" smtClean="0"/>
              <a:t>23/07/2022</a:t>
            </a:fld>
            <a:endParaRPr lang="fr-SN"/>
          </a:p>
        </p:txBody>
      </p:sp>
      <p:sp>
        <p:nvSpPr>
          <p:cNvPr id="5" name="Espace réservé du pied de page 4">
            <a:extLst>
              <a:ext uri="{FF2B5EF4-FFF2-40B4-BE49-F238E27FC236}">
                <a16:creationId xmlns:a16="http://schemas.microsoft.com/office/drawing/2014/main" id="{CFE22E4C-7627-CA51-55C5-E11DDCF45ACD}"/>
              </a:ext>
            </a:extLst>
          </p:cNvPr>
          <p:cNvSpPr>
            <a:spLocks noGrp="1"/>
          </p:cNvSpPr>
          <p:nvPr>
            <p:ph type="ftr" sz="quarter" idx="11"/>
          </p:nvPr>
        </p:nvSpPr>
        <p:spPr/>
        <p:txBody>
          <a:bodyPr/>
          <a:lstStyle/>
          <a:p>
            <a:endParaRPr lang="fr-SN"/>
          </a:p>
        </p:txBody>
      </p:sp>
      <p:sp>
        <p:nvSpPr>
          <p:cNvPr id="6" name="Espace réservé du numéro de diapositive 5">
            <a:extLst>
              <a:ext uri="{FF2B5EF4-FFF2-40B4-BE49-F238E27FC236}">
                <a16:creationId xmlns:a16="http://schemas.microsoft.com/office/drawing/2014/main" id="{650EDA6F-7293-A964-5859-A57B10DE819F}"/>
              </a:ext>
            </a:extLst>
          </p:cNvPr>
          <p:cNvSpPr>
            <a:spLocks noGrp="1"/>
          </p:cNvSpPr>
          <p:nvPr>
            <p:ph type="sldNum" sz="quarter" idx="12"/>
          </p:nvPr>
        </p:nvSpPr>
        <p:spPr/>
        <p:txBody>
          <a:bodyPr/>
          <a:lstStyle/>
          <a:p>
            <a:fld id="{A789F645-7A3F-4DFA-9A88-0EA4B964C826}" type="slidenum">
              <a:rPr lang="fr-SN" smtClean="0"/>
              <a:t>‹N°›</a:t>
            </a:fld>
            <a:endParaRPr lang="fr-SN"/>
          </a:p>
        </p:txBody>
      </p:sp>
    </p:spTree>
    <p:extLst>
      <p:ext uri="{BB962C8B-B14F-4D97-AF65-F5344CB8AC3E}">
        <p14:creationId xmlns:p14="http://schemas.microsoft.com/office/powerpoint/2010/main" val="3653708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4DA9F76-13FF-7185-C56E-2DC848F2A9C1}"/>
              </a:ext>
            </a:extLst>
          </p:cNvPr>
          <p:cNvSpPr>
            <a:spLocks noGrp="1"/>
          </p:cNvSpPr>
          <p:nvPr>
            <p:ph type="title"/>
          </p:nvPr>
        </p:nvSpPr>
        <p:spPr/>
        <p:txBody>
          <a:bodyPr/>
          <a:lstStyle/>
          <a:p>
            <a:r>
              <a:rPr lang="fr-FR"/>
              <a:t>Modifiez le style du titre</a:t>
            </a:r>
            <a:endParaRPr lang="fr-SN"/>
          </a:p>
        </p:txBody>
      </p:sp>
      <p:sp>
        <p:nvSpPr>
          <p:cNvPr id="3" name="Espace réservé du contenu 2">
            <a:extLst>
              <a:ext uri="{FF2B5EF4-FFF2-40B4-BE49-F238E27FC236}">
                <a16:creationId xmlns:a16="http://schemas.microsoft.com/office/drawing/2014/main" id="{13EEA32C-45C4-02E7-5C03-118DC1085B80}"/>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SN"/>
          </a:p>
        </p:txBody>
      </p:sp>
      <p:sp>
        <p:nvSpPr>
          <p:cNvPr id="4" name="Espace réservé du contenu 3">
            <a:extLst>
              <a:ext uri="{FF2B5EF4-FFF2-40B4-BE49-F238E27FC236}">
                <a16:creationId xmlns:a16="http://schemas.microsoft.com/office/drawing/2014/main" id="{5D0680AB-DC63-39DD-92FC-28C8ACBA1233}"/>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SN"/>
          </a:p>
        </p:txBody>
      </p:sp>
      <p:sp>
        <p:nvSpPr>
          <p:cNvPr id="5" name="Espace réservé de la date 4">
            <a:extLst>
              <a:ext uri="{FF2B5EF4-FFF2-40B4-BE49-F238E27FC236}">
                <a16:creationId xmlns:a16="http://schemas.microsoft.com/office/drawing/2014/main" id="{3EDEA0E1-8233-8D8E-E32D-293797C00CC3}"/>
              </a:ext>
            </a:extLst>
          </p:cNvPr>
          <p:cNvSpPr>
            <a:spLocks noGrp="1"/>
          </p:cNvSpPr>
          <p:nvPr>
            <p:ph type="dt" sz="half" idx="10"/>
          </p:nvPr>
        </p:nvSpPr>
        <p:spPr/>
        <p:txBody>
          <a:bodyPr/>
          <a:lstStyle/>
          <a:p>
            <a:fld id="{9EF7FEB8-E325-4C0C-8DD2-513EC90F0D5E}" type="datetimeFigureOut">
              <a:rPr lang="fr-SN" smtClean="0"/>
              <a:t>23/07/2022</a:t>
            </a:fld>
            <a:endParaRPr lang="fr-SN"/>
          </a:p>
        </p:txBody>
      </p:sp>
      <p:sp>
        <p:nvSpPr>
          <p:cNvPr id="6" name="Espace réservé du pied de page 5">
            <a:extLst>
              <a:ext uri="{FF2B5EF4-FFF2-40B4-BE49-F238E27FC236}">
                <a16:creationId xmlns:a16="http://schemas.microsoft.com/office/drawing/2014/main" id="{C768D4A0-255B-2846-A899-A1A7E9F9A894}"/>
              </a:ext>
            </a:extLst>
          </p:cNvPr>
          <p:cNvSpPr>
            <a:spLocks noGrp="1"/>
          </p:cNvSpPr>
          <p:nvPr>
            <p:ph type="ftr" sz="quarter" idx="11"/>
          </p:nvPr>
        </p:nvSpPr>
        <p:spPr/>
        <p:txBody>
          <a:bodyPr/>
          <a:lstStyle/>
          <a:p>
            <a:endParaRPr lang="fr-SN"/>
          </a:p>
        </p:txBody>
      </p:sp>
      <p:sp>
        <p:nvSpPr>
          <p:cNvPr id="7" name="Espace réservé du numéro de diapositive 6">
            <a:extLst>
              <a:ext uri="{FF2B5EF4-FFF2-40B4-BE49-F238E27FC236}">
                <a16:creationId xmlns:a16="http://schemas.microsoft.com/office/drawing/2014/main" id="{61A8160F-E6A5-94A7-599E-3551C082D5B4}"/>
              </a:ext>
            </a:extLst>
          </p:cNvPr>
          <p:cNvSpPr>
            <a:spLocks noGrp="1"/>
          </p:cNvSpPr>
          <p:nvPr>
            <p:ph type="sldNum" sz="quarter" idx="12"/>
          </p:nvPr>
        </p:nvSpPr>
        <p:spPr/>
        <p:txBody>
          <a:bodyPr/>
          <a:lstStyle/>
          <a:p>
            <a:fld id="{A789F645-7A3F-4DFA-9A88-0EA4B964C826}" type="slidenum">
              <a:rPr lang="fr-SN" smtClean="0"/>
              <a:t>‹N°›</a:t>
            </a:fld>
            <a:endParaRPr lang="fr-SN"/>
          </a:p>
        </p:txBody>
      </p:sp>
    </p:spTree>
    <p:extLst>
      <p:ext uri="{BB962C8B-B14F-4D97-AF65-F5344CB8AC3E}">
        <p14:creationId xmlns:p14="http://schemas.microsoft.com/office/powerpoint/2010/main" val="2345515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F5D7AE6-87DD-D6CE-B5E2-E81FD2554BE1}"/>
              </a:ext>
            </a:extLst>
          </p:cNvPr>
          <p:cNvSpPr>
            <a:spLocks noGrp="1"/>
          </p:cNvSpPr>
          <p:nvPr>
            <p:ph type="title"/>
          </p:nvPr>
        </p:nvSpPr>
        <p:spPr>
          <a:xfrm>
            <a:off x="839788" y="365125"/>
            <a:ext cx="10515600" cy="1325563"/>
          </a:xfrm>
        </p:spPr>
        <p:txBody>
          <a:bodyPr/>
          <a:lstStyle/>
          <a:p>
            <a:r>
              <a:rPr lang="fr-FR"/>
              <a:t>Modifiez le style du titre</a:t>
            </a:r>
            <a:endParaRPr lang="fr-SN"/>
          </a:p>
        </p:txBody>
      </p:sp>
      <p:sp>
        <p:nvSpPr>
          <p:cNvPr id="3" name="Espace réservé du texte 2">
            <a:extLst>
              <a:ext uri="{FF2B5EF4-FFF2-40B4-BE49-F238E27FC236}">
                <a16:creationId xmlns:a16="http://schemas.microsoft.com/office/drawing/2014/main" id="{E621612C-1FEF-D827-F468-0C1E9C37BFD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85864276-0DBA-A862-6312-3ABF354383B9}"/>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SN"/>
          </a:p>
        </p:txBody>
      </p:sp>
      <p:sp>
        <p:nvSpPr>
          <p:cNvPr id="5" name="Espace réservé du texte 4">
            <a:extLst>
              <a:ext uri="{FF2B5EF4-FFF2-40B4-BE49-F238E27FC236}">
                <a16:creationId xmlns:a16="http://schemas.microsoft.com/office/drawing/2014/main" id="{6FF698E1-F8DC-6F95-4CE4-1DF65283A1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CE0E3CD5-4B93-DF21-65D7-9E878A2E6E0B}"/>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SN"/>
          </a:p>
        </p:txBody>
      </p:sp>
      <p:sp>
        <p:nvSpPr>
          <p:cNvPr id="7" name="Espace réservé de la date 6">
            <a:extLst>
              <a:ext uri="{FF2B5EF4-FFF2-40B4-BE49-F238E27FC236}">
                <a16:creationId xmlns:a16="http://schemas.microsoft.com/office/drawing/2014/main" id="{DCE58139-9DCF-5C78-1171-D96D97096C56}"/>
              </a:ext>
            </a:extLst>
          </p:cNvPr>
          <p:cNvSpPr>
            <a:spLocks noGrp="1"/>
          </p:cNvSpPr>
          <p:nvPr>
            <p:ph type="dt" sz="half" idx="10"/>
          </p:nvPr>
        </p:nvSpPr>
        <p:spPr/>
        <p:txBody>
          <a:bodyPr/>
          <a:lstStyle/>
          <a:p>
            <a:fld id="{9EF7FEB8-E325-4C0C-8DD2-513EC90F0D5E}" type="datetimeFigureOut">
              <a:rPr lang="fr-SN" smtClean="0"/>
              <a:t>23/07/2022</a:t>
            </a:fld>
            <a:endParaRPr lang="fr-SN"/>
          </a:p>
        </p:txBody>
      </p:sp>
      <p:sp>
        <p:nvSpPr>
          <p:cNvPr id="8" name="Espace réservé du pied de page 7">
            <a:extLst>
              <a:ext uri="{FF2B5EF4-FFF2-40B4-BE49-F238E27FC236}">
                <a16:creationId xmlns:a16="http://schemas.microsoft.com/office/drawing/2014/main" id="{A983F516-94BF-87AC-B6C9-F609D1C13D19}"/>
              </a:ext>
            </a:extLst>
          </p:cNvPr>
          <p:cNvSpPr>
            <a:spLocks noGrp="1"/>
          </p:cNvSpPr>
          <p:nvPr>
            <p:ph type="ftr" sz="quarter" idx="11"/>
          </p:nvPr>
        </p:nvSpPr>
        <p:spPr/>
        <p:txBody>
          <a:bodyPr/>
          <a:lstStyle/>
          <a:p>
            <a:endParaRPr lang="fr-SN"/>
          </a:p>
        </p:txBody>
      </p:sp>
      <p:sp>
        <p:nvSpPr>
          <p:cNvPr id="9" name="Espace réservé du numéro de diapositive 8">
            <a:extLst>
              <a:ext uri="{FF2B5EF4-FFF2-40B4-BE49-F238E27FC236}">
                <a16:creationId xmlns:a16="http://schemas.microsoft.com/office/drawing/2014/main" id="{5936E9CE-0193-4107-8AFA-19D79F70066E}"/>
              </a:ext>
            </a:extLst>
          </p:cNvPr>
          <p:cNvSpPr>
            <a:spLocks noGrp="1"/>
          </p:cNvSpPr>
          <p:nvPr>
            <p:ph type="sldNum" sz="quarter" idx="12"/>
          </p:nvPr>
        </p:nvSpPr>
        <p:spPr/>
        <p:txBody>
          <a:bodyPr/>
          <a:lstStyle/>
          <a:p>
            <a:fld id="{A789F645-7A3F-4DFA-9A88-0EA4B964C826}" type="slidenum">
              <a:rPr lang="fr-SN" smtClean="0"/>
              <a:t>‹N°›</a:t>
            </a:fld>
            <a:endParaRPr lang="fr-SN"/>
          </a:p>
        </p:txBody>
      </p:sp>
    </p:spTree>
    <p:extLst>
      <p:ext uri="{BB962C8B-B14F-4D97-AF65-F5344CB8AC3E}">
        <p14:creationId xmlns:p14="http://schemas.microsoft.com/office/powerpoint/2010/main" val="484344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B301E46-C030-DFF6-F085-7D7E95FCF403}"/>
              </a:ext>
            </a:extLst>
          </p:cNvPr>
          <p:cNvSpPr>
            <a:spLocks noGrp="1"/>
          </p:cNvSpPr>
          <p:nvPr>
            <p:ph type="title"/>
          </p:nvPr>
        </p:nvSpPr>
        <p:spPr/>
        <p:txBody>
          <a:bodyPr/>
          <a:lstStyle/>
          <a:p>
            <a:r>
              <a:rPr lang="fr-FR"/>
              <a:t>Modifiez le style du titre</a:t>
            </a:r>
            <a:endParaRPr lang="fr-SN"/>
          </a:p>
        </p:txBody>
      </p:sp>
      <p:sp>
        <p:nvSpPr>
          <p:cNvPr id="3" name="Espace réservé de la date 2">
            <a:extLst>
              <a:ext uri="{FF2B5EF4-FFF2-40B4-BE49-F238E27FC236}">
                <a16:creationId xmlns:a16="http://schemas.microsoft.com/office/drawing/2014/main" id="{68DDC5F9-DBCF-BF74-B831-B7C4940BC262}"/>
              </a:ext>
            </a:extLst>
          </p:cNvPr>
          <p:cNvSpPr>
            <a:spLocks noGrp="1"/>
          </p:cNvSpPr>
          <p:nvPr>
            <p:ph type="dt" sz="half" idx="10"/>
          </p:nvPr>
        </p:nvSpPr>
        <p:spPr/>
        <p:txBody>
          <a:bodyPr/>
          <a:lstStyle/>
          <a:p>
            <a:fld id="{9EF7FEB8-E325-4C0C-8DD2-513EC90F0D5E}" type="datetimeFigureOut">
              <a:rPr lang="fr-SN" smtClean="0"/>
              <a:t>23/07/2022</a:t>
            </a:fld>
            <a:endParaRPr lang="fr-SN"/>
          </a:p>
        </p:txBody>
      </p:sp>
      <p:sp>
        <p:nvSpPr>
          <p:cNvPr id="4" name="Espace réservé du pied de page 3">
            <a:extLst>
              <a:ext uri="{FF2B5EF4-FFF2-40B4-BE49-F238E27FC236}">
                <a16:creationId xmlns:a16="http://schemas.microsoft.com/office/drawing/2014/main" id="{3A3B7E3C-B604-A7E2-D960-231B6294DB46}"/>
              </a:ext>
            </a:extLst>
          </p:cNvPr>
          <p:cNvSpPr>
            <a:spLocks noGrp="1"/>
          </p:cNvSpPr>
          <p:nvPr>
            <p:ph type="ftr" sz="quarter" idx="11"/>
          </p:nvPr>
        </p:nvSpPr>
        <p:spPr/>
        <p:txBody>
          <a:bodyPr/>
          <a:lstStyle/>
          <a:p>
            <a:endParaRPr lang="fr-SN"/>
          </a:p>
        </p:txBody>
      </p:sp>
      <p:sp>
        <p:nvSpPr>
          <p:cNvPr id="5" name="Espace réservé du numéro de diapositive 4">
            <a:extLst>
              <a:ext uri="{FF2B5EF4-FFF2-40B4-BE49-F238E27FC236}">
                <a16:creationId xmlns:a16="http://schemas.microsoft.com/office/drawing/2014/main" id="{7D1E5AB8-01E8-8FFB-A0CB-943F63C39A58}"/>
              </a:ext>
            </a:extLst>
          </p:cNvPr>
          <p:cNvSpPr>
            <a:spLocks noGrp="1"/>
          </p:cNvSpPr>
          <p:nvPr>
            <p:ph type="sldNum" sz="quarter" idx="12"/>
          </p:nvPr>
        </p:nvSpPr>
        <p:spPr/>
        <p:txBody>
          <a:bodyPr/>
          <a:lstStyle/>
          <a:p>
            <a:fld id="{A789F645-7A3F-4DFA-9A88-0EA4B964C826}" type="slidenum">
              <a:rPr lang="fr-SN" smtClean="0"/>
              <a:t>‹N°›</a:t>
            </a:fld>
            <a:endParaRPr lang="fr-SN"/>
          </a:p>
        </p:txBody>
      </p:sp>
    </p:spTree>
    <p:extLst>
      <p:ext uri="{BB962C8B-B14F-4D97-AF65-F5344CB8AC3E}">
        <p14:creationId xmlns:p14="http://schemas.microsoft.com/office/powerpoint/2010/main" val="3367877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D6E681D9-3070-7600-7E71-04B98FB29807}"/>
              </a:ext>
            </a:extLst>
          </p:cNvPr>
          <p:cNvSpPr>
            <a:spLocks noGrp="1"/>
          </p:cNvSpPr>
          <p:nvPr>
            <p:ph type="dt" sz="half" idx="10"/>
          </p:nvPr>
        </p:nvSpPr>
        <p:spPr/>
        <p:txBody>
          <a:bodyPr/>
          <a:lstStyle/>
          <a:p>
            <a:fld id="{9EF7FEB8-E325-4C0C-8DD2-513EC90F0D5E}" type="datetimeFigureOut">
              <a:rPr lang="fr-SN" smtClean="0"/>
              <a:t>23/07/2022</a:t>
            </a:fld>
            <a:endParaRPr lang="fr-SN"/>
          </a:p>
        </p:txBody>
      </p:sp>
      <p:sp>
        <p:nvSpPr>
          <p:cNvPr id="3" name="Espace réservé du pied de page 2">
            <a:extLst>
              <a:ext uri="{FF2B5EF4-FFF2-40B4-BE49-F238E27FC236}">
                <a16:creationId xmlns:a16="http://schemas.microsoft.com/office/drawing/2014/main" id="{765C9DFC-C170-5CF0-8A6B-7EA9E773A40A}"/>
              </a:ext>
            </a:extLst>
          </p:cNvPr>
          <p:cNvSpPr>
            <a:spLocks noGrp="1"/>
          </p:cNvSpPr>
          <p:nvPr>
            <p:ph type="ftr" sz="quarter" idx="11"/>
          </p:nvPr>
        </p:nvSpPr>
        <p:spPr/>
        <p:txBody>
          <a:bodyPr/>
          <a:lstStyle/>
          <a:p>
            <a:endParaRPr lang="fr-SN"/>
          </a:p>
        </p:txBody>
      </p:sp>
      <p:sp>
        <p:nvSpPr>
          <p:cNvPr id="4" name="Espace réservé du numéro de diapositive 3">
            <a:extLst>
              <a:ext uri="{FF2B5EF4-FFF2-40B4-BE49-F238E27FC236}">
                <a16:creationId xmlns:a16="http://schemas.microsoft.com/office/drawing/2014/main" id="{E8036E70-46A7-466E-8B8F-03837B05B95D}"/>
              </a:ext>
            </a:extLst>
          </p:cNvPr>
          <p:cNvSpPr>
            <a:spLocks noGrp="1"/>
          </p:cNvSpPr>
          <p:nvPr>
            <p:ph type="sldNum" sz="quarter" idx="12"/>
          </p:nvPr>
        </p:nvSpPr>
        <p:spPr/>
        <p:txBody>
          <a:bodyPr/>
          <a:lstStyle/>
          <a:p>
            <a:fld id="{A789F645-7A3F-4DFA-9A88-0EA4B964C826}" type="slidenum">
              <a:rPr lang="fr-SN" smtClean="0"/>
              <a:t>‹N°›</a:t>
            </a:fld>
            <a:endParaRPr lang="fr-SN"/>
          </a:p>
        </p:txBody>
      </p:sp>
    </p:spTree>
    <p:extLst>
      <p:ext uri="{BB962C8B-B14F-4D97-AF65-F5344CB8AC3E}">
        <p14:creationId xmlns:p14="http://schemas.microsoft.com/office/powerpoint/2010/main" val="1121651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78B09F-5201-D9AB-827C-B067B9F7C08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SN"/>
          </a:p>
        </p:txBody>
      </p:sp>
      <p:sp>
        <p:nvSpPr>
          <p:cNvPr id="3" name="Espace réservé du contenu 2">
            <a:extLst>
              <a:ext uri="{FF2B5EF4-FFF2-40B4-BE49-F238E27FC236}">
                <a16:creationId xmlns:a16="http://schemas.microsoft.com/office/drawing/2014/main" id="{262D13B6-07DA-9E26-1807-57CE75D97D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SN"/>
          </a:p>
        </p:txBody>
      </p:sp>
      <p:sp>
        <p:nvSpPr>
          <p:cNvPr id="4" name="Espace réservé du texte 3">
            <a:extLst>
              <a:ext uri="{FF2B5EF4-FFF2-40B4-BE49-F238E27FC236}">
                <a16:creationId xmlns:a16="http://schemas.microsoft.com/office/drawing/2014/main" id="{395216A6-2326-D0F5-9053-47FFC8BF0E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378079FC-63CB-FC01-E74D-F749A8397C46}"/>
              </a:ext>
            </a:extLst>
          </p:cNvPr>
          <p:cNvSpPr>
            <a:spLocks noGrp="1"/>
          </p:cNvSpPr>
          <p:nvPr>
            <p:ph type="dt" sz="half" idx="10"/>
          </p:nvPr>
        </p:nvSpPr>
        <p:spPr/>
        <p:txBody>
          <a:bodyPr/>
          <a:lstStyle/>
          <a:p>
            <a:fld id="{9EF7FEB8-E325-4C0C-8DD2-513EC90F0D5E}" type="datetimeFigureOut">
              <a:rPr lang="fr-SN" smtClean="0"/>
              <a:t>23/07/2022</a:t>
            </a:fld>
            <a:endParaRPr lang="fr-SN"/>
          </a:p>
        </p:txBody>
      </p:sp>
      <p:sp>
        <p:nvSpPr>
          <p:cNvPr id="6" name="Espace réservé du pied de page 5">
            <a:extLst>
              <a:ext uri="{FF2B5EF4-FFF2-40B4-BE49-F238E27FC236}">
                <a16:creationId xmlns:a16="http://schemas.microsoft.com/office/drawing/2014/main" id="{5F365F0A-C8F8-D16D-AE96-EC43313AFE07}"/>
              </a:ext>
            </a:extLst>
          </p:cNvPr>
          <p:cNvSpPr>
            <a:spLocks noGrp="1"/>
          </p:cNvSpPr>
          <p:nvPr>
            <p:ph type="ftr" sz="quarter" idx="11"/>
          </p:nvPr>
        </p:nvSpPr>
        <p:spPr/>
        <p:txBody>
          <a:bodyPr/>
          <a:lstStyle/>
          <a:p>
            <a:endParaRPr lang="fr-SN"/>
          </a:p>
        </p:txBody>
      </p:sp>
      <p:sp>
        <p:nvSpPr>
          <p:cNvPr id="7" name="Espace réservé du numéro de diapositive 6">
            <a:extLst>
              <a:ext uri="{FF2B5EF4-FFF2-40B4-BE49-F238E27FC236}">
                <a16:creationId xmlns:a16="http://schemas.microsoft.com/office/drawing/2014/main" id="{299621E1-8C06-F9F5-70C7-9E64724B2A99}"/>
              </a:ext>
            </a:extLst>
          </p:cNvPr>
          <p:cNvSpPr>
            <a:spLocks noGrp="1"/>
          </p:cNvSpPr>
          <p:nvPr>
            <p:ph type="sldNum" sz="quarter" idx="12"/>
          </p:nvPr>
        </p:nvSpPr>
        <p:spPr/>
        <p:txBody>
          <a:bodyPr/>
          <a:lstStyle/>
          <a:p>
            <a:fld id="{A789F645-7A3F-4DFA-9A88-0EA4B964C826}" type="slidenum">
              <a:rPr lang="fr-SN" smtClean="0"/>
              <a:t>‹N°›</a:t>
            </a:fld>
            <a:endParaRPr lang="fr-SN"/>
          </a:p>
        </p:txBody>
      </p:sp>
    </p:spTree>
    <p:extLst>
      <p:ext uri="{BB962C8B-B14F-4D97-AF65-F5344CB8AC3E}">
        <p14:creationId xmlns:p14="http://schemas.microsoft.com/office/powerpoint/2010/main" val="258490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36E00C-39F3-3E8A-1A8A-8A4B9E4FCE4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SN"/>
          </a:p>
        </p:txBody>
      </p:sp>
      <p:sp>
        <p:nvSpPr>
          <p:cNvPr id="3" name="Espace réservé pour une image  2">
            <a:extLst>
              <a:ext uri="{FF2B5EF4-FFF2-40B4-BE49-F238E27FC236}">
                <a16:creationId xmlns:a16="http://schemas.microsoft.com/office/drawing/2014/main" id="{327A42E7-3902-D2EB-160F-716CFFA4EA5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SN"/>
          </a:p>
        </p:txBody>
      </p:sp>
      <p:sp>
        <p:nvSpPr>
          <p:cNvPr id="4" name="Espace réservé du texte 3">
            <a:extLst>
              <a:ext uri="{FF2B5EF4-FFF2-40B4-BE49-F238E27FC236}">
                <a16:creationId xmlns:a16="http://schemas.microsoft.com/office/drawing/2014/main" id="{E20913F2-01F7-AEEF-CA20-FB7DE42DDC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8EC67241-66CC-AF6F-43C3-C9D907B4A0F0}"/>
              </a:ext>
            </a:extLst>
          </p:cNvPr>
          <p:cNvSpPr>
            <a:spLocks noGrp="1"/>
          </p:cNvSpPr>
          <p:nvPr>
            <p:ph type="dt" sz="half" idx="10"/>
          </p:nvPr>
        </p:nvSpPr>
        <p:spPr/>
        <p:txBody>
          <a:bodyPr/>
          <a:lstStyle/>
          <a:p>
            <a:fld id="{9EF7FEB8-E325-4C0C-8DD2-513EC90F0D5E}" type="datetimeFigureOut">
              <a:rPr lang="fr-SN" smtClean="0"/>
              <a:t>23/07/2022</a:t>
            </a:fld>
            <a:endParaRPr lang="fr-SN"/>
          </a:p>
        </p:txBody>
      </p:sp>
      <p:sp>
        <p:nvSpPr>
          <p:cNvPr id="6" name="Espace réservé du pied de page 5">
            <a:extLst>
              <a:ext uri="{FF2B5EF4-FFF2-40B4-BE49-F238E27FC236}">
                <a16:creationId xmlns:a16="http://schemas.microsoft.com/office/drawing/2014/main" id="{52C96379-1028-713A-3228-C89305E3982A}"/>
              </a:ext>
            </a:extLst>
          </p:cNvPr>
          <p:cNvSpPr>
            <a:spLocks noGrp="1"/>
          </p:cNvSpPr>
          <p:nvPr>
            <p:ph type="ftr" sz="quarter" idx="11"/>
          </p:nvPr>
        </p:nvSpPr>
        <p:spPr/>
        <p:txBody>
          <a:bodyPr/>
          <a:lstStyle/>
          <a:p>
            <a:endParaRPr lang="fr-SN"/>
          </a:p>
        </p:txBody>
      </p:sp>
      <p:sp>
        <p:nvSpPr>
          <p:cNvPr id="7" name="Espace réservé du numéro de diapositive 6">
            <a:extLst>
              <a:ext uri="{FF2B5EF4-FFF2-40B4-BE49-F238E27FC236}">
                <a16:creationId xmlns:a16="http://schemas.microsoft.com/office/drawing/2014/main" id="{4B270EF2-F937-4396-6212-39898CCD0DF7}"/>
              </a:ext>
            </a:extLst>
          </p:cNvPr>
          <p:cNvSpPr>
            <a:spLocks noGrp="1"/>
          </p:cNvSpPr>
          <p:nvPr>
            <p:ph type="sldNum" sz="quarter" idx="12"/>
          </p:nvPr>
        </p:nvSpPr>
        <p:spPr/>
        <p:txBody>
          <a:bodyPr/>
          <a:lstStyle/>
          <a:p>
            <a:fld id="{A789F645-7A3F-4DFA-9A88-0EA4B964C826}" type="slidenum">
              <a:rPr lang="fr-SN" smtClean="0"/>
              <a:t>‹N°›</a:t>
            </a:fld>
            <a:endParaRPr lang="fr-SN"/>
          </a:p>
        </p:txBody>
      </p:sp>
    </p:spTree>
    <p:extLst>
      <p:ext uri="{BB962C8B-B14F-4D97-AF65-F5344CB8AC3E}">
        <p14:creationId xmlns:p14="http://schemas.microsoft.com/office/powerpoint/2010/main" val="450965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41A5AA91-7445-416A-937E-1D3359A983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SN"/>
          </a:p>
        </p:txBody>
      </p:sp>
      <p:sp>
        <p:nvSpPr>
          <p:cNvPr id="3" name="Espace réservé du texte 2">
            <a:extLst>
              <a:ext uri="{FF2B5EF4-FFF2-40B4-BE49-F238E27FC236}">
                <a16:creationId xmlns:a16="http://schemas.microsoft.com/office/drawing/2014/main" id="{3B85EEFF-2423-BC2D-6D60-AFE212E6B1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SN"/>
          </a:p>
        </p:txBody>
      </p:sp>
      <p:sp>
        <p:nvSpPr>
          <p:cNvPr id="4" name="Espace réservé de la date 3">
            <a:extLst>
              <a:ext uri="{FF2B5EF4-FFF2-40B4-BE49-F238E27FC236}">
                <a16:creationId xmlns:a16="http://schemas.microsoft.com/office/drawing/2014/main" id="{D7772569-20CD-BFA9-C681-54E9840537C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F7FEB8-E325-4C0C-8DD2-513EC90F0D5E}" type="datetimeFigureOut">
              <a:rPr lang="fr-SN" smtClean="0"/>
              <a:t>23/07/2022</a:t>
            </a:fld>
            <a:endParaRPr lang="fr-SN"/>
          </a:p>
        </p:txBody>
      </p:sp>
      <p:sp>
        <p:nvSpPr>
          <p:cNvPr id="5" name="Espace réservé du pied de page 4">
            <a:extLst>
              <a:ext uri="{FF2B5EF4-FFF2-40B4-BE49-F238E27FC236}">
                <a16:creationId xmlns:a16="http://schemas.microsoft.com/office/drawing/2014/main" id="{1398E2BA-E322-2518-83C5-A7D5750A7A9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SN"/>
          </a:p>
        </p:txBody>
      </p:sp>
      <p:sp>
        <p:nvSpPr>
          <p:cNvPr id="6" name="Espace réservé du numéro de diapositive 5">
            <a:extLst>
              <a:ext uri="{FF2B5EF4-FFF2-40B4-BE49-F238E27FC236}">
                <a16:creationId xmlns:a16="http://schemas.microsoft.com/office/drawing/2014/main" id="{BCB55D5A-F2BD-F2C2-E486-35CB31829C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89F645-7A3F-4DFA-9A88-0EA4B964C826}" type="slidenum">
              <a:rPr lang="fr-SN" smtClean="0"/>
              <a:t>‹N°›</a:t>
            </a:fld>
            <a:endParaRPr lang="fr-SN"/>
          </a:p>
        </p:txBody>
      </p:sp>
    </p:spTree>
    <p:extLst>
      <p:ext uri="{BB962C8B-B14F-4D97-AF65-F5344CB8AC3E}">
        <p14:creationId xmlns:p14="http://schemas.microsoft.com/office/powerpoint/2010/main" val="29593300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google.fr/url?sa=i&amp;rct=j&amp;q=&amp;esrc=s&amp;source=images&amp;cd=&amp;ved=2ahUKEwiMzKu3h4bhAhXcBWMBHd93B48QjRx6BAgBEAU&amp;url=https://fr.wikipedia.org/wiki/Universit%C3%A9_Cheikh-Anta-Diop&amp;psig=AOvVaw1lN2odqFUhj1_CRj92w65Q&amp;ust=1552804969695302"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91F831A-9363-B77B-9C85-8C293215704F}"/>
              </a:ext>
            </a:extLst>
          </p:cNvPr>
          <p:cNvSpPr>
            <a:spLocks noGrp="1"/>
          </p:cNvSpPr>
          <p:nvPr>
            <p:ph type="ctrTitle"/>
          </p:nvPr>
        </p:nvSpPr>
        <p:spPr>
          <a:xfrm>
            <a:off x="185529" y="1166191"/>
            <a:ext cx="11661913" cy="2343772"/>
          </a:xfrm>
        </p:spPr>
        <p:txBody>
          <a:bodyPr>
            <a:normAutofit/>
          </a:bodyPr>
          <a:lstStyle/>
          <a:p>
            <a:pPr>
              <a:lnSpc>
                <a:spcPct val="150000"/>
              </a:lnSpc>
            </a:pPr>
            <a:r>
              <a:rPr lang="fr-FR" sz="4800" dirty="0">
                <a:latin typeface="Arial Black" panose="020B0A04020102020204" pitchFamily="34" charset="0"/>
              </a:rPr>
              <a:t>LES URGENCES CHIRURGICALES DIGESTIVES PEDIATRIQUES</a:t>
            </a:r>
            <a:endParaRPr lang="fr-SN" sz="4800" dirty="0">
              <a:latin typeface="Arial Black" panose="020B0A04020102020204" pitchFamily="34" charset="0"/>
            </a:endParaRPr>
          </a:p>
        </p:txBody>
      </p:sp>
      <p:sp>
        <p:nvSpPr>
          <p:cNvPr id="3" name="Sous-titre 2">
            <a:extLst>
              <a:ext uri="{FF2B5EF4-FFF2-40B4-BE49-F238E27FC236}">
                <a16:creationId xmlns:a16="http://schemas.microsoft.com/office/drawing/2014/main" id="{F8F44FA7-B876-DFFD-299C-B77CD955766D}"/>
              </a:ext>
            </a:extLst>
          </p:cNvPr>
          <p:cNvSpPr>
            <a:spLocks noGrp="1"/>
          </p:cNvSpPr>
          <p:nvPr>
            <p:ph type="subTitle" idx="1"/>
          </p:nvPr>
        </p:nvSpPr>
        <p:spPr/>
        <p:txBody>
          <a:bodyPr/>
          <a:lstStyle/>
          <a:p>
            <a:endParaRPr lang="fr-FR" dirty="0"/>
          </a:p>
          <a:p>
            <a:r>
              <a:rPr lang="fr-SN" dirty="0">
                <a:solidFill>
                  <a:srgbClr val="0070C0"/>
                </a:solidFill>
                <a:latin typeface="Arial Black" panose="020B0A04020102020204" pitchFamily="34" charset="0"/>
              </a:rPr>
              <a:t>PR ALOÏSE SAGNA </a:t>
            </a:r>
          </a:p>
          <a:p>
            <a:r>
              <a:rPr lang="fr-SN" dirty="0">
                <a:solidFill>
                  <a:srgbClr val="002060"/>
                </a:solidFill>
                <a:latin typeface="Arial Black" panose="020B0A04020102020204" pitchFamily="34" charset="0"/>
              </a:rPr>
              <a:t>CHNUEAR</a:t>
            </a:r>
          </a:p>
        </p:txBody>
      </p:sp>
      <p:pic>
        <p:nvPicPr>
          <p:cNvPr id="4" name="irc_mi" descr="Résultat de recherche d'images pour &quot;logo université cheikh anta diop&quot;">
            <a:hlinkClick r:id="rId2"/>
            <a:extLst>
              <a:ext uri="{FF2B5EF4-FFF2-40B4-BE49-F238E27FC236}">
                <a16:creationId xmlns:a16="http://schemas.microsoft.com/office/drawing/2014/main" id="{BE01C9F5-D974-58CD-2AA9-DC5980E1D54E}"/>
              </a:ext>
            </a:extLst>
          </p:cNvPr>
          <p:cNvPicPr/>
          <p:nvPr/>
        </p:nvPicPr>
        <p:blipFill>
          <a:blip r:embed="rId3" cstate="print"/>
          <a:srcRect/>
          <a:stretch>
            <a:fillRect/>
          </a:stretch>
        </p:blipFill>
        <p:spPr bwMode="auto">
          <a:xfrm>
            <a:off x="5159235" y="0"/>
            <a:ext cx="1714500" cy="1676400"/>
          </a:xfrm>
          <a:prstGeom prst="rect">
            <a:avLst/>
          </a:prstGeom>
          <a:noFill/>
          <a:ln w="9525">
            <a:noFill/>
            <a:miter lim="800000"/>
            <a:headEnd/>
            <a:tailEnd/>
          </a:ln>
        </p:spPr>
      </p:pic>
    </p:spTree>
    <p:extLst>
      <p:ext uri="{BB962C8B-B14F-4D97-AF65-F5344CB8AC3E}">
        <p14:creationId xmlns:p14="http://schemas.microsoft.com/office/powerpoint/2010/main" val="11625239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BF036D-BFBA-6D9E-6714-0767C1FD306E}"/>
              </a:ext>
            </a:extLst>
          </p:cNvPr>
          <p:cNvSpPr>
            <a:spLocks noGrp="1"/>
          </p:cNvSpPr>
          <p:nvPr>
            <p:ph type="title"/>
          </p:nvPr>
        </p:nvSpPr>
        <p:spPr/>
        <p:txBody>
          <a:bodyPr>
            <a:normAutofit/>
          </a:bodyPr>
          <a:lstStyle/>
          <a:p>
            <a:pPr algn="ctr"/>
            <a:r>
              <a:rPr lang="fr-SN" sz="2800" b="1" dirty="0">
                <a:latin typeface="Arial" panose="020B0604020202020204" pitchFamily="34" charset="0"/>
                <a:cs typeface="Arial" panose="020B0604020202020204" pitchFamily="34" charset="0"/>
              </a:rPr>
              <a:t>Avec les résultats suivants</a:t>
            </a:r>
          </a:p>
        </p:txBody>
      </p:sp>
      <p:sp>
        <p:nvSpPr>
          <p:cNvPr id="3" name="Espace réservé du contenu 2">
            <a:extLst>
              <a:ext uri="{FF2B5EF4-FFF2-40B4-BE49-F238E27FC236}">
                <a16:creationId xmlns:a16="http://schemas.microsoft.com/office/drawing/2014/main" id="{2E0308C6-3EA1-E3D4-6A85-56A22AA4D86B}"/>
              </a:ext>
            </a:extLst>
          </p:cNvPr>
          <p:cNvSpPr>
            <a:spLocks noGrp="1"/>
          </p:cNvSpPr>
          <p:nvPr>
            <p:ph idx="1"/>
          </p:nvPr>
        </p:nvSpPr>
        <p:spPr>
          <a:xfrm>
            <a:off x="838200" y="1497496"/>
            <a:ext cx="10515600" cy="5360503"/>
          </a:xfrm>
        </p:spPr>
        <p:txBody>
          <a:bodyPr/>
          <a:lstStyle/>
          <a:p>
            <a:pPr marL="0" indent="0">
              <a:buNone/>
            </a:pPr>
            <a:r>
              <a:rPr lang="fr-SN" dirty="0">
                <a:latin typeface="Arial" panose="020B0604020202020204" pitchFamily="34" charset="0"/>
                <a:cs typeface="Arial" panose="020B0604020202020204" pitchFamily="34" charset="0"/>
              </a:rPr>
              <a:t>                                                </a:t>
            </a:r>
            <a:r>
              <a:rPr lang="fr-SN" sz="4400" b="1" dirty="0">
                <a:latin typeface="Arial" panose="020B0604020202020204" pitchFamily="34" charset="0"/>
                <a:cs typeface="Arial" panose="020B0604020202020204" pitchFamily="34" charset="0"/>
              </a:rPr>
              <a:t>?</a:t>
            </a:r>
            <a:endParaRPr lang="fr-SN" sz="4400" dirty="0">
              <a:latin typeface="Arial" panose="020B0604020202020204" pitchFamily="34" charset="0"/>
              <a:cs typeface="Arial" panose="020B0604020202020204" pitchFamily="34" charset="0"/>
            </a:endParaRPr>
          </a:p>
        </p:txBody>
      </p:sp>
      <p:pic>
        <p:nvPicPr>
          <p:cNvPr id="4" name="image43.png">
            <a:extLst>
              <a:ext uri="{FF2B5EF4-FFF2-40B4-BE49-F238E27FC236}">
                <a16:creationId xmlns:a16="http://schemas.microsoft.com/office/drawing/2014/main" id="{AD639AA6-2E5F-90A0-8F38-7112E08AF428}"/>
              </a:ext>
            </a:extLst>
          </p:cNvPr>
          <p:cNvPicPr>
            <a:picLocks noChangeAspect="1"/>
          </p:cNvPicPr>
          <p:nvPr/>
        </p:nvPicPr>
        <p:blipFill>
          <a:blip r:embed="rId2" cstate="print"/>
          <a:stretch>
            <a:fillRect/>
          </a:stretch>
        </p:blipFill>
        <p:spPr>
          <a:xfrm>
            <a:off x="4320209" y="2173357"/>
            <a:ext cx="3220278" cy="4319517"/>
          </a:xfrm>
          <a:prstGeom prst="rect">
            <a:avLst/>
          </a:prstGeom>
        </p:spPr>
      </p:pic>
    </p:spTree>
    <p:extLst>
      <p:ext uri="{BB962C8B-B14F-4D97-AF65-F5344CB8AC3E}">
        <p14:creationId xmlns:p14="http://schemas.microsoft.com/office/powerpoint/2010/main" val="4351902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FEA5A2-FF7E-0FDB-F4A3-05CE2D69F774}"/>
              </a:ext>
            </a:extLst>
          </p:cNvPr>
          <p:cNvSpPr>
            <a:spLocks noGrp="1"/>
          </p:cNvSpPr>
          <p:nvPr>
            <p:ph type="title"/>
          </p:nvPr>
        </p:nvSpPr>
        <p:spPr/>
        <p:txBody>
          <a:bodyPr>
            <a:normAutofit/>
          </a:bodyPr>
          <a:lstStyle/>
          <a:p>
            <a:r>
              <a:rPr lang="fr-SN" sz="2800" b="1" dirty="0">
                <a:latin typeface="Arial Black" panose="020B0A04020102020204" pitchFamily="34" charset="0"/>
                <a:cs typeface="Arial" panose="020B0604020202020204" pitchFamily="34" charset="0"/>
              </a:rPr>
              <a:t>Réponse:</a:t>
            </a:r>
          </a:p>
        </p:txBody>
      </p:sp>
      <p:sp>
        <p:nvSpPr>
          <p:cNvPr id="3" name="Espace réservé du contenu 2">
            <a:extLst>
              <a:ext uri="{FF2B5EF4-FFF2-40B4-BE49-F238E27FC236}">
                <a16:creationId xmlns:a16="http://schemas.microsoft.com/office/drawing/2014/main" id="{9740762D-7FDF-E4F5-7513-6AD9BE10B469}"/>
              </a:ext>
            </a:extLst>
          </p:cNvPr>
          <p:cNvSpPr>
            <a:spLocks noGrp="1"/>
          </p:cNvSpPr>
          <p:nvPr>
            <p:ph idx="1"/>
          </p:nvPr>
        </p:nvSpPr>
        <p:spPr>
          <a:xfrm>
            <a:off x="838200" y="1825624"/>
            <a:ext cx="10515600" cy="5032375"/>
          </a:xfrm>
        </p:spPr>
        <p:txBody>
          <a:bodyPr/>
          <a:lstStyle/>
          <a:p>
            <a:pPr marL="0" indent="0">
              <a:buNone/>
            </a:pPr>
            <a:r>
              <a:rPr lang="fr-SN" b="1" dirty="0">
                <a:latin typeface="Arial" panose="020B0604020202020204" pitchFamily="34" charset="0"/>
                <a:cs typeface="Arial" panose="020B0604020202020204" pitchFamily="34" charset="0"/>
              </a:rPr>
              <a:t>- Absence aération rectale </a:t>
            </a:r>
            <a:r>
              <a:rPr lang="fr-SN" dirty="0">
                <a:latin typeface="Arial" panose="020B0604020202020204" pitchFamily="34" charset="0"/>
                <a:cs typeface="Arial" panose="020B0604020202020204" pitchFamily="34" charset="0"/>
              </a:rPr>
              <a:t>avec distension en amont rectum </a:t>
            </a:r>
          </a:p>
          <a:p>
            <a:pPr marL="0" indent="0">
              <a:buNone/>
            </a:pPr>
            <a:r>
              <a:rPr lang="fr-SN" b="1" dirty="0">
                <a:latin typeface="Arial" panose="020B0604020202020204" pitchFamily="34" charset="0"/>
                <a:cs typeface="Arial" panose="020B0604020202020204" pitchFamily="34" charset="0"/>
              </a:rPr>
              <a:t>- </a:t>
            </a:r>
            <a:r>
              <a:rPr lang="fr-SN" dirty="0">
                <a:latin typeface="Arial" panose="020B0604020202020204" pitchFamily="34" charset="0"/>
                <a:cs typeface="Arial" panose="020B0604020202020204" pitchFamily="34" charset="0"/>
              </a:rPr>
              <a:t>Evoque Maladie </a:t>
            </a:r>
            <a:r>
              <a:rPr lang="fr-SN" b="1" dirty="0">
                <a:latin typeface="Arial" panose="020B0604020202020204" pitchFamily="34" charset="0"/>
                <a:cs typeface="Arial" panose="020B0604020202020204" pitchFamily="34" charset="0"/>
              </a:rPr>
              <a:t>Hirschsprüng rectosigmoïdienne</a:t>
            </a:r>
          </a:p>
          <a:p>
            <a:pPr marL="0" indent="0">
              <a:buNone/>
            </a:pPr>
            <a:endParaRPr lang="fr-SN" b="1" dirty="0">
              <a:latin typeface="Arial" panose="020B0604020202020204" pitchFamily="34" charset="0"/>
              <a:cs typeface="Arial" panose="020B0604020202020204" pitchFamily="34" charset="0"/>
            </a:endParaRPr>
          </a:p>
        </p:txBody>
      </p:sp>
      <p:pic>
        <p:nvPicPr>
          <p:cNvPr id="4" name="image43.png">
            <a:extLst>
              <a:ext uri="{FF2B5EF4-FFF2-40B4-BE49-F238E27FC236}">
                <a16:creationId xmlns:a16="http://schemas.microsoft.com/office/drawing/2014/main" id="{92FF9228-E586-8F3A-AC9F-EB93A3E411B6}"/>
              </a:ext>
            </a:extLst>
          </p:cNvPr>
          <p:cNvPicPr>
            <a:picLocks noChangeAspect="1"/>
          </p:cNvPicPr>
          <p:nvPr/>
        </p:nvPicPr>
        <p:blipFill>
          <a:blip r:embed="rId2" cstate="print"/>
          <a:stretch>
            <a:fillRect/>
          </a:stretch>
        </p:blipFill>
        <p:spPr>
          <a:xfrm>
            <a:off x="5023912" y="2968486"/>
            <a:ext cx="2516575" cy="3524389"/>
          </a:xfrm>
          <a:prstGeom prst="rect">
            <a:avLst/>
          </a:prstGeom>
        </p:spPr>
      </p:pic>
    </p:spTree>
    <p:extLst>
      <p:ext uri="{BB962C8B-B14F-4D97-AF65-F5344CB8AC3E}">
        <p14:creationId xmlns:p14="http://schemas.microsoft.com/office/powerpoint/2010/main" val="17283936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781BA49-E646-AA55-36A5-50A448DBAAC5}"/>
              </a:ext>
            </a:extLst>
          </p:cNvPr>
          <p:cNvSpPr>
            <a:spLocks noGrp="1"/>
          </p:cNvSpPr>
          <p:nvPr>
            <p:ph type="title"/>
          </p:nvPr>
        </p:nvSpPr>
        <p:spPr>
          <a:xfrm>
            <a:off x="92765" y="365125"/>
            <a:ext cx="11926957" cy="1325563"/>
          </a:xfrm>
        </p:spPr>
        <p:txBody>
          <a:bodyPr>
            <a:normAutofit/>
          </a:bodyPr>
          <a:lstStyle/>
          <a:p>
            <a:r>
              <a:rPr lang="fr-SN" sz="2800" dirty="0">
                <a:latin typeface="Arial Black" panose="020B0A04020102020204" pitchFamily="34" charset="0"/>
              </a:rPr>
              <a:t>Méconium dans les 24h de vie =  transit digestif </a:t>
            </a:r>
            <a:r>
              <a:rPr lang="fr-SN" sz="2800" dirty="0" err="1">
                <a:latin typeface="Arial Black" panose="020B0A04020102020204" pitchFamily="34" charset="0"/>
              </a:rPr>
              <a:t>nné</a:t>
            </a:r>
            <a:r>
              <a:rPr lang="fr-SN" sz="2800" dirty="0">
                <a:latin typeface="Arial Black" panose="020B0A04020102020204" pitchFamily="34" charset="0"/>
              </a:rPr>
              <a:t> normal</a:t>
            </a:r>
          </a:p>
        </p:txBody>
      </p:sp>
      <p:sp>
        <p:nvSpPr>
          <p:cNvPr id="3" name="Espace réservé du contenu 2">
            <a:extLst>
              <a:ext uri="{FF2B5EF4-FFF2-40B4-BE49-F238E27FC236}">
                <a16:creationId xmlns:a16="http://schemas.microsoft.com/office/drawing/2014/main" id="{B688FF6C-98AF-999E-FF5E-EA0E293B45DB}"/>
              </a:ext>
            </a:extLst>
          </p:cNvPr>
          <p:cNvSpPr>
            <a:spLocks noGrp="1"/>
          </p:cNvSpPr>
          <p:nvPr>
            <p:ph idx="1"/>
          </p:nvPr>
        </p:nvSpPr>
        <p:spPr>
          <a:xfrm>
            <a:off x="238539" y="1825625"/>
            <a:ext cx="11661913" cy="4932984"/>
          </a:xfrm>
        </p:spPr>
        <p:txBody>
          <a:bodyPr>
            <a:normAutofit fontScale="92500" lnSpcReduction="10000"/>
          </a:bodyPr>
          <a:lstStyle/>
          <a:p>
            <a:pPr>
              <a:buFont typeface="Wingdings" panose="05000000000000000000" pitchFamily="2" charset="2"/>
              <a:buChar char="§"/>
            </a:pPr>
            <a:r>
              <a:rPr lang="fr-SN" dirty="0">
                <a:latin typeface="Arial" panose="020B0604020202020204" pitchFamily="34" charset="0"/>
                <a:cs typeface="Arial" panose="020B0604020202020204" pitchFamily="34" charset="0"/>
              </a:rPr>
              <a:t>Devant tout retard, anomalie ou absence de méconium chez un </a:t>
            </a:r>
            <a:r>
              <a:rPr lang="fr-SN" dirty="0" err="1">
                <a:latin typeface="Arial" panose="020B0604020202020204" pitchFamily="34" charset="0"/>
                <a:cs typeface="Arial" panose="020B0604020202020204" pitchFamily="34" charset="0"/>
              </a:rPr>
              <a:t>nné</a:t>
            </a:r>
            <a:r>
              <a:rPr lang="fr-SN" dirty="0">
                <a:latin typeface="Arial" panose="020B0604020202020204" pitchFamily="34" charset="0"/>
                <a:cs typeface="Arial" panose="020B0604020202020204" pitchFamily="34" charset="0"/>
              </a:rPr>
              <a:t>, évoquer:         </a:t>
            </a:r>
          </a:p>
          <a:p>
            <a:pPr marL="0" indent="0" algn="just">
              <a:lnSpc>
                <a:spcPct val="110000"/>
              </a:lnSpc>
              <a:buNone/>
            </a:pPr>
            <a:r>
              <a:rPr lang="fr-SN" dirty="0">
                <a:latin typeface="Arial" panose="020B0604020202020204" pitchFamily="34" charset="0"/>
                <a:cs typeface="Arial" panose="020B0604020202020204" pitchFamily="34" charset="0"/>
              </a:rPr>
              <a:t>                          </a:t>
            </a:r>
            <a:r>
              <a:rPr lang="fr-SN" b="1" dirty="0">
                <a:latin typeface="Arial" panose="020B0604020202020204" pitchFamily="34" charset="0"/>
                <a:cs typeface="Arial" panose="020B0604020202020204" pitchFamily="34" charset="0"/>
              </a:rPr>
              <a:t>- Hirschsprüng</a:t>
            </a:r>
          </a:p>
          <a:p>
            <a:pPr marL="0" indent="0" algn="just">
              <a:lnSpc>
                <a:spcPct val="110000"/>
              </a:lnSpc>
              <a:buNone/>
            </a:pPr>
            <a:r>
              <a:rPr lang="fr-SN" b="1" dirty="0">
                <a:latin typeface="Arial" panose="020B0604020202020204" pitchFamily="34" charset="0"/>
                <a:cs typeface="Arial" panose="020B0604020202020204" pitchFamily="34" charset="0"/>
              </a:rPr>
              <a:t>                          - Bouchon méconial</a:t>
            </a:r>
            <a:endParaRPr lang="fr-SN" dirty="0">
              <a:latin typeface="Arial" panose="020B0604020202020204" pitchFamily="34" charset="0"/>
              <a:cs typeface="Arial" panose="020B0604020202020204" pitchFamily="34" charset="0"/>
            </a:endParaRPr>
          </a:p>
          <a:p>
            <a:pPr marL="0" indent="0" algn="just">
              <a:lnSpc>
                <a:spcPct val="110000"/>
              </a:lnSpc>
              <a:buNone/>
            </a:pPr>
            <a:r>
              <a:rPr lang="fr-SN" b="1" dirty="0">
                <a:latin typeface="Arial" panose="020B0604020202020204" pitchFamily="34" charset="0"/>
                <a:cs typeface="Arial" panose="020B0604020202020204" pitchFamily="34" charset="0"/>
              </a:rPr>
              <a:t>                          - Imperforation anale</a:t>
            </a:r>
          </a:p>
          <a:p>
            <a:pPr marL="0" indent="0" algn="just">
              <a:lnSpc>
                <a:spcPct val="110000"/>
              </a:lnSpc>
              <a:buNone/>
            </a:pPr>
            <a:r>
              <a:rPr lang="fr-SN" b="1" dirty="0">
                <a:latin typeface="Arial" panose="020B0604020202020204" pitchFamily="34" charset="0"/>
                <a:cs typeface="Arial" panose="020B0604020202020204" pitchFamily="34" charset="0"/>
              </a:rPr>
              <a:t>                          - Atrésie duodénale</a:t>
            </a:r>
          </a:p>
          <a:p>
            <a:pPr marL="0" indent="0" algn="just">
              <a:lnSpc>
                <a:spcPct val="110000"/>
              </a:lnSpc>
              <a:buNone/>
            </a:pPr>
            <a:r>
              <a:rPr lang="fr-SN" b="1" dirty="0">
                <a:latin typeface="Arial" panose="020B0604020202020204" pitchFamily="34" charset="0"/>
                <a:cs typeface="Arial" panose="020B0604020202020204" pitchFamily="34" charset="0"/>
              </a:rPr>
              <a:t>                          - Atrésie grêle </a:t>
            </a:r>
          </a:p>
          <a:p>
            <a:pPr marL="0" indent="0" algn="just">
              <a:lnSpc>
                <a:spcPct val="110000"/>
              </a:lnSpc>
              <a:buNone/>
            </a:pPr>
            <a:r>
              <a:rPr lang="fr-SN" b="1" dirty="0">
                <a:latin typeface="Arial" panose="020B0604020202020204" pitchFamily="34" charset="0"/>
                <a:cs typeface="Arial" panose="020B0604020202020204" pitchFamily="34" charset="0"/>
              </a:rPr>
              <a:t>                          - Atrésie œsophage </a:t>
            </a:r>
          </a:p>
          <a:p>
            <a:pPr marL="0" indent="0">
              <a:buNone/>
            </a:pPr>
            <a:r>
              <a:rPr lang="fr-SN" b="1" dirty="0">
                <a:latin typeface="Arial" panose="020B0604020202020204" pitchFamily="34" charset="0"/>
                <a:cs typeface="Arial" panose="020B0604020202020204" pitchFamily="34" charset="0"/>
              </a:rPr>
              <a:t>                          </a:t>
            </a:r>
          </a:p>
          <a:p>
            <a:pPr>
              <a:buFont typeface="Wingdings" panose="05000000000000000000" pitchFamily="2" charset="2"/>
              <a:buChar char="§"/>
            </a:pPr>
            <a:r>
              <a:rPr lang="fr-SN" dirty="0">
                <a:latin typeface="Arial" panose="020B0604020202020204" pitchFamily="34" charset="0"/>
                <a:cs typeface="Arial" panose="020B0604020202020204" pitchFamily="34" charset="0"/>
              </a:rPr>
              <a:t>Etude sémiologie répartition aération digestive = Diagnostic différentiel</a:t>
            </a:r>
            <a:r>
              <a:rPr lang="fr-SN" b="1" dirty="0">
                <a:latin typeface="Arial" panose="020B0604020202020204" pitchFamily="34" charset="0"/>
                <a:cs typeface="Arial" panose="020B0604020202020204" pitchFamily="34" charset="0"/>
              </a:rPr>
              <a:t>                                                                                  </a:t>
            </a:r>
            <a:r>
              <a:rPr lang="fr-SN" dirty="0">
                <a:latin typeface="Arial" panose="020B0604020202020204" pitchFamily="34" charset="0"/>
                <a:cs typeface="Arial" panose="020B0604020202020204" pitchFamily="34" charset="0"/>
              </a:rPr>
              <a:t>                                     </a:t>
            </a:r>
          </a:p>
          <a:p>
            <a:endParaRPr lang="fr-S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317973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406E90-F672-3D39-542D-276F2AE0C858}"/>
              </a:ext>
            </a:extLst>
          </p:cNvPr>
          <p:cNvSpPr>
            <a:spLocks noGrp="1"/>
          </p:cNvSpPr>
          <p:nvPr>
            <p:ph type="title"/>
          </p:nvPr>
        </p:nvSpPr>
        <p:spPr>
          <a:xfrm>
            <a:off x="278296" y="92765"/>
            <a:ext cx="11595652" cy="675861"/>
          </a:xfrm>
        </p:spPr>
        <p:txBody>
          <a:bodyPr>
            <a:normAutofit/>
          </a:bodyPr>
          <a:lstStyle/>
          <a:p>
            <a:r>
              <a:rPr lang="fr-FR" sz="2800" b="1" dirty="0">
                <a:latin typeface="Arial" panose="020B0604020202020204" pitchFamily="34" charset="0"/>
                <a:cs typeface="Arial" panose="020B0604020202020204" pitchFamily="34" charset="0"/>
              </a:rPr>
              <a:t>CAS CLINIQUE 2</a:t>
            </a:r>
            <a:endParaRPr lang="fr-SN" sz="2800" b="1" dirty="0">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CEA875FF-9570-1A20-4164-6FA1160E5891}"/>
              </a:ext>
            </a:extLst>
          </p:cNvPr>
          <p:cNvSpPr>
            <a:spLocks noGrp="1"/>
          </p:cNvSpPr>
          <p:nvPr>
            <p:ph idx="1"/>
          </p:nvPr>
        </p:nvSpPr>
        <p:spPr>
          <a:xfrm>
            <a:off x="278295" y="768626"/>
            <a:ext cx="11595651" cy="5844209"/>
          </a:xfrm>
        </p:spPr>
        <p:txBody>
          <a:bodyPr>
            <a:normAutofit/>
          </a:bodyPr>
          <a:lstStyle/>
          <a:p>
            <a:pPr marL="0" indent="0" algn="just">
              <a:lnSpc>
                <a:spcPct val="150000"/>
              </a:lnSpc>
              <a:buNone/>
            </a:pPr>
            <a:r>
              <a:rPr lang="fr-FR" sz="2400" b="1" dirty="0">
                <a:latin typeface="Arial" panose="020B0604020202020204" pitchFamily="34" charset="0"/>
                <a:cs typeface="Arial" panose="020B0604020202020204" pitchFamily="34" charset="0"/>
              </a:rPr>
              <a:t>Un nouveau-né de 16 jours, de sexe masculin, né à terme par césarienne sans incident particulier, est référé aux urgences pour des vomissements bilieux évoluant depuis 24 heures s’accompagnant de selles sang. L’examen physique note un abdomen distendu, présentant une défense généralisée,  sensible, sans bruits intestinaux à l’auscultation. </a:t>
            </a:r>
          </a:p>
          <a:p>
            <a:pPr marL="0" indent="0" algn="just">
              <a:lnSpc>
                <a:spcPct val="150000"/>
              </a:lnSpc>
              <a:buNone/>
            </a:pPr>
            <a:r>
              <a:rPr lang="fr-FR" sz="2400" b="1" dirty="0">
                <a:latin typeface="Arial" panose="020B0604020202020204" pitchFamily="34" charset="0"/>
                <a:cs typeface="Arial" panose="020B0604020202020204" pitchFamily="34" charset="0"/>
              </a:rPr>
              <a:t>La biologie relève une hyperleucocytose et CRP élevée. </a:t>
            </a:r>
          </a:p>
          <a:p>
            <a:pPr marL="0" indent="0" algn="just">
              <a:lnSpc>
                <a:spcPct val="150000"/>
              </a:lnSpc>
              <a:buNone/>
            </a:pPr>
            <a:r>
              <a:rPr lang="fr-FR" sz="2400" b="1" dirty="0">
                <a:latin typeface="Arial" panose="020B0604020202020204" pitchFamily="34" charset="0"/>
                <a:cs typeface="Arial" panose="020B0604020202020204" pitchFamily="34" charset="0"/>
              </a:rPr>
              <a:t>L’ASP en urgence montre cette image                    </a:t>
            </a:r>
          </a:p>
          <a:p>
            <a:pPr marL="0" indent="0" algn="just">
              <a:lnSpc>
                <a:spcPct val="150000"/>
              </a:lnSpc>
              <a:buNone/>
            </a:pPr>
            <a:r>
              <a:rPr lang="fr-FR" sz="2400" dirty="0">
                <a:latin typeface="Arial" panose="020B0604020202020204" pitchFamily="34" charset="0"/>
                <a:cs typeface="Arial" panose="020B0604020202020204" pitchFamily="34" charset="0"/>
              </a:rPr>
              <a:t>Quel est votre diagnostic?</a:t>
            </a:r>
            <a:endParaRPr lang="fr-SN" sz="2400" dirty="0">
              <a:latin typeface="Arial" panose="020B0604020202020204" pitchFamily="34" charset="0"/>
              <a:cs typeface="Arial" panose="020B0604020202020204" pitchFamily="34" charset="0"/>
            </a:endParaRPr>
          </a:p>
        </p:txBody>
      </p:sp>
      <p:pic>
        <p:nvPicPr>
          <p:cNvPr id="4" name="Image 3">
            <a:extLst>
              <a:ext uri="{FF2B5EF4-FFF2-40B4-BE49-F238E27FC236}">
                <a16:creationId xmlns:a16="http://schemas.microsoft.com/office/drawing/2014/main" id="{D1F1C619-7DBC-7178-E622-AD9E61B826A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730904" y="2895600"/>
            <a:ext cx="3143042" cy="3962400"/>
          </a:xfrm>
          <a:prstGeom prst="rect">
            <a:avLst/>
          </a:prstGeom>
          <a:noFill/>
        </p:spPr>
      </p:pic>
      <p:cxnSp>
        <p:nvCxnSpPr>
          <p:cNvPr id="6" name="Connecteur droit avec flèche 5">
            <a:extLst>
              <a:ext uri="{FF2B5EF4-FFF2-40B4-BE49-F238E27FC236}">
                <a16:creationId xmlns:a16="http://schemas.microsoft.com/office/drawing/2014/main" id="{6EE11C4D-FF03-F67E-B450-8C6E6BB151C7}"/>
              </a:ext>
            </a:extLst>
          </p:cNvPr>
          <p:cNvCxnSpPr>
            <a:cxnSpLocks/>
          </p:cNvCxnSpPr>
          <p:nvPr/>
        </p:nvCxnSpPr>
        <p:spPr>
          <a:xfrm>
            <a:off x="6321287" y="4717774"/>
            <a:ext cx="1166193" cy="0"/>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9576688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75EAA5-E839-2B42-A9EB-E8A92B8FB5BB}"/>
              </a:ext>
            </a:extLst>
          </p:cNvPr>
          <p:cNvSpPr>
            <a:spLocks noGrp="1"/>
          </p:cNvSpPr>
          <p:nvPr>
            <p:ph type="title"/>
          </p:nvPr>
        </p:nvSpPr>
        <p:spPr>
          <a:xfrm>
            <a:off x="198783" y="365125"/>
            <a:ext cx="11767930" cy="1325563"/>
          </a:xfrm>
        </p:spPr>
        <p:txBody>
          <a:bodyPr>
            <a:normAutofit/>
          </a:bodyPr>
          <a:lstStyle/>
          <a:p>
            <a:r>
              <a:rPr lang="fr-FR" sz="2800" b="1" dirty="0">
                <a:latin typeface="Arial" panose="020B0604020202020204" pitchFamily="34" charset="0"/>
                <a:cs typeface="Arial" panose="020B0604020202020204" pitchFamily="34" charset="0"/>
              </a:rPr>
              <a:t>Réponse: </a:t>
            </a:r>
            <a:r>
              <a:rPr lang="fr-FR" sz="2800" b="1" dirty="0">
                <a:solidFill>
                  <a:srgbClr val="00B050"/>
                </a:solidFill>
                <a:latin typeface="Arial" panose="020B0604020202020204" pitchFamily="34" charset="0"/>
                <a:cs typeface="Arial" panose="020B0604020202020204" pitchFamily="34" charset="0"/>
              </a:rPr>
              <a:t>Volvulus aigu sur mésentère commun  </a:t>
            </a:r>
            <a:endParaRPr lang="fr-SN" sz="2800" b="1" dirty="0">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3DF89483-38EA-0CDF-A9C5-E8EA063E6B36}"/>
              </a:ext>
            </a:extLst>
          </p:cNvPr>
          <p:cNvSpPr>
            <a:spLocks noGrp="1"/>
          </p:cNvSpPr>
          <p:nvPr>
            <p:ph idx="1"/>
          </p:nvPr>
        </p:nvSpPr>
        <p:spPr>
          <a:xfrm>
            <a:off x="198783" y="1825624"/>
            <a:ext cx="11502887" cy="5032375"/>
          </a:xfrm>
        </p:spPr>
        <p:txBody>
          <a:bodyPr/>
          <a:lstStyle/>
          <a:p>
            <a:pPr marL="0" indent="0">
              <a:buNone/>
            </a:pPr>
            <a:r>
              <a:rPr lang="fr-FR" b="1" dirty="0">
                <a:latin typeface="Arial" panose="020B0604020202020204" pitchFamily="34" charset="0"/>
                <a:cs typeface="Arial" panose="020B0604020202020204" pitchFamily="34" charset="0"/>
              </a:rPr>
              <a:t>-</a:t>
            </a:r>
            <a:r>
              <a:rPr lang="fr-FR" dirty="0">
                <a:latin typeface="Arial" panose="020B0604020202020204" pitchFamily="34" charset="0"/>
                <a:cs typeface="Arial" panose="020B0604020202020204" pitchFamily="34" charset="0"/>
              </a:rPr>
              <a:t>Tableau abdominal aigu</a:t>
            </a:r>
          </a:p>
          <a:p>
            <a:pPr>
              <a:buFontTx/>
              <a:buChar char="-"/>
            </a:pPr>
            <a:endParaRPr lang="fr-FR" dirty="0">
              <a:latin typeface="Arial" panose="020B0604020202020204" pitchFamily="34" charset="0"/>
              <a:cs typeface="Arial" panose="020B0604020202020204" pitchFamily="34" charset="0"/>
            </a:endParaRPr>
          </a:p>
          <a:p>
            <a:pPr marL="0" indent="0">
              <a:buNone/>
            </a:pPr>
            <a:r>
              <a:rPr lang="fr-SN" b="1" dirty="0">
                <a:latin typeface="Arial" panose="020B0604020202020204" pitchFamily="34" charset="0"/>
                <a:cs typeface="Arial" panose="020B0604020202020204" pitchFamily="34" charset="0"/>
              </a:rPr>
              <a:t>- </a:t>
            </a:r>
            <a:r>
              <a:rPr lang="fr-SN" dirty="0">
                <a:latin typeface="Arial" panose="020B0604020202020204" pitchFamily="34" charset="0"/>
                <a:cs typeface="Arial" panose="020B0604020202020204" pitchFamily="34" charset="0"/>
              </a:rPr>
              <a:t>Pauvreté aération digestive </a:t>
            </a:r>
            <a:r>
              <a:rPr lang="fr-SN" b="1" dirty="0">
                <a:latin typeface="Arial" panose="020B0604020202020204" pitchFamily="34" charset="0"/>
                <a:cs typeface="Arial" panose="020B0604020202020204" pitchFamily="34" charset="0"/>
              </a:rPr>
              <a:t>+++</a:t>
            </a:r>
          </a:p>
          <a:p>
            <a:pPr marL="0" indent="0">
              <a:buNone/>
            </a:pPr>
            <a:r>
              <a:rPr lang="fr-SN" dirty="0">
                <a:latin typeface="Arial" panose="020B0604020202020204" pitchFamily="34" charset="0"/>
                <a:cs typeface="Arial" panose="020B0604020202020204" pitchFamily="34" charset="0"/>
              </a:rPr>
              <a:t> </a:t>
            </a:r>
          </a:p>
          <a:p>
            <a:pPr marL="0" indent="0">
              <a:buNone/>
            </a:pPr>
            <a:r>
              <a:rPr lang="fr-SN" b="1" dirty="0">
                <a:latin typeface="Arial" panose="020B0604020202020204" pitchFamily="34" charset="0"/>
                <a:cs typeface="Arial" panose="020B0604020202020204" pitchFamily="34" charset="0"/>
              </a:rPr>
              <a:t>- </a:t>
            </a:r>
            <a:r>
              <a:rPr lang="fr-SN" dirty="0">
                <a:latin typeface="Arial" panose="020B0604020202020204" pitchFamily="34" charset="0"/>
                <a:cs typeface="Arial" panose="020B0604020202020204" pitchFamily="34" charset="0"/>
              </a:rPr>
              <a:t>Rectorragie brutale</a:t>
            </a:r>
          </a:p>
          <a:p>
            <a:pPr marL="0" indent="0">
              <a:buNone/>
            </a:pPr>
            <a:endParaRPr lang="fr-SN" dirty="0">
              <a:latin typeface="Arial" panose="020B0604020202020204" pitchFamily="34" charset="0"/>
              <a:cs typeface="Arial" panose="020B0604020202020204" pitchFamily="34" charset="0"/>
            </a:endParaRPr>
          </a:p>
          <a:p>
            <a:pPr marL="0" indent="0">
              <a:buNone/>
            </a:pPr>
            <a:r>
              <a:rPr lang="fr-SN" b="1" dirty="0">
                <a:latin typeface="Arial" panose="020B0604020202020204" pitchFamily="34" charset="0"/>
                <a:cs typeface="Arial" panose="020B0604020202020204" pitchFamily="34" charset="0"/>
              </a:rPr>
              <a:t>- </a:t>
            </a:r>
            <a:r>
              <a:rPr lang="fr-SN" dirty="0">
                <a:latin typeface="Arial" panose="020B0604020202020204" pitchFamily="34" charset="0"/>
                <a:cs typeface="Arial" panose="020B0604020202020204" pitchFamily="34" charset="0"/>
              </a:rPr>
              <a:t>ASP non spécifique, Echo Doppler = clé</a:t>
            </a:r>
            <a:r>
              <a:rPr lang="fr-SN" b="1" dirty="0">
                <a:latin typeface="Arial" panose="020B0604020202020204" pitchFamily="34" charset="0"/>
                <a:cs typeface="Arial" panose="020B0604020202020204" pitchFamily="34" charset="0"/>
              </a:rPr>
              <a:t>+++</a:t>
            </a:r>
            <a:r>
              <a:rPr lang="fr-SN" dirty="0">
                <a:latin typeface="Arial" panose="020B0604020202020204" pitchFamily="34" charset="0"/>
                <a:cs typeface="Arial" panose="020B0604020202020204" pitchFamily="34" charset="0"/>
              </a:rPr>
              <a:t> </a:t>
            </a:r>
          </a:p>
          <a:p>
            <a:pPr marL="0" indent="0">
              <a:buNone/>
            </a:pPr>
            <a:endParaRPr lang="fr-SN" b="1" dirty="0">
              <a:latin typeface="Arial" panose="020B0604020202020204" pitchFamily="34" charset="0"/>
              <a:cs typeface="Arial" panose="020B0604020202020204" pitchFamily="34" charset="0"/>
            </a:endParaRPr>
          </a:p>
          <a:p>
            <a:pPr marL="0" indent="0">
              <a:buNone/>
            </a:pPr>
            <a:r>
              <a:rPr lang="fr-SN" b="1" dirty="0">
                <a:latin typeface="Arial" panose="020B0604020202020204" pitchFamily="34" charset="0"/>
                <a:cs typeface="Arial" panose="020B0604020202020204" pitchFamily="34" charset="0"/>
              </a:rPr>
              <a:t>- Urgence extrême: </a:t>
            </a:r>
            <a:r>
              <a:rPr lang="fr-SN" dirty="0">
                <a:latin typeface="Arial" panose="020B0604020202020204" pitchFamily="34" charset="0"/>
                <a:cs typeface="Arial" panose="020B0604020202020204" pitchFamily="34" charset="0"/>
              </a:rPr>
              <a:t>risque nécrose étendue</a:t>
            </a:r>
          </a:p>
        </p:txBody>
      </p:sp>
      <p:pic>
        <p:nvPicPr>
          <p:cNvPr id="8" name="Image 7">
            <a:extLst>
              <a:ext uri="{FF2B5EF4-FFF2-40B4-BE49-F238E27FC236}">
                <a16:creationId xmlns:a16="http://schemas.microsoft.com/office/drawing/2014/main" id="{CF1FADCD-4218-7169-768B-5714CD6AB06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991062" y="1355034"/>
            <a:ext cx="3076782" cy="4263887"/>
          </a:xfrm>
          <a:prstGeom prst="rect">
            <a:avLst/>
          </a:prstGeom>
          <a:noFill/>
        </p:spPr>
      </p:pic>
    </p:spTree>
    <p:extLst>
      <p:ext uri="{BB962C8B-B14F-4D97-AF65-F5344CB8AC3E}">
        <p14:creationId xmlns:p14="http://schemas.microsoft.com/office/powerpoint/2010/main" val="23871142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1750-0097-C92D-432F-E37D1BC4B94E}"/>
              </a:ext>
            </a:extLst>
          </p:cNvPr>
          <p:cNvSpPr>
            <a:spLocks noGrp="1"/>
          </p:cNvSpPr>
          <p:nvPr>
            <p:ph type="title"/>
          </p:nvPr>
        </p:nvSpPr>
        <p:spPr>
          <a:xfrm>
            <a:off x="291548" y="365125"/>
            <a:ext cx="11062252" cy="1325563"/>
          </a:xfrm>
        </p:spPr>
        <p:txBody>
          <a:bodyPr>
            <a:normAutofit/>
          </a:bodyPr>
          <a:lstStyle/>
          <a:p>
            <a:r>
              <a:rPr lang="fr-FR" sz="2800" b="1" dirty="0">
                <a:latin typeface="Arial" panose="020B0604020202020204" pitchFamily="34" charset="0"/>
                <a:cs typeface="Arial" panose="020B0604020202020204" pitchFamily="34" charset="0"/>
              </a:rPr>
              <a:t>Diagnostic différentiel: </a:t>
            </a:r>
            <a:r>
              <a:rPr lang="fr-FR" sz="2800" dirty="0">
                <a:latin typeface="Arial" panose="020B0604020202020204" pitchFamily="34" charset="0"/>
                <a:cs typeface="Arial" panose="020B0604020202020204" pitchFamily="34" charset="0"/>
              </a:rPr>
              <a:t>Atrésie duodénale  </a:t>
            </a:r>
            <a:r>
              <a:rPr lang="fr-FR" sz="2800" b="1" dirty="0">
                <a:latin typeface="Arial" panose="020B0604020202020204" pitchFamily="34" charset="0"/>
                <a:cs typeface="Arial" panose="020B0604020202020204" pitchFamily="34" charset="0"/>
              </a:rPr>
              <a:t>+/- </a:t>
            </a:r>
            <a:r>
              <a:rPr lang="fr-FR" sz="2800" dirty="0">
                <a:latin typeface="Arial" panose="020B0604020202020204" pitchFamily="34" charset="0"/>
                <a:cs typeface="Arial" panose="020B0604020202020204" pitchFamily="34" charset="0"/>
              </a:rPr>
              <a:t> grêle</a:t>
            </a:r>
            <a:endParaRPr lang="fr-SN" sz="2800" b="1" dirty="0">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2AE9F640-8AAC-CCDA-5EE0-1CDF3F6B32FD}"/>
              </a:ext>
            </a:extLst>
          </p:cNvPr>
          <p:cNvSpPr>
            <a:spLocks noGrp="1"/>
          </p:cNvSpPr>
          <p:nvPr>
            <p:ph idx="1"/>
          </p:nvPr>
        </p:nvSpPr>
        <p:spPr>
          <a:xfrm>
            <a:off x="291548" y="1825625"/>
            <a:ext cx="11062252" cy="4787210"/>
          </a:xfrm>
        </p:spPr>
        <p:txBody>
          <a:bodyPr/>
          <a:lstStyle/>
          <a:p>
            <a:pPr marL="0" indent="0">
              <a:buNone/>
            </a:pPr>
            <a:r>
              <a:rPr lang="fr-FR" dirty="0">
                <a:latin typeface="Arial" panose="020B0604020202020204" pitchFamily="34" charset="0"/>
                <a:cs typeface="Arial" panose="020B0604020202020204" pitchFamily="34" charset="0"/>
              </a:rPr>
              <a:t>Double bulle                                              Double Niveau</a:t>
            </a:r>
            <a:endParaRPr lang="fr-SN" dirty="0">
              <a:latin typeface="Arial" panose="020B0604020202020204" pitchFamily="34" charset="0"/>
              <a:cs typeface="Arial" panose="020B0604020202020204" pitchFamily="34" charset="0"/>
            </a:endParaRPr>
          </a:p>
        </p:txBody>
      </p:sp>
      <p:pic>
        <p:nvPicPr>
          <p:cNvPr id="4" name="Image 3">
            <a:extLst>
              <a:ext uri="{FF2B5EF4-FFF2-40B4-BE49-F238E27FC236}">
                <a16:creationId xmlns:a16="http://schemas.microsoft.com/office/drawing/2014/main" id="{61F8FCD6-1BFD-F0C6-D2EF-071104D9B56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1548" y="2287243"/>
            <a:ext cx="2928730" cy="3583470"/>
          </a:xfrm>
          <a:prstGeom prst="rect">
            <a:avLst/>
          </a:prstGeom>
          <a:noFill/>
          <a:ln>
            <a:noFill/>
          </a:ln>
        </p:spPr>
      </p:pic>
      <p:pic>
        <p:nvPicPr>
          <p:cNvPr id="1026" name="Picture 2" descr="Duodenal atresia">
            <a:extLst>
              <a:ext uri="{FF2B5EF4-FFF2-40B4-BE49-F238E27FC236}">
                <a16:creationId xmlns:a16="http://schemas.microsoft.com/office/drawing/2014/main" id="{AEF54579-DD92-0F3B-1B7F-2561FBEC04B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5113" y="2287242"/>
            <a:ext cx="3143874" cy="35834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57132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815388-603B-AB64-3204-EDF13E5BE46C}"/>
              </a:ext>
            </a:extLst>
          </p:cNvPr>
          <p:cNvSpPr>
            <a:spLocks noGrp="1"/>
          </p:cNvSpPr>
          <p:nvPr>
            <p:ph type="title"/>
          </p:nvPr>
        </p:nvSpPr>
        <p:spPr>
          <a:xfrm>
            <a:off x="198783" y="205409"/>
            <a:ext cx="11807687" cy="815009"/>
          </a:xfrm>
        </p:spPr>
        <p:txBody>
          <a:bodyPr>
            <a:normAutofit/>
          </a:bodyPr>
          <a:lstStyle/>
          <a:p>
            <a:r>
              <a:rPr lang="fr-FR" sz="2800" b="1" dirty="0">
                <a:latin typeface="Arial" panose="020B0604020202020204" pitchFamily="34" charset="0"/>
                <a:cs typeface="Arial" panose="020B0604020202020204" pitchFamily="34" charset="0"/>
              </a:rPr>
              <a:t>Différents types d’atrésie du grêle</a:t>
            </a:r>
            <a:endParaRPr lang="fr-SN" sz="2800" b="1" dirty="0">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41DE7BF6-F707-0FAC-27F9-3C74869B799E}"/>
              </a:ext>
            </a:extLst>
          </p:cNvPr>
          <p:cNvSpPr>
            <a:spLocks noGrp="1"/>
          </p:cNvSpPr>
          <p:nvPr>
            <p:ph idx="1"/>
          </p:nvPr>
        </p:nvSpPr>
        <p:spPr>
          <a:xfrm>
            <a:off x="198783" y="1020418"/>
            <a:ext cx="11807687" cy="5632173"/>
          </a:xfrm>
        </p:spPr>
        <p:txBody>
          <a:bodyPr/>
          <a:lstStyle/>
          <a:p>
            <a:pPr marL="0" indent="0">
              <a:buNone/>
            </a:pPr>
            <a:r>
              <a:rPr lang="fr-FR" dirty="0">
                <a:latin typeface="Arial" panose="020B0604020202020204" pitchFamily="34" charset="0"/>
                <a:cs typeface="Arial" panose="020B0604020202020204" pitchFamily="34" charset="0"/>
              </a:rPr>
              <a:t>GRAY-SKANDALAKIS</a:t>
            </a:r>
          </a:p>
          <a:p>
            <a:pPr marL="0" indent="0">
              <a:buNone/>
            </a:pPr>
            <a:endParaRPr lang="fr-FR" dirty="0">
              <a:latin typeface="Arial" panose="020B0604020202020204" pitchFamily="34" charset="0"/>
              <a:cs typeface="Arial" panose="020B0604020202020204" pitchFamily="34" charset="0"/>
            </a:endParaRPr>
          </a:p>
          <a:p>
            <a:pPr marL="0" indent="0">
              <a:buNone/>
            </a:pPr>
            <a:r>
              <a:rPr lang="fr-SN" dirty="0">
                <a:latin typeface="Arial" panose="020B0604020202020204" pitchFamily="34" charset="0"/>
                <a:cs typeface="Arial" panose="020B0604020202020204" pitchFamily="34" charset="0"/>
              </a:rPr>
              <a:t>                                                                   </a:t>
            </a:r>
          </a:p>
        </p:txBody>
      </p:sp>
      <p:pic>
        <p:nvPicPr>
          <p:cNvPr id="4" name="Image 3">
            <a:extLst>
              <a:ext uri="{FF2B5EF4-FFF2-40B4-BE49-F238E27FC236}">
                <a16:creationId xmlns:a16="http://schemas.microsoft.com/office/drawing/2014/main" id="{374E015E-299E-4C4B-5789-D3B6F6E1B206}"/>
              </a:ext>
            </a:extLst>
          </p:cNvPr>
          <p:cNvPicPr>
            <a:picLocks noChangeAspect="1"/>
          </p:cNvPicPr>
          <p:nvPr/>
        </p:nvPicPr>
        <p:blipFill>
          <a:blip r:embed="rId2"/>
          <a:stretch>
            <a:fillRect/>
          </a:stretch>
        </p:blipFill>
        <p:spPr>
          <a:xfrm>
            <a:off x="3922644" y="1113182"/>
            <a:ext cx="7010400" cy="5744818"/>
          </a:xfrm>
          <a:prstGeom prst="rect">
            <a:avLst/>
          </a:prstGeom>
        </p:spPr>
      </p:pic>
    </p:spTree>
    <p:extLst>
      <p:ext uri="{BB962C8B-B14F-4D97-AF65-F5344CB8AC3E}">
        <p14:creationId xmlns:p14="http://schemas.microsoft.com/office/powerpoint/2010/main" val="29122377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6816BF-6EF0-615F-1DFB-EF14B4DF593B}"/>
              </a:ext>
            </a:extLst>
          </p:cNvPr>
          <p:cNvSpPr>
            <a:spLocks noGrp="1"/>
          </p:cNvSpPr>
          <p:nvPr>
            <p:ph type="ctrTitle"/>
          </p:nvPr>
        </p:nvSpPr>
        <p:spPr>
          <a:xfrm>
            <a:off x="159026" y="1122363"/>
            <a:ext cx="11900451" cy="2387600"/>
          </a:xfrm>
        </p:spPr>
        <p:txBody>
          <a:bodyPr>
            <a:normAutofit/>
          </a:bodyPr>
          <a:lstStyle/>
          <a:p>
            <a:r>
              <a:rPr lang="fr-FR" sz="4400" b="1" dirty="0">
                <a:latin typeface="Arial" panose="020B0604020202020204" pitchFamily="34" charset="0"/>
                <a:cs typeface="Arial" panose="020B0604020202020204" pitchFamily="34" charset="0"/>
              </a:rPr>
              <a:t>URGENCES DIGESTIVE DU NOURRISSON ET DE L’ENFANT</a:t>
            </a:r>
            <a:endParaRPr lang="fr-SN" sz="4400" b="1" dirty="0">
              <a:latin typeface="Arial" panose="020B0604020202020204" pitchFamily="34" charset="0"/>
              <a:cs typeface="Arial" panose="020B0604020202020204" pitchFamily="34" charset="0"/>
            </a:endParaRPr>
          </a:p>
        </p:txBody>
      </p:sp>
      <p:sp>
        <p:nvSpPr>
          <p:cNvPr id="3" name="Sous-titre 2">
            <a:extLst>
              <a:ext uri="{FF2B5EF4-FFF2-40B4-BE49-F238E27FC236}">
                <a16:creationId xmlns:a16="http://schemas.microsoft.com/office/drawing/2014/main" id="{7BCEC7BF-C7F8-15CC-62D9-454B247B99F5}"/>
              </a:ext>
            </a:extLst>
          </p:cNvPr>
          <p:cNvSpPr>
            <a:spLocks noGrp="1"/>
          </p:cNvSpPr>
          <p:nvPr>
            <p:ph type="subTitle" idx="1"/>
          </p:nvPr>
        </p:nvSpPr>
        <p:spPr/>
        <p:txBody>
          <a:bodyPr/>
          <a:lstStyle/>
          <a:p>
            <a:endParaRPr lang="fr-SN"/>
          </a:p>
        </p:txBody>
      </p:sp>
    </p:spTree>
    <p:extLst>
      <p:ext uri="{BB962C8B-B14F-4D97-AF65-F5344CB8AC3E}">
        <p14:creationId xmlns:p14="http://schemas.microsoft.com/office/powerpoint/2010/main" val="32567279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57A37E-1828-5603-2F40-5628B8449FEC}"/>
              </a:ext>
            </a:extLst>
          </p:cNvPr>
          <p:cNvSpPr>
            <a:spLocks noGrp="1"/>
          </p:cNvSpPr>
          <p:nvPr>
            <p:ph type="title"/>
          </p:nvPr>
        </p:nvSpPr>
        <p:spPr>
          <a:xfrm>
            <a:off x="238539" y="365125"/>
            <a:ext cx="11701670" cy="1325563"/>
          </a:xfrm>
        </p:spPr>
        <p:txBody>
          <a:bodyPr>
            <a:normAutofit/>
          </a:bodyPr>
          <a:lstStyle/>
          <a:p>
            <a:r>
              <a:rPr lang="fr-FR" sz="2800" b="1" dirty="0">
                <a:latin typeface="Arial" panose="020B0604020202020204" pitchFamily="34" charset="0"/>
                <a:cs typeface="Arial" panose="020B0604020202020204" pitchFamily="34" charset="0"/>
              </a:rPr>
              <a:t>CAS CLINIQUE 1</a:t>
            </a:r>
            <a:endParaRPr lang="fr-SN" sz="2800" b="1" dirty="0">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7F45D3A3-6268-B651-6429-205FD2266F20}"/>
              </a:ext>
            </a:extLst>
          </p:cNvPr>
          <p:cNvSpPr>
            <a:spLocks noGrp="1"/>
          </p:cNvSpPr>
          <p:nvPr>
            <p:ph idx="1"/>
          </p:nvPr>
        </p:nvSpPr>
        <p:spPr>
          <a:xfrm>
            <a:off x="238539" y="1825625"/>
            <a:ext cx="11701670" cy="4667250"/>
          </a:xfrm>
        </p:spPr>
        <p:txBody>
          <a:bodyPr/>
          <a:lstStyle/>
          <a:p>
            <a:pPr marL="0" indent="0" algn="just">
              <a:lnSpc>
                <a:spcPct val="150000"/>
              </a:lnSpc>
              <a:buNone/>
            </a:pPr>
            <a:r>
              <a:rPr lang="fr-FR" dirty="0">
                <a:latin typeface="Arial" panose="020B0604020202020204" pitchFamily="34" charset="0"/>
                <a:cs typeface="Arial" panose="020B0604020202020204" pitchFamily="34" charset="0"/>
              </a:rPr>
              <a:t>Un nourrisson de 2ans avec suspicion d’ingestion de CE, est admis aux urgences pour un épisode de toux avec hypersalivation qui s’est finalement amélioré. Dans ses antécédents on ne note aucune particularité. Le dernier repas remonte à 2 heures avant l’arrivée. </a:t>
            </a:r>
          </a:p>
          <a:p>
            <a:pPr marL="0" indent="0" algn="just">
              <a:lnSpc>
                <a:spcPct val="150000"/>
              </a:lnSpc>
              <a:buNone/>
            </a:pPr>
            <a:endParaRPr lang="fr-FR" dirty="0">
              <a:latin typeface="Arial" panose="020B0604020202020204" pitchFamily="34" charset="0"/>
              <a:cs typeface="Arial" panose="020B0604020202020204" pitchFamily="34" charset="0"/>
            </a:endParaRPr>
          </a:p>
          <a:p>
            <a:pPr marL="0" indent="0" algn="just">
              <a:lnSpc>
                <a:spcPct val="150000"/>
              </a:lnSpc>
              <a:buNone/>
            </a:pPr>
            <a:r>
              <a:rPr lang="fr-FR" b="1" dirty="0">
                <a:latin typeface="Arial" panose="020B0604020202020204" pitchFamily="34" charset="0"/>
                <a:cs typeface="Arial" panose="020B0604020202020204" pitchFamily="34" charset="0"/>
              </a:rPr>
              <a:t>Quelle est la conduite à tenir?</a:t>
            </a:r>
            <a:endParaRPr lang="fr-SN"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314562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57A37E-1828-5603-2F40-5628B8449FEC}"/>
              </a:ext>
            </a:extLst>
          </p:cNvPr>
          <p:cNvSpPr>
            <a:spLocks noGrp="1"/>
          </p:cNvSpPr>
          <p:nvPr>
            <p:ph type="title"/>
          </p:nvPr>
        </p:nvSpPr>
        <p:spPr>
          <a:xfrm>
            <a:off x="238539" y="365125"/>
            <a:ext cx="11701670" cy="1325563"/>
          </a:xfrm>
        </p:spPr>
        <p:txBody>
          <a:bodyPr>
            <a:normAutofit/>
          </a:bodyPr>
          <a:lstStyle/>
          <a:p>
            <a:r>
              <a:rPr lang="fr-FR" sz="2800" b="1" dirty="0">
                <a:latin typeface="Arial" panose="020B0604020202020204" pitchFamily="34" charset="0"/>
                <a:cs typeface="Arial" panose="020B0604020202020204" pitchFamily="34" charset="0"/>
              </a:rPr>
              <a:t>Réponse:</a:t>
            </a:r>
            <a:endParaRPr lang="fr-SN" sz="2800" b="1" dirty="0">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7F45D3A3-6268-B651-6429-205FD2266F20}"/>
              </a:ext>
            </a:extLst>
          </p:cNvPr>
          <p:cNvSpPr>
            <a:spLocks noGrp="1"/>
          </p:cNvSpPr>
          <p:nvPr>
            <p:ph idx="1"/>
          </p:nvPr>
        </p:nvSpPr>
        <p:spPr>
          <a:xfrm>
            <a:off x="238539" y="1825625"/>
            <a:ext cx="11701670" cy="4667250"/>
          </a:xfrm>
        </p:spPr>
        <p:txBody>
          <a:bodyPr/>
          <a:lstStyle/>
          <a:p>
            <a:pPr marL="0" indent="0" algn="just">
              <a:lnSpc>
                <a:spcPct val="150000"/>
              </a:lnSpc>
              <a:buNone/>
            </a:pPr>
            <a:r>
              <a:rPr lang="fr-FR" dirty="0">
                <a:latin typeface="Arial" panose="020B0604020202020204" pitchFamily="34" charset="0"/>
                <a:cs typeface="Arial" panose="020B0604020202020204" pitchFamily="34" charset="0"/>
              </a:rPr>
              <a:t>Vous demander une radiographie et vous retrouver cette image.</a:t>
            </a:r>
            <a:endParaRPr lang="fr-SN" dirty="0">
              <a:latin typeface="Arial" panose="020B0604020202020204" pitchFamily="34" charset="0"/>
              <a:cs typeface="Arial" panose="020B0604020202020204" pitchFamily="34" charset="0"/>
            </a:endParaRPr>
          </a:p>
        </p:txBody>
      </p:sp>
      <p:pic>
        <p:nvPicPr>
          <p:cNvPr id="4" name="Image 3" descr="Ingested Foreign Bodies and Toxic Materials: Who Needs to be Scoped and  When?">
            <a:extLst>
              <a:ext uri="{FF2B5EF4-FFF2-40B4-BE49-F238E27FC236}">
                <a16:creationId xmlns:a16="http://schemas.microsoft.com/office/drawing/2014/main" id="{C47BA00E-BBCA-8B1B-9C49-D13E1541C5D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93774" y="2769703"/>
            <a:ext cx="5804451" cy="3723171"/>
          </a:xfrm>
          <a:prstGeom prst="rect">
            <a:avLst/>
          </a:prstGeom>
          <a:noFill/>
          <a:ln>
            <a:noFill/>
          </a:ln>
        </p:spPr>
      </p:pic>
    </p:spTree>
    <p:extLst>
      <p:ext uri="{BB962C8B-B14F-4D97-AF65-F5344CB8AC3E}">
        <p14:creationId xmlns:p14="http://schemas.microsoft.com/office/powerpoint/2010/main" val="4103813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61D5A86-3D7B-D7BC-2FBD-091C2B601EF9}"/>
              </a:ext>
            </a:extLst>
          </p:cNvPr>
          <p:cNvSpPr>
            <a:spLocks noGrp="1"/>
          </p:cNvSpPr>
          <p:nvPr>
            <p:ph type="title"/>
          </p:nvPr>
        </p:nvSpPr>
        <p:spPr/>
        <p:txBody>
          <a:bodyPr>
            <a:normAutofit/>
          </a:bodyPr>
          <a:lstStyle/>
          <a:p>
            <a:pPr algn="just"/>
            <a:r>
              <a:rPr lang="fr-FR" b="1" dirty="0">
                <a:latin typeface="Arial" panose="020B0604020202020204" pitchFamily="34" charset="0"/>
                <a:cs typeface="Arial" panose="020B0604020202020204" pitchFamily="34" charset="0"/>
              </a:rPr>
              <a:t>INTRODUCTION</a:t>
            </a:r>
            <a:endParaRPr lang="fr-SN" b="1" dirty="0">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FA59401B-1058-755C-F3F7-D7342838D967}"/>
              </a:ext>
            </a:extLst>
          </p:cNvPr>
          <p:cNvSpPr>
            <a:spLocks noGrp="1"/>
          </p:cNvSpPr>
          <p:nvPr>
            <p:ph idx="1"/>
          </p:nvPr>
        </p:nvSpPr>
        <p:spPr>
          <a:xfrm>
            <a:off x="838200" y="1825625"/>
            <a:ext cx="10515600" cy="4826966"/>
          </a:xfrm>
        </p:spPr>
        <p:txBody>
          <a:bodyPr>
            <a:normAutofit lnSpcReduction="10000"/>
          </a:bodyPr>
          <a:lstStyle/>
          <a:p>
            <a:pPr>
              <a:buFont typeface="Wingdings" panose="05000000000000000000" pitchFamily="2" charset="2"/>
              <a:buChar char="q"/>
            </a:pPr>
            <a:r>
              <a:rPr lang="fr-FR" b="1" dirty="0">
                <a:latin typeface="Arial" panose="020B0604020202020204" pitchFamily="34" charset="0"/>
                <a:cs typeface="Arial" panose="020B0604020202020204" pitchFamily="34" charset="0"/>
              </a:rPr>
              <a:t> Spectre large pathologies TD sujet 0 à 15 ans</a:t>
            </a:r>
          </a:p>
          <a:p>
            <a:pPr marL="0" indent="0">
              <a:buNone/>
            </a:pPr>
            <a:r>
              <a:rPr lang="fr-FR" b="1" dirty="0">
                <a:latin typeface="Arial" panose="020B0604020202020204" pitchFamily="34" charset="0"/>
                <a:cs typeface="Arial" panose="020B0604020202020204" pitchFamily="34" charset="0"/>
              </a:rPr>
              <a:t>     - </a:t>
            </a:r>
            <a:r>
              <a:rPr lang="fr-FR" dirty="0">
                <a:latin typeface="Arial" panose="020B0604020202020204" pitchFamily="34" charset="0"/>
                <a:cs typeface="Arial" panose="020B0604020202020204" pitchFamily="34" charset="0"/>
              </a:rPr>
              <a:t>Malformatives</a:t>
            </a:r>
            <a:endParaRPr lang="fr-FR" b="1" dirty="0">
              <a:latin typeface="Arial" panose="020B0604020202020204" pitchFamily="34" charset="0"/>
              <a:cs typeface="Arial" panose="020B0604020202020204" pitchFamily="34" charset="0"/>
            </a:endParaRPr>
          </a:p>
          <a:p>
            <a:pPr marL="0" indent="0">
              <a:buNone/>
            </a:pPr>
            <a:r>
              <a:rPr lang="fr-FR" b="1" dirty="0">
                <a:latin typeface="Arial" panose="020B0604020202020204" pitchFamily="34" charset="0"/>
                <a:cs typeface="Arial" panose="020B0604020202020204" pitchFamily="34" charset="0"/>
              </a:rPr>
              <a:t>     - </a:t>
            </a:r>
            <a:r>
              <a:rPr lang="fr-FR" dirty="0">
                <a:latin typeface="Arial" panose="020B0604020202020204" pitchFamily="34" charset="0"/>
                <a:cs typeface="Arial" panose="020B0604020202020204" pitchFamily="34" charset="0"/>
              </a:rPr>
              <a:t>Inflammatoires</a:t>
            </a:r>
          </a:p>
          <a:p>
            <a:pPr marL="0" indent="0">
              <a:buNone/>
            </a:pPr>
            <a:r>
              <a:rPr lang="fr-FR" b="1" dirty="0">
                <a:latin typeface="Arial" panose="020B0604020202020204" pitchFamily="34" charset="0"/>
                <a:cs typeface="Arial" panose="020B0604020202020204" pitchFamily="34" charset="0"/>
              </a:rPr>
              <a:t>     - </a:t>
            </a:r>
            <a:r>
              <a:rPr lang="fr-FR" dirty="0">
                <a:latin typeface="Arial" panose="020B0604020202020204" pitchFamily="34" charset="0"/>
                <a:cs typeface="Arial" panose="020B0604020202020204" pitchFamily="34" charset="0"/>
              </a:rPr>
              <a:t>Obstructives +/- hémorragiques</a:t>
            </a:r>
          </a:p>
          <a:p>
            <a:pPr marL="0" indent="0">
              <a:buNone/>
            </a:pPr>
            <a:r>
              <a:rPr lang="fr-FR" dirty="0">
                <a:latin typeface="Arial" panose="020B0604020202020204" pitchFamily="34" charset="0"/>
                <a:cs typeface="Arial" panose="020B0604020202020204" pitchFamily="34" charset="0"/>
              </a:rPr>
              <a:t>     </a:t>
            </a:r>
            <a:r>
              <a:rPr lang="fr-FR" b="1" dirty="0">
                <a:latin typeface="Arial" panose="020B0604020202020204" pitchFamily="34" charset="0"/>
                <a:cs typeface="Arial" panose="020B0604020202020204" pitchFamily="34" charset="0"/>
              </a:rPr>
              <a:t>- </a:t>
            </a:r>
            <a:r>
              <a:rPr lang="fr-FR" dirty="0">
                <a:latin typeface="Arial" panose="020B0604020202020204" pitchFamily="34" charset="0"/>
                <a:cs typeface="Arial" panose="020B0604020202020204" pitchFamily="34" charset="0"/>
              </a:rPr>
              <a:t>Ingestion CE ou caustique</a:t>
            </a:r>
          </a:p>
          <a:p>
            <a:pPr marL="0" indent="0">
              <a:buNone/>
            </a:pPr>
            <a:endParaRPr lang="fr-FR" b="1" dirty="0">
              <a:latin typeface="Arial" panose="020B0604020202020204" pitchFamily="34" charset="0"/>
              <a:cs typeface="Arial" panose="020B0604020202020204" pitchFamily="34" charset="0"/>
            </a:endParaRPr>
          </a:p>
          <a:p>
            <a:pPr>
              <a:buFont typeface="Wingdings" panose="05000000000000000000" pitchFamily="2" charset="2"/>
              <a:buChar char="q"/>
            </a:pPr>
            <a:r>
              <a:rPr lang="fr-FR" b="1" dirty="0">
                <a:latin typeface="Arial" panose="020B0604020202020204" pitchFamily="34" charset="0"/>
                <a:cs typeface="Arial" panose="020B0604020202020204" pitchFamily="34" charset="0"/>
              </a:rPr>
              <a:t> Défi diagnostic et thérapeutique</a:t>
            </a:r>
          </a:p>
          <a:p>
            <a:pPr marL="0" indent="0">
              <a:buNone/>
            </a:pPr>
            <a:r>
              <a:rPr lang="fr-FR" b="1" dirty="0">
                <a:latin typeface="Arial" panose="020B0604020202020204" pitchFamily="34" charset="0"/>
                <a:cs typeface="Arial" panose="020B0604020202020204" pitchFamily="34" charset="0"/>
              </a:rPr>
              <a:t>     - </a:t>
            </a:r>
            <a:r>
              <a:rPr lang="fr-FR" dirty="0">
                <a:latin typeface="Arial" panose="020B0604020202020204" pitchFamily="34" charset="0"/>
                <a:cs typeface="Arial" panose="020B0604020202020204" pitchFamily="34" charset="0"/>
              </a:rPr>
              <a:t>Pronostic vital+++</a:t>
            </a:r>
            <a:endParaRPr lang="fr-FR" b="1" dirty="0">
              <a:latin typeface="Arial" panose="020B0604020202020204" pitchFamily="34" charset="0"/>
              <a:cs typeface="Arial" panose="020B0604020202020204" pitchFamily="34" charset="0"/>
            </a:endParaRPr>
          </a:p>
          <a:p>
            <a:pPr marL="0" indent="0">
              <a:buNone/>
            </a:pPr>
            <a:r>
              <a:rPr lang="fr-SN" b="1" dirty="0">
                <a:latin typeface="Arial" panose="020B0604020202020204" pitchFamily="34" charset="0"/>
                <a:cs typeface="Arial" panose="020B0604020202020204" pitchFamily="34" charset="0"/>
              </a:rPr>
              <a:t>     - </a:t>
            </a:r>
            <a:r>
              <a:rPr lang="fr-SN" dirty="0">
                <a:latin typeface="Arial" panose="020B0604020202020204" pitchFamily="34" charset="0"/>
                <a:cs typeface="Arial" panose="020B0604020202020204" pitchFamily="34" charset="0"/>
              </a:rPr>
              <a:t>Progrès récents management </a:t>
            </a:r>
          </a:p>
          <a:p>
            <a:pPr marL="0" indent="0">
              <a:buNone/>
            </a:pPr>
            <a:r>
              <a:rPr lang="fr-SN" b="1" dirty="0">
                <a:latin typeface="Arial" panose="020B0604020202020204" pitchFamily="34" charset="0"/>
                <a:cs typeface="Arial" panose="020B0604020202020204" pitchFamily="34" charset="0"/>
              </a:rPr>
              <a:t>     - </a:t>
            </a:r>
            <a:r>
              <a:rPr lang="fr-SN" dirty="0">
                <a:latin typeface="Arial" panose="020B0604020202020204" pitchFamily="34" charset="0"/>
                <a:cs typeface="Arial" panose="020B0604020202020204" pitchFamily="34" charset="0"/>
              </a:rPr>
              <a:t>Entité nouvelle = URGENTISTES</a:t>
            </a:r>
            <a:endParaRPr lang="fr-SN" b="1" dirty="0">
              <a:latin typeface="Arial" panose="020B0604020202020204" pitchFamily="34" charset="0"/>
              <a:cs typeface="Arial" panose="020B0604020202020204" pitchFamily="34" charset="0"/>
            </a:endParaRPr>
          </a:p>
        </p:txBody>
      </p:sp>
      <p:pic>
        <p:nvPicPr>
          <p:cNvPr id="4" name="Image 3" descr="Pediatric Gastroenterologist serving Annapolis, MD | Annapolis Pediatric  Gastroenterology and Nutrition">
            <a:extLst>
              <a:ext uri="{FF2B5EF4-FFF2-40B4-BE49-F238E27FC236}">
                <a16:creationId xmlns:a16="http://schemas.microsoft.com/office/drawing/2014/main" id="{378F77D1-1E55-3EF4-05D8-9309E0AE1685}"/>
              </a:ext>
            </a:extLst>
          </p:cNvPr>
          <p:cNvPicPr>
            <a:picLocks noChangeAspect="1"/>
          </p:cNvPicPr>
          <p:nvPr/>
        </p:nvPicPr>
        <p:blipFill rotWithShape="1">
          <a:blip r:embed="rId2">
            <a:extLst>
              <a:ext uri="{28A0092B-C50C-407E-A947-70E740481C1C}">
                <a14:useLocalDpi xmlns:a14="http://schemas.microsoft.com/office/drawing/2010/main" val="0"/>
              </a:ext>
            </a:extLst>
          </a:blip>
          <a:srcRect r="67662"/>
          <a:stretch/>
        </p:blipFill>
        <p:spPr bwMode="auto">
          <a:xfrm>
            <a:off x="7659757" y="2226365"/>
            <a:ext cx="2769704" cy="4426226"/>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0680155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FB38A2C-43E6-1176-BCED-F852BF7DC540}"/>
              </a:ext>
            </a:extLst>
          </p:cNvPr>
          <p:cNvSpPr>
            <a:spLocks noGrp="1"/>
          </p:cNvSpPr>
          <p:nvPr>
            <p:ph type="title"/>
          </p:nvPr>
        </p:nvSpPr>
        <p:spPr>
          <a:xfrm>
            <a:off x="185530" y="365125"/>
            <a:ext cx="11728174" cy="1325563"/>
          </a:xfrm>
        </p:spPr>
        <p:txBody>
          <a:bodyPr>
            <a:normAutofit/>
          </a:bodyPr>
          <a:lstStyle/>
          <a:p>
            <a:r>
              <a:rPr lang="fr-FR" sz="2800" b="1" dirty="0">
                <a:latin typeface="Arial" panose="020B0604020202020204" pitchFamily="34" charset="0"/>
                <a:cs typeface="Arial" panose="020B0604020202020204" pitchFamily="34" charset="0"/>
              </a:rPr>
              <a:t>A.  Avec cette information que faites vous?</a:t>
            </a:r>
            <a:endParaRPr lang="fr-SN" sz="2800" b="1" dirty="0">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D8EFDADF-5D20-003B-29FA-B7D8B08F90EE}"/>
              </a:ext>
            </a:extLst>
          </p:cNvPr>
          <p:cNvSpPr>
            <a:spLocks noGrp="1"/>
          </p:cNvSpPr>
          <p:nvPr>
            <p:ph idx="1"/>
          </p:nvPr>
        </p:nvSpPr>
        <p:spPr>
          <a:xfrm>
            <a:off x="185529" y="1825625"/>
            <a:ext cx="11728173" cy="4773958"/>
          </a:xfrm>
        </p:spPr>
        <p:txBody>
          <a:bodyPr>
            <a:normAutofit/>
          </a:bodyPr>
          <a:lstStyle/>
          <a:p>
            <a:pPr marL="514350" indent="-514350" algn="just">
              <a:lnSpc>
                <a:spcPct val="150000"/>
              </a:lnSpc>
              <a:buAutoNum type="arabicPeriod"/>
            </a:pPr>
            <a:r>
              <a:rPr lang="fr-FR" dirty="0">
                <a:latin typeface="Arial" panose="020B0604020202020204" pitchFamily="34" charset="0"/>
                <a:cs typeface="Arial" panose="020B0604020202020204" pitchFamily="34" charset="0"/>
              </a:rPr>
              <a:t>Le laisser rentrer à la maison</a:t>
            </a:r>
          </a:p>
          <a:p>
            <a:pPr marL="514350" indent="-514350" algn="just">
              <a:lnSpc>
                <a:spcPct val="150000"/>
              </a:lnSpc>
              <a:buAutoNum type="arabicPeriod"/>
            </a:pPr>
            <a:r>
              <a:rPr lang="fr-FR" dirty="0">
                <a:latin typeface="Arial" panose="020B0604020202020204" pitchFamily="34" charset="0"/>
                <a:cs typeface="Arial" panose="020B0604020202020204" pitchFamily="34" charset="0"/>
              </a:rPr>
              <a:t>Appeler le gastroentérologue pédiatre pour l’extraction en urgence </a:t>
            </a:r>
          </a:p>
          <a:p>
            <a:pPr marL="514350" indent="-514350" algn="just">
              <a:lnSpc>
                <a:spcPct val="150000"/>
              </a:lnSpc>
              <a:buAutoNum type="arabicPeriod"/>
            </a:pPr>
            <a:r>
              <a:rPr lang="fr-FR" dirty="0">
                <a:latin typeface="Arial" panose="020B0604020202020204" pitchFamily="34" charset="0"/>
                <a:cs typeface="Arial" panose="020B0604020202020204" pitchFamily="34" charset="0"/>
              </a:rPr>
              <a:t>L’admettre pour une exploration radiologique plus poussée</a:t>
            </a:r>
          </a:p>
          <a:p>
            <a:pPr marL="514350" indent="-514350" algn="just">
              <a:lnSpc>
                <a:spcPct val="150000"/>
              </a:lnSpc>
              <a:buAutoNum type="arabicPeriod"/>
            </a:pPr>
            <a:r>
              <a:rPr lang="fr-FR" dirty="0">
                <a:latin typeface="Arial" panose="020B0604020202020204" pitchFamily="34" charset="0"/>
                <a:cs typeface="Arial" panose="020B0604020202020204" pitchFamily="34" charset="0"/>
              </a:rPr>
              <a:t>Programmer une endoscopie sous AG le lendemain</a:t>
            </a:r>
          </a:p>
          <a:p>
            <a:pPr marL="514350" indent="-514350" algn="just">
              <a:lnSpc>
                <a:spcPct val="150000"/>
              </a:lnSpc>
              <a:buAutoNum type="arabicPeriod"/>
            </a:pPr>
            <a:r>
              <a:rPr lang="fr-FR" dirty="0">
                <a:latin typeface="Arial" panose="020B0604020202020204" pitchFamily="34" charset="0"/>
                <a:cs typeface="Arial" panose="020B0604020202020204" pitchFamily="34" charset="0"/>
              </a:rPr>
              <a:t>Administrer une dose de 1mg de Glucagon en IV et répéter les radiographies </a:t>
            </a:r>
          </a:p>
          <a:p>
            <a:pPr>
              <a:buFont typeface="Wingdings" panose="05000000000000000000" pitchFamily="2" charset="2"/>
              <a:buChar char="§"/>
            </a:pPr>
            <a:endParaRPr lang="fr-S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562301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FB38A2C-43E6-1176-BCED-F852BF7DC540}"/>
              </a:ext>
            </a:extLst>
          </p:cNvPr>
          <p:cNvSpPr>
            <a:spLocks noGrp="1"/>
          </p:cNvSpPr>
          <p:nvPr>
            <p:ph type="title"/>
          </p:nvPr>
        </p:nvSpPr>
        <p:spPr>
          <a:xfrm>
            <a:off x="185530" y="365125"/>
            <a:ext cx="11728174" cy="1325563"/>
          </a:xfrm>
        </p:spPr>
        <p:txBody>
          <a:bodyPr>
            <a:normAutofit/>
          </a:bodyPr>
          <a:lstStyle/>
          <a:p>
            <a:r>
              <a:rPr lang="fr-FR" sz="2800" b="1" dirty="0">
                <a:latin typeface="Arial" panose="020B0604020202020204" pitchFamily="34" charset="0"/>
                <a:cs typeface="Arial" panose="020B0604020202020204" pitchFamily="34" charset="0"/>
              </a:rPr>
              <a:t>B.  Réponse </a:t>
            </a:r>
            <a:endParaRPr lang="fr-SN" sz="2800" b="1" dirty="0">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D8EFDADF-5D20-003B-29FA-B7D8B08F90EE}"/>
              </a:ext>
            </a:extLst>
          </p:cNvPr>
          <p:cNvSpPr>
            <a:spLocks noGrp="1"/>
          </p:cNvSpPr>
          <p:nvPr>
            <p:ph idx="1"/>
          </p:nvPr>
        </p:nvSpPr>
        <p:spPr>
          <a:xfrm>
            <a:off x="185529" y="1825625"/>
            <a:ext cx="11728173" cy="4773958"/>
          </a:xfrm>
        </p:spPr>
        <p:txBody>
          <a:bodyPr>
            <a:normAutofit/>
          </a:bodyPr>
          <a:lstStyle/>
          <a:p>
            <a:pPr>
              <a:buFont typeface="Wingdings" panose="05000000000000000000" pitchFamily="2" charset="2"/>
              <a:buChar char="§"/>
            </a:pPr>
            <a:r>
              <a:rPr lang="fr-FR" dirty="0">
                <a:latin typeface="Arial" panose="020B0604020202020204" pitchFamily="34" charset="0"/>
                <a:cs typeface="Arial" panose="020B0604020202020204" pitchFamily="34" charset="0"/>
              </a:rPr>
              <a:t>Pile de montre par aspect double anneau ou contour</a:t>
            </a:r>
          </a:p>
          <a:p>
            <a:pPr marL="0" indent="0">
              <a:buNone/>
            </a:pPr>
            <a:endParaRPr lang="fr-FR" dirty="0">
              <a:latin typeface="Arial" panose="020B0604020202020204" pitchFamily="34" charset="0"/>
              <a:cs typeface="Arial" panose="020B0604020202020204" pitchFamily="34" charset="0"/>
            </a:endParaRPr>
          </a:p>
          <a:p>
            <a:pPr>
              <a:buFont typeface="Wingdings" panose="05000000000000000000" pitchFamily="2" charset="2"/>
              <a:buChar char="§"/>
            </a:pPr>
            <a:r>
              <a:rPr lang="fr-FR" dirty="0">
                <a:latin typeface="Arial" panose="020B0604020202020204" pitchFamily="34" charset="0"/>
                <a:cs typeface="Arial" panose="020B0604020202020204" pitchFamily="34" charset="0"/>
              </a:rPr>
              <a:t>Doit être extraite dès que possible</a:t>
            </a:r>
          </a:p>
          <a:p>
            <a:pPr marL="0" indent="0">
              <a:buNone/>
            </a:pPr>
            <a:endParaRPr lang="fr-FR" dirty="0">
              <a:latin typeface="Arial" panose="020B0604020202020204" pitchFamily="34" charset="0"/>
              <a:cs typeface="Arial" panose="020B0604020202020204" pitchFamily="34" charset="0"/>
            </a:endParaRPr>
          </a:p>
          <a:p>
            <a:pPr>
              <a:buFont typeface="Wingdings" panose="05000000000000000000" pitchFamily="2" charset="2"/>
              <a:buChar char="§"/>
            </a:pPr>
            <a:r>
              <a:rPr lang="fr-FR" dirty="0">
                <a:latin typeface="Arial" panose="020B0604020202020204" pitchFamily="34" charset="0"/>
                <a:cs typeface="Arial" panose="020B0604020202020204" pitchFamily="34" charset="0"/>
              </a:rPr>
              <a:t>Brûlure caustique par Lithium</a:t>
            </a:r>
            <a:r>
              <a:rPr lang="fr-FR" b="1" dirty="0">
                <a:latin typeface="Arial" panose="020B0604020202020204" pitchFamily="34" charset="0"/>
                <a:cs typeface="Arial" panose="020B0604020202020204" pitchFamily="34" charset="0"/>
              </a:rPr>
              <a:t>+++</a:t>
            </a:r>
          </a:p>
          <a:p>
            <a:pPr>
              <a:buFont typeface="Wingdings" panose="05000000000000000000" pitchFamily="2" charset="2"/>
              <a:buChar char="§"/>
            </a:pPr>
            <a:endParaRPr lang="fr-FR" b="1" dirty="0">
              <a:latin typeface="Arial" panose="020B0604020202020204" pitchFamily="34" charset="0"/>
              <a:cs typeface="Arial" panose="020B0604020202020204" pitchFamily="34" charset="0"/>
            </a:endParaRPr>
          </a:p>
          <a:p>
            <a:pPr>
              <a:buFont typeface="Wingdings" panose="05000000000000000000" pitchFamily="2" charset="2"/>
              <a:buChar char="§"/>
            </a:pPr>
            <a:r>
              <a:rPr lang="fr-FR" dirty="0">
                <a:latin typeface="Arial" panose="020B0604020202020204" pitchFamily="34" charset="0"/>
                <a:cs typeface="Arial" panose="020B0604020202020204" pitchFamily="34" charset="0"/>
              </a:rPr>
              <a:t>Morbi-mortalité </a:t>
            </a:r>
            <a:r>
              <a:rPr lang="fr-FR" b="1" dirty="0">
                <a:latin typeface="Arial" panose="020B0604020202020204" pitchFamily="34" charset="0"/>
                <a:cs typeface="Arial" panose="020B0604020202020204" pitchFamily="34" charset="0"/>
              </a:rPr>
              <a:t>   sténose, perforation,</a:t>
            </a:r>
          </a:p>
          <a:p>
            <a:pPr marL="0" indent="0">
              <a:buNone/>
            </a:pPr>
            <a:r>
              <a:rPr lang="fr-FR" b="1" dirty="0">
                <a:latin typeface="Arial" panose="020B0604020202020204" pitchFamily="34" charset="0"/>
                <a:cs typeface="Arial" panose="020B0604020202020204" pitchFamily="34" charset="0"/>
              </a:rPr>
              <a:t>                               fistule </a:t>
            </a:r>
            <a:r>
              <a:rPr lang="fr-FR" b="1" dirty="0" err="1">
                <a:latin typeface="Arial" panose="020B0604020202020204" pitchFamily="34" charset="0"/>
                <a:cs typeface="Arial" panose="020B0604020202020204" pitchFamily="34" charset="0"/>
              </a:rPr>
              <a:t>œsotrachéale</a:t>
            </a:r>
            <a:r>
              <a:rPr lang="fr-FR" b="1" dirty="0">
                <a:latin typeface="Arial" panose="020B0604020202020204" pitchFamily="34" charset="0"/>
                <a:cs typeface="Arial" panose="020B0604020202020204" pitchFamily="34" charset="0"/>
              </a:rPr>
              <a:t> </a:t>
            </a:r>
            <a:endParaRPr lang="fr-SN" b="1" dirty="0">
              <a:latin typeface="Arial" panose="020B0604020202020204" pitchFamily="34" charset="0"/>
              <a:cs typeface="Arial" panose="020B0604020202020204" pitchFamily="34" charset="0"/>
            </a:endParaRPr>
          </a:p>
        </p:txBody>
      </p:sp>
      <p:pic>
        <p:nvPicPr>
          <p:cNvPr id="4" name="Image 3" descr="Ingested Foreign Bodies and Toxic Materials: Who Needs to be Scoped and  When?">
            <a:extLst>
              <a:ext uri="{FF2B5EF4-FFF2-40B4-BE49-F238E27FC236}">
                <a16:creationId xmlns:a16="http://schemas.microsoft.com/office/drawing/2014/main" id="{DECF280C-EE3A-5760-0A13-43174328D6A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983896" y="2517912"/>
            <a:ext cx="4598503" cy="4216607"/>
          </a:xfrm>
          <a:prstGeom prst="rect">
            <a:avLst/>
          </a:prstGeom>
          <a:noFill/>
          <a:ln>
            <a:noFill/>
          </a:ln>
        </p:spPr>
      </p:pic>
      <p:cxnSp>
        <p:nvCxnSpPr>
          <p:cNvPr id="6" name="Connecteur droit avec flèche 5">
            <a:extLst>
              <a:ext uri="{FF2B5EF4-FFF2-40B4-BE49-F238E27FC236}">
                <a16:creationId xmlns:a16="http://schemas.microsoft.com/office/drawing/2014/main" id="{5A91956D-D1BA-8D4B-E624-CB2133C6207A}"/>
              </a:ext>
            </a:extLst>
          </p:cNvPr>
          <p:cNvCxnSpPr>
            <a:cxnSpLocks/>
          </p:cNvCxnSpPr>
          <p:nvPr/>
        </p:nvCxnSpPr>
        <p:spPr>
          <a:xfrm flipV="1">
            <a:off x="3021496" y="4744278"/>
            <a:ext cx="0" cy="477079"/>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7562040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13EB56E-B3DD-F811-859E-72F28CDC3E3D}"/>
              </a:ext>
            </a:extLst>
          </p:cNvPr>
          <p:cNvSpPr>
            <a:spLocks noGrp="1"/>
          </p:cNvSpPr>
          <p:nvPr>
            <p:ph type="title"/>
          </p:nvPr>
        </p:nvSpPr>
        <p:spPr>
          <a:xfrm>
            <a:off x="119270" y="365125"/>
            <a:ext cx="11887200" cy="1325563"/>
          </a:xfrm>
        </p:spPr>
        <p:txBody>
          <a:bodyPr>
            <a:normAutofit/>
          </a:bodyPr>
          <a:lstStyle/>
          <a:p>
            <a:r>
              <a:rPr lang="fr-FR" sz="2800" b="1" dirty="0">
                <a:latin typeface="Arial" panose="020B0604020202020204" pitchFamily="34" charset="0"/>
                <a:cs typeface="Arial" panose="020B0604020202020204" pitchFamily="34" charset="0"/>
              </a:rPr>
              <a:t>CAS CLINIQUE 2</a:t>
            </a:r>
            <a:endParaRPr lang="fr-SN" sz="2800" b="1" dirty="0">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73C4D023-CFDF-C954-A155-5D0CFD795CD5}"/>
              </a:ext>
            </a:extLst>
          </p:cNvPr>
          <p:cNvSpPr>
            <a:spLocks noGrp="1"/>
          </p:cNvSpPr>
          <p:nvPr>
            <p:ph idx="1"/>
          </p:nvPr>
        </p:nvSpPr>
        <p:spPr>
          <a:xfrm>
            <a:off x="119270" y="1825625"/>
            <a:ext cx="11887200" cy="4932984"/>
          </a:xfrm>
        </p:spPr>
        <p:txBody>
          <a:bodyPr/>
          <a:lstStyle/>
          <a:p>
            <a:pPr marL="0" indent="0" algn="just">
              <a:lnSpc>
                <a:spcPct val="150000"/>
              </a:lnSpc>
              <a:buNone/>
            </a:pPr>
            <a:r>
              <a:rPr lang="fr-FR" dirty="0">
                <a:latin typeface="Arial" panose="020B0604020202020204" pitchFamily="34" charset="0"/>
                <a:cs typeface="Arial" panose="020B0604020202020204" pitchFamily="34" charset="0"/>
              </a:rPr>
              <a:t>Un garçon de 04 ans, ayant ingéré des aimants, est amené aux urgences 6 heures de temps après l’ingestion, pour une consultation pédiatrique. Il es asymptomatique avec des signes vitaux conservés et des constantes normales. Dans ses antécédents on ne relève aucun passé médico-chirurgical particulier.</a:t>
            </a:r>
          </a:p>
          <a:p>
            <a:pPr marL="0" indent="0" algn="just">
              <a:lnSpc>
                <a:spcPct val="150000"/>
              </a:lnSpc>
              <a:buNone/>
            </a:pPr>
            <a:r>
              <a:rPr lang="fr-FR" dirty="0">
                <a:latin typeface="Arial" panose="020B0604020202020204" pitchFamily="34" charset="0"/>
                <a:cs typeface="Arial" panose="020B0604020202020204" pitchFamily="34" charset="0"/>
              </a:rPr>
              <a:t> L’ ASP montre des aimants au niveau jéjunal. </a:t>
            </a:r>
            <a:endParaRPr lang="fr-S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874134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CA81226-B2C9-C47B-B491-F286F8AB9768}"/>
              </a:ext>
            </a:extLst>
          </p:cNvPr>
          <p:cNvSpPr>
            <a:spLocks noGrp="1"/>
          </p:cNvSpPr>
          <p:nvPr>
            <p:ph type="title"/>
          </p:nvPr>
        </p:nvSpPr>
        <p:spPr>
          <a:xfrm>
            <a:off x="159026" y="365125"/>
            <a:ext cx="11701670" cy="1325563"/>
          </a:xfrm>
        </p:spPr>
        <p:txBody>
          <a:bodyPr>
            <a:normAutofit/>
          </a:bodyPr>
          <a:lstStyle/>
          <a:p>
            <a:r>
              <a:rPr lang="fr-FR" sz="2800" b="1" dirty="0">
                <a:latin typeface="Arial" panose="020B0604020202020204" pitchFamily="34" charset="0"/>
                <a:cs typeface="Arial" panose="020B0604020202020204" pitchFamily="34" charset="0"/>
              </a:rPr>
              <a:t>A. Quelle est la conduite à tenir</a:t>
            </a:r>
            <a:endParaRPr lang="fr-SN" sz="2800" b="1" dirty="0">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FF1D57BF-928A-107F-E1A1-2D17A82C05A8}"/>
              </a:ext>
            </a:extLst>
          </p:cNvPr>
          <p:cNvSpPr>
            <a:spLocks noGrp="1"/>
          </p:cNvSpPr>
          <p:nvPr>
            <p:ph idx="1"/>
          </p:nvPr>
        </p:nvSpPr>
        <p:spPr>
          <a:xfrm>
            <a:off x="159026" y="2289451"/>
            <a:ext cx="11701670" cy="4351338"/>
          </a:xfrm>
        </p:spPr>
        <p:txBody>
          <a:bodyPr/>
          <a:lstStyle/>
          <a:p>
            <a:pPr marL="0" indent="0" algn="just">
              <a:lnSpc>
                <a:spcPct val="150000"/>
              </a:lnSpc>
              <a:buNone/>
            </a:pPr>
            <a:r>
              <a:rPr lang="fr-FR" dirty="0">
                <a:latin typeface="Arial" panose="020B0604020202020204" pitchFamily="34" charset="0"/>
                <a:cs typeface="Arial" panose="020B0604020202020204" pitchFamily="34" charset="0"/>
              </a:rPr>
              <a:t>1. Le laisser rentrer à la maison</a:t>
            </a:r>
          </a:p>
          <a:p>
            <a:pPr marL="0" indent="0" algn="just">
              <a:lnSpc>
                <a:spcPct val="150000"/>
              </a:lnSpc>
              <a:buNone/>
            </a:pPr>
            <a:r>
              <a:rPr lang="fr-FR" dirty="0">
                <a:latin typeface="Arial" panose="020B0604020202020204" pitchFamily="34" charset="0"/>
                <a:cs typeface="Arial" panose="020B0604020202020204" pitchFamily="34" charset="0"/>
              </a:rPr>
              <a:t>2. L’admettre en observation pendant 24h</a:t>
            </a:r>
          </a:p>
          <a:p>
            <a:pPr marL="0" indent="0" algn="just">
              <a:lnSpc>
                <a:spcPct val="150000"/>
              </a:lnSpc>
              <a:buNone/>
            </a:pPr>
            <a:r>
              <a:rPr lang="fr-FR" dirty="0">
                <a:latin typeface="Arial" panose="020B0604020202020204" pitchFamily="34" charset="0"/>
                <a:cs typeface="Arial" panose="020B0604020202020204" pitchFamily="34" charset="0"/>
              </a:rPr>
              <a:t>3. Le référer à la consultation de Gastro-entérologie pédiatrique </a:t>
            </a:r>
          </a:p>
          <a:p>
            <a:pPr marL="0" indent="0" algn="just">
              <a:lnSpc>
                <a:spcPct val="150000"/>
              </a:lnSpc>
              <a:buNone/>
            </a:pPr>
            <a:r>
              <a:rPr lang="fr-FR" dirty="0">
                <a:latin typeface="Arial" panose="020B0604020202020204" pitchFamily="34" charset="0"/>
                <a:cs typeface="Arial" panose="020B0604020202020204" pitchFamily="34" charset="0"/>
              </a:rPr>
              <a:t>4. L’admettre pour une exploration radiologique plus poussée avec  consultation du Gastro-entérologue pédiatrique, ainsi que du chirurgien afin de  pouvoir décider d’un traitement médical</a:t>
            </a:r>
            <a:endParaRPr lang="fr-SN" dirty="0">
              <a:latin typeface="Arial" panose="020B0604020202020204" pitchFamily="34" charset="0"/>
              <a:cs typeface="Arial" panose="020B0604020202020204" pitchFamily="34" charset="0"/>
            </a:endParaRPr>
          </a:p>
        </p:txBody>
      </p:sp>
      <p:pic>
        <p:nvPicPr>
          <p:cNvPr id="4" name="Image 3" descr="An Unfortunate Union: A Case of Multiple Magnet Ingestion in a Pediatric  Patient">
            <a:extLst>
              <a:ext uri="{FF2B5EF4-FFF2-40B4-BE49-F238E27FC236}">
                <a16:creationId xmlns:a16="http://schemas.microsoft.com/office/drawing/2014/main" id="{BB8C4724-B523-98D3-BEA6-8D6D79AD281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276063" y="110434"/>
            <a:ext cx="2146233" cy="2759627"/>
          </a:xfrm>
          <a:prstGeom prst="rect">
            <a:avLst/>
          </a:prstGeom>
          <a:noFill/>
          <a:ln>
            <a:noFill/>
          </a:ln>
        </p:spPr>
      </p:pic>
      <p:pic>
        <p:nvPicPr>
          <p:cNvPr id="5" name="Image 4" descr="Sci | Free Full-Text | Pediatric Foreign Body Ingestion: Complications and  Patient and Foreign Body Factors | HTML">
            <a:extLst>
              <a:ext uri="{FF2B5EF4-FFF2-40B4-BE49-F238E27FC236}">
                <a16:creationId xmlns:a16="http://schemas.microsoft.com/office/drawing/2014/main" id="{B2A1C8E7-0C11-2ECE-26CD-F424F3D9177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555646" y="87243"/>
            <a:ext cx="2305050" cy="2782818"/>
          </a:xfrm>
          <a:prstGeom prst="rect">
            <a:avLst/>
          </a:prstGeom>
          <a:noFill/>
          <a:ln>
            <a:noFill/>
          </a:ln>
        </p:spPr>
      </p:pic>
    </p:spTree>
    <p:extLst>
      <p:ext uri="{BB962C8B-B14F-4D97-AF65-F5344CB8AC3E}">
        <p14:creationId xmlns:p14="http://schemas.microsoft.com/office/powerpoint/2010/main" val="6033183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8279BDA-1D78-D6B4-FD3C-4AF8E06B2FA3}"/>
              </a:ext>
            </a:extLst>
          </p:cNvPr>
          <p:cNvSpPr>
            <a:spLocks noGrp="1"/>
          </p:cNvSpPr>
          <p:nvPr>
            <p:ph type="title"/>
          </p:nvPr>
        </p:nvSpPr>
        <p:spPr>
          <a:xfrm>
            <a:off x="159025" y="365125"/>
            <a:ext cx="11767931" cy="1325563"/>
          </a:xfrm>
        </p:spPr>
        <p:txBody>
          <a:bodyPr>
            <a:normAutofit/>
          </a:bodyPr>
          <a:lstStyle/>
          <a:p>
            <a:r>
              <a:rPr lang="fr-FR" sz="2800" b="1" dirty="0">
                <a:latin typeface="Arial" panose="020B0604020202020204" pitchFamily="34" charset="0"/>
                <a:cs typeface="Arial" panose="020B0604020202020204" pitchFamily="34" charset="0"/>
              </a:rPr>
              <a:t>Réponse:</a:t>
            </a:r>
            <a:endParaRPr lang="fr-SN" sz="2800" b="1" dirty="0">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7C4A66DC-DF21-963E-1BFE-CC5366E48DF6}"/>
              </a:ext>
            </a:extLst>
          </p:cNvPr>
          <p:cNvSpPr>
            <a:spLocks noGrp="1"/>
          </p:cNvSpPr>
          <p:nvPr>
            <p:ph idx="1"/>
          </p:nvPr>
        </p:nvSpPr>
        <p:spPr>
          <a:xfrm>
            <a:off x="159025" y="1825624"/>
            <a:ext cx="11887201" cy="4893227"/>
          </a:xfrm>
        </p:spPr>
        <p:txBody>
          <a:bodyPr/>
          <a:lstStyle/>
          <a:p>
            <a:pPr marL="0" indent="0" algn="just">
              <a:lnSpc>
                <a:spcPct val="150000"/>
              </a:lnSpc>
              <a:buNone/>
            </a:pPr>
            <a:r>
              <a:rPr lang="fr-FR" b="1" dirty="0">
                <a:latin typeface="Arial" panose="020B0604020202020204" pitchFamily="34" charset="0"/>
                <a:cs typeface="Arial" panose="020B0604020202020204" pitchFamily="34" charset="0"/>
              </a:rPr>
              <a:t>-Extraction</a:t>
            </a:r>
            <a:r>
              <a:rPr lang="fr-FR" dirty="0">
                <a:latin typeface="Arial" panose="020B0604020202020204" pitchFamily="34" charset="0"/>
                <a:cs typeface="Arial" panose="020B0604020202020204" pitchFamily="34" charset="0"/>
              </a:rPr>
              <a:t> si possible / endoscopie haute ou basse</a:t>
            </a:r>
          </a:p>
          <a:p>
            <a:pPr marL="0" indent="0" algn="just">
              <a:lnSpc>
                <a:spcPct val="150000"/>
              </a:lnSpc>
              <a:buNone/>
            </a:pPr>
            <a:endParaRPr lang="fr-FR" dirty="0">
              <a:latin typeface="Arial" panose="020B0604020202020204" pitchFamily="34" charset="0"/>
              <a:cs typeface="Arial" panose="020B0604020202020204" pitchFamily="34" charset="0"/>
            </a:endParaRPr>
          </a:p>
          <a:p>
            <a:pPr marL="0" indent="0" algn="just">
              <a:lnSpc>
                <a:spcPct val="150000"/>
              </a:lnSpc>
              <a:buNone/>
            </a:pPr>
            <a:r>
              <a:rPr lang="fr-FR" b="1" dirty="0">
                <a:latin typeface="Arial" panose="020B0604020202020204" pitchFamily="34" charset="0"/>
                <a:cs typeface="Arial" panose="020B0604020202020204" pitchFamily="34" charset="0"/>
              </a:rPr>
              <a:t>-</a:t>
            </a:r>
            <a:r>
              <a:rPr lang="fr-FR" dirty="0">
                <a:latin typeface="Arial" panose="020B0604020202020204" pitchFamily="34" charset="0"/>
                <a:cs typeface="Arial" panose="020B0604020202020204" pitchFamily="34" charset="0"/>
              </a:rPr>
              <a:t>si non accessible / endoscopie  et non symptomatique  (pas consensus)</a:t>
            </a:r>
          </a:p>
          <a:p>
            <a:pPr marL="0" indent="0" algn="just">
              <a:lnSpc>
                <a:spcPct val="150000"/>
              </a:lnSpc>
              <a:buNone/>
            </a:pPr>
            <a:endParaRPr lang="fr-FR" dirty="0">
              <a:latin typeface="Arial" panose="020B0604020202020204" pitchFamily="34" charset="0"/>
              <a:cs typeface="Arial" panose="020B0604020202020204" pitchFamily="34" charset="0"/>
            </a:endParaRPr>
          </a:p>
          <a:p>
            <a:pPr marL="0" indent="0" algn="just">
              <a:lnSpc>
                <a:spcPct val="150000"/>
              </a:lnSpc>
              <a:buNone/>
            </a:pPr>
            <a:r>
              <a:rPr lang="fr-FR" b="1" dirty="0">
                <a:latin typeface="Arial" panose="020B0604020202020204" pitchFamily="34" charset="0"/>
                <a:cs typeface="Arial" panose="020B0604020202020204" pitchFamily="34" charset="0"/>
              </a:rPr>
              <a:t>-Chirurgie = </a:t>
            </a:r>
            <a:r>
              <a:rPr lang="fr-FR" dirty="0">
                <a:latin typeface="Arial" panose="020B0604020202020204" pitchFamily="34" charset="0"/>
                <a:cs typeface="Arial" panose="020B0604020202020204" pitchFamily="34" charset="0"/>
              </a:rPr>
              <a:t>forme symptomatique (morbidité  )</a:t>
            </a:r>
            <a:endParaRPr lang="fr-FR" b="1" dirty="0">
              <a:latin typeface="Arial" panose="020B0604020202020204" pitchFamily="34" charset="0"/>
              <a:cs typeface="Arial" panose="020B0604020202020204" pitchFamily="34" charset="0"/>
            </a:endParaRPr>
          </a:p>
          <a:p>
            <a:pPr marL="0" indent="0" algn="just">
              <a:lnSpc>
                <a:spcPct val="150000"/>
              </a:lnSpc>
              <a:buNone/>
            </a:pPr>
            <a:r>
              <a:rPr lang="fr-FR" dirty="0">
                <a:latin typeface="Arial" panose="020B0604020202020204" pitchFamily="34" charset="0"/>
                <a:cs typeface="Arial" panose="020B0604020202020204" pitchFamily="34" charset="0"/>
              </a:rPr>
              <a:t>	</a:t>
            </a:r>
            <a:endParaRPr lang="fr-SN" dirty="0">
              <a:latin typeface="Arial" panose="020B0604020202020204" pitchFamily="34" charset="0"/>
              <a:cs typeface="Arial" panose="020B0604020202020204" pitchFamily="34" charset="0"/>
            </a:endParaRPr>
          </a:p>
        </p:txBody>
      </p:sp>
      <p:cxnSp>
        <p:nvCxnSpPr>
          <p:cNvPr id="5" name="Connecteur droit avec flèche 4">
            <a:extLst>
              <a:ext uri="{FF2B5EF4-FFF2-40B4-BE49-F238E27FC236}">
                <a16:creationId xmlns:a16="http://schemas.microsoft.com/office/drawing/2014/main" id="{FFB9F989-FD3C-1DD0-04F9-188165E82BD2}"/>
              </a:ext>
            </a:extLst>
          </p:cNvPr>
          <p:cNvCxnSpPr>
            <a:cxnSpLocks/>
          </p:cNvCxnSpPr>
          <p:nvPr/>
        </p:nvCxnSpPr>
        <p:spPr>
          <a:xfrm flipV="1">
            <a:off x="7540486" y="4969566"/>
            <a:ext cx="0" cy="463826"/>
          </a:xfrm>
          <a:prstGeom prst="straightConnector1">
            <a:avLst/>
          </a:prstGeom>
          <a:ln w="57150">
            <a:solidFill>
              <a:schemeClr val="tx1"/>
            </a:solidFill>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5045782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4DC746F-F1EF-1635-CC14-7C4DC14E344F}"/>
              </a:ext>
            </a:extLst>
          </p:cNvPr>
          <p:cNvSpPr>
            <a:spLocks noGrp="1"/>
          </p:cNvSpPr>
          <p:nvPr>
            <p:ph type="title"/>
          </p:nvPr>
        </p:nvSpPr>
        <p:spPr>
          <a:xfrm>
            <a:off x="106017" y="365125"/>
            <a:ext cx="11887200" cy="1325563"/>
          </a:xfrm>
        </p:spPr>
        <p:txBody>
          <a:bodyPr>
            <a:normAutofit/>
          </a:bodyPr>
          <a:lstStyle/>
          <a:p>
            <a:r>
              <a:rPr lang="fr-FR" sz="2800" b="1" dirty="0">
                <a:latin typeface="Arial" panose="020B0604020202020204" pitchFamily="34" charset="0"/>
                <a:cs typeface="Arial" panose="020B0604020202020204" pitchFamily="34" charset="0"/>
              </a:rPr>
              <a:t>AUTRES OBSTRUCTIONS DIGESTIVES DU NOURRISSON</a:t>
            </a:r>
            <a:endParaRPr lang="fr-SN" sz="2800" b="1" dirty="0">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68D1DF1B-8D45-642D-B116-C48AAF1C34BE}"/>
              </a:ext>
            </a:extLst>
          </p:cNvPr>
          <p:cNvSpPr>
            <a:spLocks noGrp="1"/>
          </p:cNvSpPr>
          <p:nvPr>
            <p:ph idx="1"/>
          </p:nvPr>
        </p:nvSpPr>
        <p:spPr>
          <a:xfrm>
            <a:off x="106017" y="1537252"/>
            <a:ext cx="11887200" cy="5320748"/>
          </a:xfrm>
        </p:spPr>
        <p:txBody>
          <a:bodyPr/>
          <a:lstStyle/>
          <a:p>
            <a:pPr>
              <a:buFont typeface="Wingdings" panose="05000000000000000000" pitchFamily="2" charset="2"/>
              <a:buChar char="q"/>
            </a:pPr>
            <a:r>
              <a:rPr lang="fr-FR" dirty="0">
                <a:latin typeface="Arial" panose="020B0604020202020204" pitchFamily="34" charset="0"/>
                <a:cs typeface="Arial" panose="020B0604020202020204" pitchFamily="34" charset="0"/>
              </a:rPr>
              <a:t> </a:t>
            </a:r>
            <a:r>
              <a:rPr lang="fr-FR" b="1" dirty="0">
                <a:latin typeface="Arial" panose="020B0604020202020204" pitchFamily="34" charset="0"/>
                <a:cs typeface="Arial" panose="020B0604020202020204" pitchFamily="34" charset="0"/>
              </a:rPr>
              <a:t>Invagination intestinale aiguë</a:t>
            </a:r>
          </a:p>
          <a:p>
            <a:pPr marL="0" indent="0">
              <a:buNone/>
            </a:pPr>
            <a:r>
              <a:rPr lang="fr-FR" b="1" dirty="0">
                <a:latin typeface="Arial" panose="020B0604020202020204" pitchFamily="34" charset="0"/>
                <a:cs typeface="Arial" panose="020B0604020202020204" pitchFamily="34" charset="0"/>
              </a:rPr>
              <a:t>     - </a:t>
            </a:r>
            <a:r>
              <a:rPr lang="fr-FR" dirty="0">
                <a:latin typeface="Arial" panose="020B0604020202020204" pitchFamily="34" charset="0"/>
                <a:cs typeface="Arial" panose="020B0604020202020204" pitchFamily="34" charset="0"/>
              </a:rPr>
              <a:t>Idiopathique </a:t>
            </a:r>
            <a:r>
              <a:rPr lang="fr-FR" b="1" dirty="0">
                <a:latin typeface="Arial" panose="020B0604020202020204" pitchFamily="34" charset="0"/>
                <a:cs typeface="Arial" panose="020B0604020202020204" pitchFamily="34" charset="0"/>
              </a:rPr>
              <a:t>+++  </a:t>
            </a:r>
            <a:r>
              <a:rPr lang="fr-FR" dirty="0">
                <a:latin typeface="Arial" panose="020B0604020202020204" pitchFamily="34" charset="0"/>
                <a:cs typeface="Arial" panose="020B0604020202020204" pitchFamily="34" charset="0"/>
              </a:rPr>
              <a:t>tableau gastroentérite / triade </a:t>
            </a:r>
            <a:r>
              <a:rPr lang="fr-FR" dirty="0" err="1">
                <a:latin typeface="Arial" panose="020B0604020202020204" pitchFamily="34" charset="0"/>
                <a:cs typeface="Arial" panose="020B0604020202020204" pitchFamily="34" charset="0"/>
              </a:rPr>
              <a:t>Ombredanne</a:t>
            </a:r>
            <a:r>
              <a:rPr lang="fr-FR" dirty="0">
                <a:latin typeface="Arial" panose="020B0604020202020204" pitchFamily="34" charset="0"/>
                <a:cs typeface="Arial" panose="020B0604020202020204" pitchFamily="34" charset="0"/>
              </a:rPr>
              <a:t> +/-</a:t>
            </a:r>
          </a:p>
          <a:p>
            <a:pPr marL="0" indent="0">
              <a:buNone/>
            </a:pPr>
            <a:endParaRPr lang="fr-FR" dirty="0">
              <a:latin typeface="Arial" panose="020B0604020202020204" pitchFamily="34" charset="0"/>
              <a:cs typeface="Arial" panose="020B0604020202020204" pitchFamily="34" charset="0"/>
            </a:endParaRPr>
          </a:p>
          <a:p>
            <a:pPr marL="0" indent="0">
              <a:buNone/>
            </a:pPr>
            <a:r>
              <a:rPr lang="fr-FR" dirty="0">
                <a:latin typeface="Arial" panose="020B0604020202020204" pitchFamily="34" charset="0"/>
                <a:cs typeface="Arial" panose="020B0604020202020204" pitchFamily="34" charset="0"/>
              </a:rPr>
              <a:t>     </a:t>
            </a:r>
            <a:r>
              <a:rPr lang="fr-FR" b="1" dirty="0">
                <a:latin typeface="Arial" panose="020B0604020202020204" pitchFamily="34" charset="0"/>
                <a:cs typeface="Arial" panose="020B0604020202020204" pitchFamily="34" charset="0"/>
              </a:rPr>
              <a:t>- </a:t>
            </a:r>
            <a:r>
              <a:rPr lang="fr-FR" dirty="0">
                <a:latin typeface="Arial" panose="020B0604020202020204" pitchFamily="34" charset="0"/>
                <a:cs typeface="Arial" panose="020B0604020202020204" pitchFamily="34" charset="0"/>
              </a:rPr>
              <a:t>Secondaire : *cause générale (Purpura, Lymphome…)</a:t>
            </a:r>
          </a:p>
          <a:p>
            <a:pPr marL="0" indent="0">
              <a:buNone/>
            </a:pPr>
            <a:r>
              <a:rPr lang="fr-FR" dirty="0">
                <a:latin typeface="Arial" panose="020B0604020202020204" pitchFamily="34" charset="0"/>
                <a:cs typeface="Arial" panose="020B0604020202020204" pitchFamily="34" charset="0"/>
              </a:rPr>
              <a:t>                            *cause locale (Meckel, Polype…)</a:t>
            </a:r>
          </a:p>
          <a:p>
            <a:pPr marL="0" indent="0">
              <a:buNone/>
            </a:pPr>
            <a:endParaRPr lang="fr-FR" dirty="0">
              <a:latin typeface="Arial" panose="020B0604020202020204" pitchFamily="34" charset="0"/>
              <a:cs typeface="Arial" panose="020B0604020202020204" pitchFamily="34" charset="0"/>
            </a:endParaRPr>
          </a:p>
          <a:p>
            <a:pPr>
              <a:buFont typeface="Wingdings" panose="05000000000000000000" pitchFamily="2" charset="2"/>
              <a:buChar char="q"/>
            </a:pPr>
            <a:r>
              <a:rPr lang="fr-SN" dirty="0">
                <a:latin typeface="Arial" panose="020B0604020202020204" pitchFamily="34" charset="0"/>
                <a:cs typeface="Arial" panose="020B0604020202020204" pitchFamily="34" charset="0"/>
              </a:rPr>
              <a:t> </a:t>
            </a:r>
            <a:r>
              <a:rPr lang="fr-SN" b="1" dirty="0">
                <a:latin typeface="Arial" panose="020B0604020202020204" pitchFamily="34" charset="0"/>
                <a:cs typeface="Arial" panose="020B0604020202020204" pitchFamily="34" charset="0"/>
              </a:rPr>
              <a:t>Sténose Hypertrophique Pylore</a:t>
            </a:r>
          </a:p>
          <a:p>
            <a:pPr marL="0" indent="0">
              <a:buNone/>
            </a:pPr>
            <a:r>
              <a:rPr lang="fr-SN" b="1" dirty="0">
                <a:latin typeface="Arial" panose="020B0604020202020204" pitchFamily="34" charset="0"/>
                <a:cs typeface="Arial" panose="020B0604020202020204" pitchFamily="34" charset="0"/>
              </a:rPr>
              <a:t>       </a:t>
            </a:r>
            <a:r>
              <a:rPr lang="fr-SN" dirty="0">
                <a:latin typeface="Arial" panose="020B0604020202020204" pitchFamily="34" charset="0"/>
                <a:cs typeface="Arial" panose="020B0604020202020204" pitchFamily="34" charset="0"/>
              </a:rPr>
              <a:t>Tableau stéréotypé</a:t>
            </a:r>
          </a:p>
          <a:p>
            <a:pPr marL="0" indent="0">
              <a:buNone/>
            </a:pPr>
            <a:endParaRPr lang="fr-SN" dirty="0">
              <a:latin typeface="Arial" panose="020B0604020202020204" pitchFamily="34" charset="0"/>
              <a:cs typeface="Arial" panose="020B0604020202020204" pitchFamily="34" charset="0"/>
            </a:endParaRPr>
          </a:p>
          <a:p>
            <a:pPr>
              <a:buFont typeface="Wingdings" panose="05000000000000000000" pitchFamily="2" charset="2"/>
              <a:buChar char="q"/>
            </a:pPr>
            <a:r>
              <a:rPr lang="fr-SN" dirty="0">
                <a:latin typeface="Arial" panose="020B0604020202020204" pitchFamily="34" charset="0"/>
                <a:cs typeface="Arial" panose="020B0604020202020204" pitchFamily="34" charset="0"/>
              </a:rPr>
              <a:t> </a:t>
            </a:r>
            <a:r>
              <a:rPr lang="fr-SN" b="1" dirty="0">
                <a:latin typeface="Arial" panose="020B0604020202020204" pitchFamily="34" charset="0"/>
                <a:cs typeface="Arial" panose="020B0604020202020204" pitchFamily="34" charset="0"/>
              </a:rPr>
              <a:t>TRAITEMENT = </a:t>
            </a:r>
            <a:r>
              <a:rPr lang="fr-SN" dirty="0">
                <a:latin typeface="Arial" panose="020B0604020202020204" pitchFamily="34" charset="0"/>
                <a:cs typeface="Arial" panose="020B0604020202020204" pitchFamily="34" charset="0"/>
              </a:rPr>
              <a:t>Codification</a:t>
            </a:r>
            <a:r>
              <a:rPr lang="fr-SN" b="1" dirty="0">
                <a:latin typeface="Arial" panose="020B0604020202020204" pitchFamily="34" charset="0"/>
                <a:cs typeface="Arial" panose="020B0604020202020204" pitchFamily="34" charset="0"/>
              </a:rPr>
              <a:t> </a:t>
            </a:r>
            <a:endParaRPr lang="fr-S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998168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94EAB37-DF6F-496F-9FFC-EE3D609D3B87}"/>
              </a:ext>
            </a:extLst>
          </p:cNvPr>
          <p:cNvSpPr>
            <a:spLocks noGrp="1"/>
          </p:cNvSpPr>
          <p:nvPr>
            <p:ph type="title"/>
          </p:nvPr>
        </p:nvSpPr>
        <p:spPr>
          <a:xfrm>
            <a:off x="132521" y="365125"/>
            <a:ext cx="11834191" cy="1325563"/>
          </a:xfrm>
        </p:spPr>
        <p:txBody>
          <a:bodyPr>
            <a:normAutofit/>
          </a:bodyPr>
          <a:lstStyle/>
          <a:p>
            <a:r>
              <a:rPr lang="fr-FR" sz="2800" b="1" dirty="0">
                <a:latin typeface="Arial" panose="020B0604020202020204" pitchFamily="34" charset="0"/>
                <a:cs typeface="Arial" panose="020B0604020202020204" pitchFamily="34" charset="0"/>
              </a:rPr>
              <a:t>APPENDICITE DU PETIT ET GRAND ENFANT</a:t>
            </a:r>
            <a:endParaRPr lang="fr-SN" sz="2800" b="1" dirty="0">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453D7273-9B34-553C-2AD6-C40DE413E1BF}"/>
              </a:ext>
            </a:extLst>
          </p:cNvPr>
          <p:cNvSpPr>
            <a:spLocks noGrp="1"/>
          </p:cNvSpPr>
          <p:nvPr>
            <p:ph idx="1"/>
          </p:nvPr>
        </p:nvSpPr>
        <p:spPr>
          <a:xfrm>
            <a:off x="132522" y="1825625"/>
            <a:ext cx="11834190" cy="4826966"/>
          </a:xfrm>
        </p:spPr>
        <p:txBody>
          <a:bodyPr/>
          <a:lstStyle/>
          <a:p>
            <a:pPr>
              <a:buFont typeface="Wingdings" panose="05000000000000000000" pitchFamily="2" charset="2"/>
              <a:buChar char="q"/>
            </a:pPr>
            <a:r>
              <a:rPr lang="fr-FR" dirty="0">
                <a:latin typeface="Arial" panose="020B0604020202020204" pitchFamily="34" charset="0"/>
                <a:cs typeface="Arial" panose="020B0604020202020204" pitchFamily="34" charset="0"/>
              </a:rPr>
              <a:t> </a:t>
            </a:r>
            <a:r>
              <a:rPr lang="fr-FR" b="1" dirty="0">
                <a:latin typeface="Arial" panose="020B0604020202020204" pitchFamily="34" charset="0"/>
                <a:cs typeface="Arial" panose="020B0604020202020204" pitchFamily="34" charset="0"/>
              </a:rPr>
              <a:t>Polymorphisme clinique</a:t>
            </a:r>
          </a:p>
          <a:p>
            <a:pPr>
              <a:buFont typeface="Wingdings" panose="05000000000000000000" pitchFamily="2" charset="2"/>
              <a:buChar char="q"/>
            </a:pPr>
            <a:endParaRPr lang="fr-FR" b="1" dirty="0">
              <a:latin typeface="Arial" panose="020B0604020202020204" pitchFamily="34" charset="0"/>
              <a:cs typeface="Arial" panose="020B0604020202020204" pitchFamily="34" charset="0"/>
            </a:endParaRPr>
          </a:p>
          <a:p>
            <a:pPr>
              <a:buFont typeface="Wingdings" panose="05000000000000000000" pitchFamily="2" charset="2"/>
              <a:buChar char="q"/>
            </a:pPr>
            <a:r>
              <a:rPr lang="fr-FR" b="1" dirty="0">
                <a:latin typeface="Arial" panose="020B0604020202020204" pitchFamily="34" charset="0"/>
                <a:cs typeface="Arial" panose="020B0604020202020204" pitchFamily="34" charset="0"/>
              </a:rPr>
              <a:t> Triade diagnostique DIEULAFOY, Echographie, TDM +/- IRM</a:t>
            </a:r>
          </a:p>
          <a:p>
            <a:pPr>
              <a:buFont typeface="Wingdings" panose="05000000000000000000" pitchFamily="2" charset="2"/>
              <a:buChar char="q"/>
            </a:pPr>
            <a:endParaRPr lang="fr-FR" b="1" dirty="0">
              <a:latin typeface="Arial" panose="020B0604020202020204" pitchFamily="34" charset="0"/>
              <a:cs typeface="Arial" panose="020B0604020202020204" pitchFamily="34" charset="0"/>
            </a:endParaRPr>
          </a:p>
          <a:p>
            <a:pPr>
              <a:buFont typeface="Wingdings" panose="05000000000000000000" pitchFamily="2" charset="2"/>
              <a:buChar char="q"/>
            </a:pPr>
            <a:r>
              <a:rPr lang="fr-FR" b="1" dirty="0">
                <a:latin typeface="Arial" panose="020B0604020202020204" pitchFamily="34" charset="0"/>
                <a:cs typeface="Arial" panose="020B0604020202020204" pitchFamily="34" charset="0"/>
              </a:rPr>
              <a:t> Appendicite simple (</a:t>
            </a:r>
            <a:r>
              <a:rPr lang="fr-FR" dirty="0">
                <a:latin typeface="Arial" panose="020B0604020202020204" pitchFamily="34" charset="0"/>
                <a:cs typeface="Arial" panose="020B0604020202020204" pitchFamily="34" charset="0"/>
              </a:rPr>
              <a:t>TTT médical </a:t>
            </a:r>
            <a:r>
              <a:rPr lang="fr-FR" b="1" dirty="0">
                <a:latin typeface="Arial" panose="020B0604020202020204" pitchFamily="34" charset="0"/>
                <a:cs typeface="Arial" panose="020B0604020202020204" pitchFamily="34" charset="0"/>
              </a:rPr>
              <a:t>+++)</a:t>
            </a:r>
          </a:p>
          <a:p>
            <a:pPr>
              <a:buFont typeface="Wingdings" panose="05000000000000000000" pitchFamily="2" charset="2"/>
              <a:buChar char="q"/>
            </a:pPr>
            <a:endParaRPr lang="fr-FR" b="1" dirty="0">
              <a:latin typeface="Arial" panose="020B0604020202020204" pitchFamily="34" charset="0"/>
              <a:cs typeface="Arial" panose="020B0604020202020204" pitchFamily="34" charset="0"/>
            </a:endParaRPr>
          </a:p>
          <a:p>
            <a:pPr>
              <a:buFont typeface="Wingdings" panose="05000000000000000000" pitchFamily="2" charset="2"/>
              <a:buChar char="q"/>
            </a:pPr>
            <a:r>
              <a:rPr lang="fr-FR" b="1" dirty="0">
                <a:latin typeface="Arial" panose="020B0604020202020204" pitchFamily="34" charset="0"/>
                <a:cs typeface="Arial" panose="020B0604020202020204" pitchFamily="34" charset="0"/>
              </a:rPr>
              <a:t> Appendicite perforé (</a:t>
            </a:r>
            <a:r>
              <a:rPr lang="fr-FR" dirty="0">
                <a:latin typeface="Arial" panose="020B0604020202020204" pitchFamily="34" charset="0"/>
                <a:cs typeface="Arial" panose="020B0604020202020204" pitchFamily="34" charset="0"/>
              </a:rPr>
              <a:t>Abcès , Péritonite)</a:t>
            </a:r>
          </a:p>
          <a:p>
            <a:pPr marL="0" indent="0">
              <a:buNone/>
            </a:pPr>
            <a:r>
              <a:rPr lang="fr-FR" dirty="0">
                <a:latin typeface="Arial" panose="020B0604020202020204" pitchFamily="34" charset="0"/>
                <a:cs typeface="Arial" panose="020B0604020202020204" pitchFamily="34" charset="0"/>
              </a:rPr>
              <a:t>    TTT = Radiologie interventionnelle / chirurgie laparoscopique</a:t>
            </a:r>
            <a:endParaRPr lang="fr-S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514972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B436643-5065-9872-2407-E2B404E2F730}"/>
              </a:ext>
            </a:extLst>
          </p:cNvPr>
          <p:cNvSpPr>
            <a:spLocks noGrp="1"/>
          </p:cNvSpPr>
          <p:nvPr>
            <p:ph type="title"/>
          </p:nvPr>
        </p:nvSpPr>
        <p:spPr>
          <a:xfrm>
            <a:off x="1" y="365125"/>
            <a:ext cx="11882230" cy="827571"/>
          </a:xfrm>
        </p:spPr>
        <p:txBody>
          <a:bodyPr>
            <a:normAutofit/>
          </a:bodyPr>
          <a:lstStyle/>
          <a:p>
            <a:r>
              <a:rPr lang="fr-FR" sz="2800" b="1" dirty="0">
                <a:latin typeface="Arial" panose="020B0604020202020204" pitchFamily="34" charset="0"/>
                <a:cs typeface="Arial" panose="020B0604020202020204" pitchFamily="34" charset="0"/>
              </a:rPr>
              <a:t>CAS CLINIQUE 3</a:t>
            </a:r>
            <a:endParaRPr lang="fr-SN" sz="2800" b="1" dirty="0">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C8BE8A7E-6C99-4E6E-A14E-01F4027342A2}"/>
              </a:ext>
            </a:extLst>
          </p:cNvPr>
          <p:cNvSpPr>
            <a:spLocks noGrp="1"/>
          </p:cNvSpPr>
          <p:nvPr>
            <p:ph idx="1"/>
          </p:nvPr>
        </p:nvSpPr>
        <p:spPr>
          <a:xfrm>
            <a:off x="198783" y="1046922"/>
            <a:ext cx="11683448" cy="5698435"/>
          </a:xfrm>
        </p:spPr>
        <p:txBody>
          <a:bodyPr>
            <a:normAutofit lnSpcReduction="10000"/>
          </a:bodyPr>
          <a:lstStyle/>
          <a:p>
            <a:pPr marL="0" indent="0" algn="just">
              <a:lnSpc>
                <a:spcPct val="150000"/>
              </a:lnSpc>
              <a:buNone/>
            </a:pPr>
            <a:r>
              <a:rPr lang="fr-FR" dirty="0">
                <a:latin typeface="Arial" panose="020B0604020202020204" pitchFamily="34" charset="0"/>
                <a:cs typeface="Arial" panose="020B0604020202020204" pitchFamily="34" charset="0"/>
              </a:rPr>
              <a:t>Un garçon de 10 ans est référé aux urgences pour douleur abdominale et vomissement évoluant depuis 24heures. L’examen retrouve une dermabrasion épigastrique en voie de cicatrisation avec une discrète sensibilité à la palpation profonde péri-ombilicale. Dans les antécédents on note petite chute de vélo il y a 3 jours avec impact du guidon sur l’abdomen à l’origine de la dermabrasion épigastrique. L’échographie demandée en urgence est sans particularité en dehors d’un léger élargissement de la silhouette pancréatique.</a:t>
            </a:r>
          </a:p>
          <a:p>
            <a:pPr marL="0" indent="0" algn="just">
              <a:lnSpc>
                <a:spcPct val="150000"/>
              </a:lnSpc>
              <a:buNone/>
            </a:pPr>
            <a:r>
              <a:rPr lang="fr-FR" b="1" dirty="0">
                <a:latin typeface="Arial" panose="020B0604020202020204" pitchFamily="34" charset="0"/>
                <a:cs typeface="Arial" panose="020B0604020202020204" pitchFamily="34" charset="0"/>
              </a:rPr>
              <a:t>Quel est votre hypothèse et la CAT diagnostiques ? </a:t>
            </a:r>
            <a:r>
              <a:rPr lang="fr-FR" dirty="0">
                <a:latin typeface="Arial" panose="020B0604020202020204" pitchFamily="34" charset="0"/>
                <a:cs typeface="Arial" panose="020B0604020202020204" pitchFamily="34" charset="0"/>
              </a:rPr>
              <a:t> </a:t>
            </a:r>
          </a:p>
          <a:p>
            <a:pPr marL="0" indent="0" algn="just">
              <a:lnSpc>
                <a:spcPct val="150000"/>
              </a:lnSpc>
              <a:buNone/>
            </a:pPr>
            <a:endParaRPr lang="fr-S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867139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4F93CE-0954-A218-0B89-A123BC9564A1}"/>
              </a:ext>
            </a:extLst>
          </p:cNvPr>
          <p:cNvSpPr>
            <a:spLocks noGrp="1"/>
          </p:cNvSpPr>
          <p:nvPr>
            <p:ph type="title"/>
          </p:nvPr>
        </p:nvSpPr>
        <p:spPr/>
        <p:txBody>
          <a:bodyPr>
            <a:normAutofit/>
          </a:bodyPr>
          <a:lstStyle/>
          <a:p>
            <a:pPr algn="ctr"/>
            <a:r>
              <a:rPr lang="fr-FR" sz="2800" b="1" dirty="0">
                <a:latin typeface="Arial" panose="020B0604020202020204" pitchFamily="34" charset="0"/>
                <a:cs typeface="Arial" panose="020B0604020202020204" pitchFamily="34" charset="0"/>
              </a:rPr>
              <a:t>CONCLUSION</a:t>
            </a:r>
            <a:endParaRPr lang="fr-SN" sz="2800" b="1" dirty="0">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40F5E5D7-BDC5-052A-9666-6E5EB9B405BF}"/>
              </a:ext>
            </a:extLst>
          </p:cNvPr>
          <p:cNvSpPr>
            <a:spLocks noGrp="1"/>
          </p:cNvSpPr>
          <p:nvPr>
            <p:ph idx="1"/>
          </p:nvPr>
        </p:nvSpPr>
        <p:spPr/>
        <p:txBody>
          <a:bodyPr/>
          <a:lstStyle/>
          <a:p>
            <a:pPr marL="0" indent="0">
              <a:buNone/>
            </a:pPr>
            <a:r>
              <a:rPr lang="fr-FR" b="1" dirty="0">
                <a:latin typeface="Arial" panose="020B0604020202020204" pitchFamily="34" charset="0"/>
                <a:cs typeface="Arial" panose="020B0604020202020204" pitchFamily="34" charset="0"/>
              </a:rPr>
              <a:t>- </a:t>
            </a:r>
            <a:r>
              <a:rPr lang="fr-FR" dirty="0">
                <a:latin typeface="Arial" panose="020B0604020202020204" pitchFamily="34" charset="0"/>
                <a:cs typeface="Arial" panose="020B0604020202020204" pitchFamily="34" charset="0"/>
              </a:rPr>
              <a:t>Spectre</a:t>
            </a:r>
            <a:r>
              <a:rPr lang="fr-FR" b="1" dirty="0">
                <a:latin typeface="Arial" panose="020B0604020202020204" pitchFamily="34" charset="0"/>
                <a:cs typeface="Arial" panose="020B0604020202020204" pitchFamily="34" charset="0"/>
              </a:rPr>
              <a:t> </a:t>
            </a:r>
            <a:r>
              <a:rPr lang="fr-FR" dirty="0">
                <a:latin typeface="Arial" panose="020B0604020202020204" pitchFamily="34" charset="0"/>
                <a:cs typeface="Arial" panose="020B0604020202020204" pitchFamily="34" charset="0"/>
              </a:rPr>
              <a:t>large </a:t>
            </a:r>
          </a:p>
          <a:p>
            <a:pPr marL="0" indent="0">
              <a:buNone/>
            </a:pPr>
            <a:endParaRPr lang="fr-FR" dirty="0">
              <a:latin typeface="Arial" panose="020B0604020202020204" pitchFamily="34" charset="0"/>
              <a:cs typeface="Arial" panose="020B0604020202020204" pitchFamily="34" charset="0"/>
            </a:endParaRPr>
          </a:p>
          <a:p>
            <a:pPr marL="0" indent="0">
              <a:buNone/>
            </a:pPr>
            <a:r>
              <a:rPr lang="fr-FR" b="1" dirty="0">
                <a:latin typeface="Arial" panose="020B0604020202020204" pitchFamily="34" charset="0"/>
                <a:cs typeface="Arial" panose="020B0604020202020204" pitchFamily="34" charset="0"/>
              </a:rPr>
              <a:t>- </a:t>
            </a:r>
            <a:r>
              <a:rPr lang="fr-FR" dirty="0">
                <a:latin typeface="Arial" panose="020B0604020202020204" pitchFamily="34" charset="0"/>
                <a:cs typeface="Arial" panose="020B0604020202020204" pitchFamily="34" charset="0"/>
              </a:rPr>
              <a:t>Connaissance sémiologie chirurgical pédiatrique</a:t>
            </a:r>
          </a:p>
          <a:p>
            <a:pPr marL="0" indent="0">
              <a:buNone/>
            </a:pPr>
            <a:endParaRPr lang="fr-FR" dirty="0">
              <a:latin typeface="Arial" panose="020B0604020202020204" pitchFamily="34" charset="0"/>
              <a:cs typeface="Arial" panose="020B0604020202020204" pitchFamily="34" charset="0"/>
            </a:endParaRPr>
          </a:p>
          <a:p>
            <a:pPr marL="0" indent="0">
              <a:buNone/>
            </a:pPr>
            <a:r>
              <a:rPr lang="fr-FR" b="1" dirty="0">
                <a:latin typeface="Arial" panose="020B0604020202020204" pitchFamily="34" charset="0"/>
                <a:cs typeface="Arial" panose="020B0604020202020204" pitchFamily="34" charset="0"/>
              </a:rPr>
              <a:t>- </a:t>
            </a:r>
            <a:r>
              <a:rPr lang="fr-FR" dirty="0">
                <a:latin typeface="Arial" panose="020B0604020202020204" pitchFamily="34" charset="0"/>
                <a:cs typeface="Arial" panose="020B0604020202020204" pitchFamily="34" charset="0"/>
              </a:rPr>
              <a:t>Traitement dynamique (révolution = chirurgie mini-invasive) </a:t>
            </a:r>
            <a:endParaRPr lang="fr-SN"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19380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8A2A08B-9B4E-6A99-DBB4-A583E6BABA30}"/>
              </a:ext>
            </a:extLst>
          </p:cNvPr>
          <p:cNvSpPr>
            <a:spLocks noGrp="1"/>
          </p:cNvSpPr>
          <p:nvPr>
            <p:ph type="ctrTitle"/>
          </p:nvPr>
        </p:nvSpPr>
        <p:spPr/>
        <p:txBody>
          <a:bodyPr>
            <a:normAutofit/>
          </a:bodyPr>
          <a:lstStyle/>
          <a:p>
            <a:r>
              <a:rPr lang="fr-FR" sz="4400">
                <a:latin typeface="Arial Black" panose="020B0A04020102020204" pitchFamily="34" charset="0"/>
              </a:rPr>
              <a:t>MERCI</a:t>
            </a:r>
            <a:endParaRPr lang="fr-SN" sz="4400">
              <a:latin typeface="Arial Black" panose="020B0A04020102020204" pitchFamily="34" charset="0"/>
            </a:endParaRPr>
          </a:p>
        </p:txBody>
      </p:sp>
      <p:sp>
        <p:nvSpPr>
          <p:cNvPr id="3" name="Sous-titre 2">
            <a:extLst>
              <a:ext uri="{FF2B5EF4-FFF2-40B4-BE49-F238E27FC236}">
                <a16:creationId xmlns:a16="http://schemas.microsoft.com/office/drawing/2014/main" id="{00BC9366-008A-6B00-689D-FFBDEEFF72CD}"/>
              </a:ext>
            </a:extLst>
          </p:cNvPr>
          <p:cNvSpPr>
            <a:spLocks noGrp="1"/>
          </p:cNvSpPr>
          <p:nvPr>
            <p:ph type="subTitle" idx="1"/>
          </p:nvPr>
        </p:nvSpPr>
        <p:spPr/>
        <p:txBody>
          <a:bodyPr/>
          <a:lstStyle/>
          <a:p>
            <a:endParaRPr lang="fr-SN"/>
          </a:p>
        </p:txBody>
      </p:sp>
    </p:spTree>
    <p:extLst>
      <p:ext uri="{BB962C8B-B14F-4D97-AF65-F5344CB8AC3E}">
        <p14:creationId xmlns:p14="http://schemas.microsoft.com/office/powerpoint/2010/main" val="103350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095DF8-B01F-0083-9D98-0E1597A043CC}"/>
              </a:ext>
            </a:extLst>
          </p:cNvPr>
          <p:cNvSpPr>
            <a:spLocks noGrp="1"/>
          </p:cNvSpPr>
          <p:nvPr>
            <p:ph type="ctrTitle"/>
          </p:nvPr>
        </p:nvSpPr>
        <p:spPr>
          <a:xfrm>
            <a:off x="251791" y="1122363"/>
            <a:ext cx="11728174" cy="2387600"/>
          </a:xfrm>
        </p:spPr>
        <p:txBody>
          <a:bodyPr>
            <a:normAutofit/>
          </a:bodyPr>
          <a:lstStyle/>
          <a:p>
            <a:pPr algn="just"/>
            <a:r>
              <a:rPr lang="fr-FR" sz="4400" b="1" dirty="0">
                <a:latin typeface="Arial" panose="020B0604020202020204" pitchFamily="34" charset="0"/>
                <a:cs typeface="Arial" panose="020B0604020202020204" pitchFamily="34" charset="0"/>
              </a:rPr>
              <a:t>URGENCES DIGESTIVES NEONATALES</a:t>
            </a:r>
            <a:endParaRPr lang="fr-SN" sz="4400" b="1" dirty="0">
              <a:latin typeface="Arial" panose="020B0604020202020204" pitchFamily="34" charset="0"/>
              <a:cs typeface="Arial" panose="020B0604020202020204" pitchFamily="34" charset="0"/>
            </a:endParaRPr>
          </a:p>
        </p:txBody>
      </p:sp>
      <p:sp>
        <p:nvSpPr>
          <p:cNvPr id="3" name="Sous-titre 2">
            <a:extLst>
              <a:ext uri="{FF2B5EF4-FFF2-40B4-BE49-F238E27FC236}">
                <a16:creationId xmlns:a16="http://schemas.microsoft.com/office/drawing/2014/main" id="{C0645B5D-6486-75CD-3EE1-49464180AF6B}"/>
              </a:ext>
            </a:extLst>
          </p:cNvPr>
          <p:cNvSpPr>
            <a:spLocks noGrp="1"/>
          </p:cNvSpPr>
          <p:nvPr>
            <p:ph type="subTitle" idx="1"/>
          </p:nvPr>
        </p:nvSpPr>
        <p:spPr/>
        <p:txBody>
          <a:bodyPr/>
          <a:lstStyle/>
          <a:p>
            <a:endParaRPr lang="fr-SN"/>
          </a:p>
        </p:txBody>
      </p:sp>
    </p:spTree>
    <p:extLst>
      <p:ext uri="{BB962C8B-B14F-4D97-AF65-F5344CB8AC3E}">
        <p14:creationId xmlns:p14="http://schemas.microsoft.com/office/powerpoint/2010/main" val="1320747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1E6DB3-0166-350E-D1E6-22C7CFA93971}"/>
              </a:ext>
            </a:extLst>
          </p:cNvPr>
          <p:cNvSpPr>
            <a:spLocks noGrp="1"/>
          </p:cNvSpPr>
          <p:nvPr>
            <p:ph type="title"/>
          </p:nvPr>
        </p:nvSpPr>
        <p:spPr>
          <a:xfrm>
            <a:off x="212035" y="365125"/>
            <a:ext cx="11635408" cy="1325563"/>
          </a:xfrm>
        </p:spPr>
        <p:txBody>
          <a:bodyPr>
            <a:normAutofit/>
          </a:bodyPr>
          <a:lstStyle/>
          <a:p>
            <a:pPr marL="571500" indent="-571500" algn="just">
              <a:buFont typeface="Wingdings" panose="05000000000000000000" pitchFamily="2" charset="2"/>
              <a:buChar char="q"/>
            </a:pPr>
            <a:r>
              <a:rPr lang="fr-FR" sz="2800" b="1" dirty="0">
                <a:latin typeface="Arial" panose="020B0604020202020204" pitchFamily="34" charset="0"/>
                <a:cs typeface="Arial" panose="020B0604020202020204" pitchFamily="34" charset="0"/>
              </a:rPr>
              <a:t>Toutes situations anomalies TD congénitales ou acquise </a:t>
            </a:r>
            <a:r>
              <a:rPr lang="fr-FR" sz="2800" b="1" dirty="0" err="1">
                <a:latin typeface="Arial" panose="020B0604020202020204" pitchFamily="34" charset="0"/>
                <a:cs typeface="Arial" panose="020B0604020202020204" pitchFamily="34" charset="0"/>
              </a:rPr>
              <a:t>nné</a:t>
            </a:r>
            <a:r>
              <a:rPr lang="fr-FR" sz="2800" b="1" dirty="0">
                <a:latin typeface="Arial" panose="020B0604020202020204" pitchFamily="34" charset="0"/>
                <a:cs typeface="Arial" panose="020B0604020202020204" pitchFamily="34" charset="0"/>
              </a:rPr>
              <a:t>  </a:t>
            </a:r>
            <a:r>
              <a:rPr lang="fr-FR" b="1" dirty="0">
                <a:latin typeface="Arial" panose="020B0604020202020204" pitchFamily="34" charset="0"/>
                <a:cs typeface="Arial" panose="020B0604020202020204" pitchFamily="34" charset="0"/>
              </a:rPr>
              <a:t> </a:t>
            </a:r>
            <a:endParaRPr lang="fr-SN" b="1" dirty="0">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79C9503A-0E39-203D-C9ED-2A74D2FD0392}"/>
              </a:ext>
            </a:extLst>
          </p:cNvPr>
          <p:cNvSpPr>
            <a:spLocks noGrp="1"/>
          </p:cNvSpPr>
          <p:nvPr>
            <p:ph idx="1"/>
          </p:nvPr>
        </p:nvSpPr>
        <p:spPr>
          <a:xfrm>
            <a:off x="344557" y="1825625"/>
            <a:ext cx="11502886" cy="4667250"/>
          </a:xfrm>
        </p:spPr>
        <p:txBody>
          <a:bodyPr/>
          <a:lstStyle/>
          <a:p>
            <a:pPr>
              <a:buFont typeface="Wingdings" panose="05000000000000000000" pitchFamily="2" charset="2"/>
              <a:buChar char="§"/>
            </a:pPr>
            <a:r>
              <a:rPr lang="fr-FR" dirty="0">
                <a:latin typeface="Arial" panose="020B0604020202020204" pitchFamily="34" charset="0"/>
                <a:cs typeface="Arial" panose="020B0604020202020204" pitchFamily="34" charset="0"/>
              </a:rPr>
              <a:t> Mise en jeu pronostic vital</a:t>
            </a:r>
          </a:p>
          <a:p>
            <a:pPr marL="0" indent="0">
              <a:buNone/>
            </a:pPr>
            <a:endParaRPr lang="fr-FR" dirty="0">
              <a:latin typeface="Arial" panose="020B0604020202020204" pitchFamily="34" charset="0"/>
              <a:cs typeface="Arial" panose="020B0604020202020204" pitchFamily="34" charset="0"/>
            </a:endParaRPr>
          </a:p>
          <a:p>
            <a:pPr>
              <a:buFont typeface="Wingdings" panose="05000000000000000000" pitchFamily="2" charset="2"/>
              <a:buChar char="§"/>
            </a:pPr>
            <a:r>
              <a:rPr lang="fr-FR" dirty="0">
                <a:latin typeface="Arial" panose="020B0604020202020204" pitchFamily="34" charset="0"/>
                <a:cs typeface="Arial" panose="020B0604020202020204" pitchFamily="34" charset="0"/>
              </a:rPr>
              <a:t>  Diagnostic salle de travail +++</a:t>
            </a:r>
          </a:p>
          <a:p>
            <a:pPr>
              <a:buFont typeface="Wingdings" panose="05000000000000000000" pitchFamily="2" charset="2"/>
              <a:buChar char="§"/>
            </a:pPr>
            <a:endParaRPr lang="fr-SN" dirty="0">
              <a:latin typeface="Arial" panose="020B0604020202020204" pitchFamily="34" charset="0"/>
              <a:cs typeface="Arial" panose="020B0604020202020204" pitchFamily="34" charset="0"/>
            </a:endParaRPr>
          </a:p>
          <a:p>
            <a:pPr>
              <a:buFont typeface="Wingdings" panose="05000000000000000000" pitchFamily="2" charset="2"/>
              <a:buChar char="§"/>
            </a:pPr>
            <a:r>
              <a:rPr lang="fr-SN" dirty="0">
                <a:latin typeface="Arial" panose="020B0604020202020204" pitchFamily="34" charset="0"/>
                <a:cs typeface="Arial" panose="020B0604020202020204" pitchFamily="34" charset="0"/>
              </a:rPr>
              <a:t> Avènement morphogramme fœtal = </a:t>
            </a:r>
            <a:r>
              <a:rPr lang="fr-SN" b="1" dirty="0">
                <a:latin typeface="Arial" panose="020B0604020202020204" pitchFamily="34" charset="0"/>
                <a:cs typeface="Arial" panose="020B0604020202020204" pitchFamily="34" charset="0"/>
              </a:rPr>
              <a:t>Anticipation prise en charge</a:t>
            </a:r>
          </a:p>
          <a:p>
            <a:pPr marL="0" indent="0">
              <a:buNone/>
            </a:pPr>
            <a:r>
              <a:rPr lang="fr-SN" b="1" dirty="0">
                <a:latin typeface="Arial" panose="020B0604020202020204" pitchFamily="34" charset="0"/>
                <a:cs typeface="Arial" panose="020B0604020202020204" pitchFamily="34" charset="0"/>
              </a:rPr>
              <a:t>                                                             +</a:t>
            </a:r>
          </a:p>
          <a:p>
            <a:pPr marL="0" indent="0">
              <a:buNone/>
            </a:pPr>
            <a:r>
              <a:rPr lang="fr-SN" b="1" dirty="0">
                <a:latin typeface="Arial" panose="020B0604020202020204" pitchFamily="34" charset="0"/>
                <a:cs typeface="Arial" panose="020B0604020202020204" pitchFamily="34" charset="0"/>
              </a:rPr>
              <a:t>                                                             Amélioration pronostic</a:t>
            </a:r>
            <a:endParaRPr lang="fr-S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93019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6D8BEB-02A6-1E1C-4530-8E528EEA69F1}"/>
              </a:ext>
            </a:extLst>
          </p:cNvPr>
          <p:cNvSpPr>
            <a:spLocks noGrp="1"/>
          </p:cNvSpPr>
          <p:nvPr>
            <p:ph type="title"/>
          </p:nvPr>
        </p:nvSpPr>
        <p:spPr>
          <a:xfrm>
            <a:off x="238539" y="365125"/>
            <a:ext cx="11115261" cy="867327"/>
          </a:xfrm>
        </p:spPr>
        <p:txBody>
          <a:bodyPr>
            <a:normAutofit/>
          </a:bodyPr>
          <a:lstStyle/>
          <a:p>
            <a:r>
              <a:rPr lang="fr-SN" sz="2800" b="1" dirty="0">
                <a:latin typeface="Arial" panose="020B0604020202020204" pitchFamily="34" charset="0"/>
                <a:cs typeface="Arial" panose="020B0604020202020204" pitchFamily="34" charset="0"/>
              </a:rPr>
              <a:t>CAS CLINIQUE 1</a:t>
            </a:r>
          </a:p>
        </p:txBody>
      </p:sp>
      <p:sp>
        <p:nvSpPr>
          <p:cNvPr id="3" name="Espace réservé du contenu 2">
            <a:extLst>
              <a:ext uri="{FF2B5EF4-FFF2-40B4-BE49-F238E27FC236}">
                <a16:creationId xmlns:a16="http://schemas.microsoft.com/office/drawing/2014/main" id="{9D07128C-B8C0-2381-0216-1E8ADBB3E303}"/>
              </a:ext>
            </a:extLst>
          </p:cNvPr>
          <p:cNvSpPr>
            <a:spLocks noGrp="1"/>
          </p:cNvSpPr>
          <p:nvPr>
            <p:ph idx="1"/>
          </p:nvPr>
        </p:nvSpPr>
        <p:spPr>
          <a:xfrm>
            <a:off x="238539" y="1099930"/>
            <a:ext cx="11714922" cy="5645427"/>
          </a:xfrm>
        </p:spPr>
        <p:txBody>
          <a:bodyPr>
            <a:normAutofit fontScale="85000" lnSpcReduction="10000"/>
          </a:bodyPr>
          <a:lstStyle/>
          <a:p>
            <a:pPr marL="0" indent="0" algn="just">
              <a:lnSpc>
                <a:spcPct val="160000"/>
              </a:lnSpc>
              <a:buNone/>
            </a:pPr>
            <a:r>
              <a:rPr lang="fr-SN" b="1" dirty="0">
                <a:latin typeface="Arial" panose="020B0604020202020204" pitchFamily="34" charset="0"/>
                <a:cs typeface="Arial" panose="020B0604020202020204" pitchFamily="34" charset="0"/>
              </a:rPr>
              <a:t>Un nouveau-né de 5 jours de vie, sexe féminin,  est reçu au SAU pour  refus de tétée, vomissements bilieux et distension abdominale progressive. La maman signale par ailleurs une réduction des couches mouillées de bébé sans odeur particulière des urines. L’examen physique retrouve une température à 37°C, un abdomen luisant laissant transparaître des anses intestinales distendues présentant des ondulations péristaltiques visibles et provoquée par une chiquenaude. Quel est votre diagnostic? </a:t>
            </a:r>
          </a:p>
          <a:p>
            <a:pPr marL="514350" indent="-514350" algn="just">
              <a:buAutoNum type="arabicPeriod"/>
            </a:pPr>
            <a:r>
              <a:rPr lang="fr-SN" dirty="0">
                <a:latin typeface="Arial" panose="020B0604020202020204" pitchFamily="34" charset="0"/>
                <a:cs typeface="Arial" panose="020B0604020202020204" pitchFamily="34" charset="0"/>
              </a:rPr>
              <a:t>Une infection néonatale précoce</a:t>
            </a:r>
          </a:p>
          <a:p>
            <a:pPr marL="514350" indent="-514350" algn="just">
              <a:buAutoNum type="arabicPeriod"/>
            </a:pPr>
            <a:r>
              <a:rPr lang="fr-SN" dirty="0">
                <a:latin typeface="Arial" panose="020B0604020202020204" pitchFamily="34" charset="0"/>
                <a:cs typeface="Arial" panose="020B0604020202020204" pitchFamily="34" charset="0"/>
              </a:rPr>
              <a:t>Une infection urinaire sur uropathie obstructive </a:t>
            </a:r>
          </a:p>
          <a:p>
            <a:pPr marL="514350" indent="-514350" algn="just">
              <a:buAutoNum type="arabicPeriod"/>
            </a:pPr>
            <a:r>
              <a:rPr lang="fr-SN" dirty="0">
                <a:latin typeface="Arial" panose="020B0604020202020204" pitchFamily="34" charset="0"/>
                <a:cs typeface="Arial" panose="020B0604020202020204" pitchFamily="34" charset="0"/>
              </a:rPr>
              <a:t>Une occlusion néonatale précoce </a:t>
            </a:r>
          </a:p>
          <a:p>
            <a:pPr marL="514350" indent="-514350" algn="just">
              <a:buAutoNum type="arabicPeriod"/>
            </a:pPr>
            <a:r>
              <a:rPr lang="fr-SN" dirty="0">
                <a:latin typeface="Arial" panose="020B0604020202020204" pitchFamily="34" charset="0"/>
                <a:cs typeface="Arial" panose="020B0604020202020204" pitchFamily="34" charset="0"/>
              </a:rPr>
              <a:t> Une entérocolite ulcéro-nécrosante (ECUN)</a:t>
            </a:r>
          </a:p>
        </p:txBody>
      </p:sp>
    </p:spTree>
    <p:extLst>
      <p:ext uri="{BB962C8B-B14F-4D97-AF65-F5344CB8AC3E}">
        <p14:creationId xmlns:p14="http://schemas.microsoft.com/office/powerpoint/2010/main" val="2962730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256A6D-8EB0-6295-C8C1-AD089666D1A1}"/>
              </a:ext>
            </a:extLst>
          </p:cNvPr>
          <p:cNvSpPr>
            <a:spLocks noGrp="1"/>
          </p:cNvSpPr>
          <p:nvPr>
            <p:ph type="title"/>
          </p:nvPr>
        </p:nvSpPr>
        <p:spPr/>
        <p:txBody>
          <a:bodyPr>
            <a:normAutofit/>
          </a:bodyPr>
          <a:lstStyle/>
          <a:p>
            <a:r>
              <a:rPr lang="fr-SN" sz="2800" b="1" dirty="0">
                <a:latin typeface="Arial Black" panose="020B0A04020102020204" pitchFamily="34" charset="0"/>
                <a:cs typeface="Arial" panose="020B0604020202020204" pitchFamily="34" charset="0"/>
              </a:rPr>
              <a:t>Réponses :</a:t>
            </a:r>
          </a:p>
        </p:txBody>
      </p:sp>
      <p:sp>
        <p:nvSpPr>
          <p:cNvPr id="3" name="Espace réservé du contenu 2">
            <a:extLst>
              <a:ext uri="{FF2B5EF4-FFF2-40B4-BE49-F238E27FC236}">
                <a16:creationId xmlns:a16="http://schemas.microsoft.com/office/drawing/2014/main" id="{2465FFE3-1E4C-CECE-D2A6-08DBD4C69A0B}"/>
              </a:ext>
            </a:extLst>
          </p:cNvPr>
          <p:cNvSpPr>
            <a:spLocks noGrp="1"/>
          </p:cNvSpPr>
          <p:nvPr>
            <p:ph idx="1"/>
          </p:nvPr>
        </p:nvSpPr>
        <p:spPr/>
        <p:txBody>
          <a:bodyPr/>
          <a:lstStyle/>
          <a:p>
            <a:pPr marL="514350" indent="-514350" algn="just">
              <a:buAutoNum type="arabicPeriod"/>
            </a:pPr>
            <a:r>
              <a:rPr lang="fr-SN" dirty="0">
                <a:latin typeface="Arial" panose="020B0604020202020204" pitchFamily="34" charset="0"/>
                <a:cs typeface="Arial" panose="020B0604020202020204" pitchFamily="34" charset="0"/>
              </a:rPr>
              <a:t>Une infection néonatale précoce</a:t>
            </a:r>
          </a:p>
          <a:p>
            <a:pPr marL="514350" indent="-514350" algn="just">
              <a:buAutoNum type="arabicPeriod"/>
            </a:pPr>
            <a:endParaRPr lang="fr-SN" dirty="0">
              <a:latin typeface="Arial" panose="020B0604020202020204" pitchFamily="34" charset="0"/>
              <a:cs typeface="Arial" panose="020B0604020202020204" pitchFamily="34" charset="0"/>
            </a:endParaRPr>
          </a:p>
          <a:p>
            <a:pPr marL="514350" indent="-514350" algn="just">
              <a:buAutoNum type="arabicPeriod"/>
            </a:pPr>
            <a:r>
              <a:rPr lang="fr-SN" dirty="0">
                <a:latin typeface="Arial" panose="020B0604020202020204" pitchFamily="34" charset="0"/>
                <a:cs typeface="Arial" panose="020B0604020202020204" pitchFamily="34" charset="0"/>
              </a:rPr>
              <a:t>Une infection urinaire sur uropathie malformative</a:t>
            </a:r>
          </a:p>
          <a:p>
            <a:pPr marL="514350" indent="-514350" algn="just">
              <a:buAutoNum type="arabicPeriod"/>
            </a:pPr>
            <a:endParaRPr lang="fr-SN" dirty="0">
              <a:latin typeface="Arial" panose="020B0604020202020204" pitchFamily="34" charset="0"/>
              <a:cs typeface="Arial" panose="020B0604020202020204" pitchFamily="34" charset="0"/>
            </a:endParaRPr>
          </a:p>
          <a:p>
            <a:pPr marL="514350" indent="-514350" algn="just">
              <a:buAutoNum type="arabicPeriod"/>
            </a:pPr>
            <a:r>
              <a:rPr lang="fr-SN" b="1" dirty="0">
                <a:solidFill>
                  <a:srgbClr val="00B050"/>
                </a:solidFill>
                <a:latin typeface="Arial Black" panose="020B0A04020102020204" pitchFamily="34" charset="0"/>
                <a:cs typeface="Arial" panose="020B0604020202020204" pitchFamily="34" charset="0"/>
              </a:rPr>
              <a:t>Une occlusion néonatale précoce </a:t>
            </a:r>
          </a:p>
          <a:p>
            <a:pPr marL="514350" indent="-514350" algn="just">
              <a:buAutoNum type="arabicPeriod"/>
            </a:pPr>
            <a:endParaRPr lang="fr-SN" b="1" dirty="0">
              <a:solidFill>
                <a:srgbClr val="00B050"/>
              </a:solidFill>
              <a:latin typeface="Arial Black" panose="020B0A04020102020204" pitchFamily="34" charset="0"/>
              <a:cs typeface="Arial" panose="020B0604020202020204" pitchFamily="34" charset="0"/>
            </a:endParaRPr>
          </a:p>
          <a:p>
            <a:pPr marL="0" indent="0" algn="just">
              <a:buNone/>
            </a:pPr>
            <a:r>
              <a:rPr lang="fr-SN" dirty="0">
                <a:latin typeface="Arial" panose="020B0604020202020204" pitchFamily="34" charset="0"/>
                <a:cs typeface="Arial" panose="020B0604020202020204" pitchFamily="34" charset="0"/>
              </a:rPr>
              <a:t>4.  Une entérocolite ulcéro-nécrosante </a:t>
            </a:r>
          </a:p>
        </p:txBody>
      </p:sp>
    </p:spTree>
    <p:extLst>
      <p:ext uri="{BB962C8B-B14F-4D97-AF65-F5344CB8AC3E}">
        <p14:creationId xmlns:p14="http://schemas.microsoft.com/office/powerpoint/2010/main" val="4199638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2ADB6C-9851-F5BB-168E-E9FDA6D08E46}"/>
              </a:ext>
            </a:extLst>
          </p:cNvPr>
          <p:cNvSpPr>
            <a:spLocks noGrp="1"/>
          </p:cNvSpPr>
          <p:nvPr>
            <p:ph type="title"/>
          </p:nvPr>
        </p:nvSpPr>
        <p:spPr>
          <a:xfrm>
            <a:off x="490330" y="500062"/>
            <a:ext cx="11198087" cy="1325563"/>
          </a:xfrm>
        </p:spPr>
        <p:txBody>
          <a:bodyPr>
            <a:normAutofit/>
          </a:bodyPr>
          <a:lstStyle/>
          <a:p>
            <a:pPr marL="457200" indent="-457200" algn="just">
              <a:buFont typeface="Wingdings" panose="05000000000000000000" pitchFamily="2" charset="2"/>
              <a:buChar char="q"/>
            </a:pPr>
            <a:r>
              <a:rPr lang="fr-SN" sz="2800" dirty="0">
                <a:latin typeface="Arial" panose="020B0604020202020204" pitchFamily="34" charset="0"/>
                <a:cs typeface="Arial" panose="020B0604020202020204" pitchFamily="34" charset="0"/>
              </a:rPr>
              <a:t>Dans les antécédents périnataux on relève:</a:t>
            </a:r>
          </a:p>
        </p:txBody>
      </p:sp>
      <p:sp>
        <p:nvSpPr>
          <p:cNvPr id="3" name="Espace réservé du contenu 2">
            <a:extLst>
              <a:ext uri="{FF2B5EF4-FFF2-40B4-BE49-F238E27FC236}">
                <a16:creationId xmlns:a16="http://schemas.microsoft.com/office/drawing/2014/main" id="{97564FC7-4964-FF40-E591-9CF8C8E32887}"/>
              </a:ext>
            </a:extLst>
          </p:cNvPr>
          <p:cNvSpPr>
            <a:spLocks noGrp="1"/>
          </p:cNvSpPr>
          <p:nvPr>
            <p:ph idx="1"/>
          </p:nvPr>
        </p:nvSpPr>
        <p:spPr>
          <a:xfrm>
            <a:off x="503583" y="1825625"/>
            <a:ext cx="11198087" cy="4667250"/>
          </a:xfrm>
        </p:spPr>
        <p:txBody>
          <a:bodyPr/>
          <a:lstStyle/>
          <a:p>
            <a:pPr algn="just">
              <a:buFont typeface="Wingdings" panose="05000000000000000000" pitchFamily="2" charset="2"/>
              <a:buChar char="§"/>
            </a:pPr>
            <a:r>
              <a:rPr lang="fr-SN" b="1" dirty="0">
                <a:latin typeface="Arial" panose="020B0604020202020204" pitchFamily="34" charset="0"/>
                <a:cs typeface="Arial" panose="020B0604020202020204" pitchFamily="34" charset="0"/>
              </a:rPr>
              <a:t> CPN</a:t>
            </a:r>
            <a:r>
              <a:rPr lang="fr-SN" dirty="0">
                <a:latin typeface="Arial" panose="020B0604020202020204" pitchFamily="34" charset="0"/>
                <a:cs typeface="Arial" panose="020B0604020202020204" pitchFamily="34" charset="0"/>
              </a:rPr>
              <a:t>, </a:t>
            </a:r>
            <a:r>
              <a:rPr lang="fr-SN" b="1" dirty="0">
                <a:latin typeface="Arial" panose="020B0604020202020204" pitchFamily="34" charset="0"/>
                <a:cs typeface="Arial" panose="020B0604020202020204" pitchFamily="34" charset="0"/>
              </a:rPr>
              <a:t>Echo fœtale </a:t>
            </a:r>
            <a:r>
              <a:rPr lang="fr-SN">
                <a:latin typeface="Arial" panose="020B0604020202020204" pitchFamily="34" charset="0"/>
                <a:cs typeface="Arial" panose="020B0604020202020204" pitchFamily="34" charset="0"/>
              </a:rPr>
              <a:t>non précisées </a:t>
            </a:r>
            <a:endParaRPr lang="fr-SN" b="1" dirty="0">
              <a:latin typeface="Arial" panose="020B0604020202020204" pitchFamily="34" charset="0"/>
              <a:cs typeface="Arial" panose="020B0604020202020204" pitchFamily="34" charset="0"/>
            </a:endParaRPr>
          </a:p>
          <a:p>
            <a:pPr algn="just">
              <a:buFont typeface="Wingdings" panose="05000000000000000000" pitchFamily="2" charset="2"/>
              <a:buChar char="§"/>
            </a:pPr>
            <a:r>
              <a:rPr lang="fr-SN" dirty="0">
                <a:latin typeface="Arial" panose="020B0604020202020204" pitchFamily="34" charset="0"/>
                <a:cs typeface="Arial" panose="020B0604020202020204" pitchFamily="34" charset="0"/>
              </a:rPr>
              <a:t>Une grossesse à terme avec accouchement normal, APGAR 8/10</a:t>
            </a:r>
            <a:r>
              <a:rPr lang="fr-SN" baseline="30000" dirty="0">
                <a:latin typeface="Arial" panose="020B0604020202020204" pitchFamily="34" charset="0"/>
                <a:cs typeface="Arial" panose="020B0604020202020204" pitchFamily="34" charset="0"/>
              </a:rPr>
              <a:t>ème</a:t>
            </a:r>
            <a:r>
              <a:rPr lang="fr-SN" dirty="0">
                <a:latin typeface="Arial" panose="020B0604020202020204" pitchFamily="34" charset="0"/>
                <a:cs typeface="Arial" panose="020B0604020202020204" pitchFamily="34" charset="0"/>
              </a:rPr>
              <a:t> , PN = 3000g</a:t>
            </a:r>
          </a:p>
          <a:p>
            <a:pPr algn="just">
              <a:buFont typeface="Wingdings" panose="05000000000000000000" pitchFamily="2" charset="2"/>
              <a:buChar char="§"/>
            </a:pPr>
            <a:r>
              <a:rPr lang="fr-SN" b="1" dirty="0">
                <a:latin typeface="Arial" panose="020B0604020202020204" pitchFamily="34" charset="0"/>
                <a:cs typeface="Arial" panose="020B0604020202020204" pitchFamily="34" charset="0"/>
              </a:rPr>
              <a:t> </a:t>
            </a:r>
            <a:r>
              <a:rPr lang="fr-SN" dirty="0">
                <a:latin typeface="Arial" panose="020B0604020202020204" pitchFamily="34" charset="0"/>
                <a:cs typeface="Arial" panose="020B0604020202020204" pitchFamily="34" charset="0"/>
              </a:rPr>
              <a:t>Un méconium non encore émis en dehors de quelques traces notées par la maman à J3 de vie </a:t>
            </a:r>
          </a:p>
          <a:p>
            <a:pPr marL="0" indent="0" algn="just">
              <a:buNone/>
            </a:pPr>
            <a:endParaRPr lang="fr-SN" dirty="0">
              <a:latin typeface="Arial" panose="020B0604020202020204" pitchFamily="34" charset="0"/>
              <a:cs typeface="Arial" panose="020B0604020202020204" pitchFamily="34" charset="0"/>
            </a:endParaRPr>
          </a:p>
          <a:p>
            <a:pPr algn="just">
              <a:buFont typeface="Wingdings" panose="05000000000000000000" pitchFamily="2" charset="2"/>
              <a:buChar char="q"/>
            </a:pPr>
            <a:r>
              <a:rPr lang="fr-SN" dirty="0">
                <a:latin typeface="Arial" panose="020B0604020202020204" pitchFamily="34" charset="0"/>
                <a:cs typeface="Arial" panose="020B0604020202020204" pitchFamily="34" charset="0"/>
              </a:rPr>
              <a:t> L’examen du périnée et des autres appareils est sans particularité ; par ailleurs, les constantes vitales sont conservées.</a:t>
            </a:r>
          </a:p>
          <a:p>
            <a:pPr marL="0" indent="0" algn="just">
              <a:buNone/>
            </a:pPr>
            <a:endParaRPr lang="fr-SN"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31183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95D682-2245-252E-F60F-532623509206}"/>
              </a:ext>
            </a:extLst>
          </p:cNvPr>
          <p:cNvSpPr>
            <a:spLocks noGrp="1"/>
          </p:cNvSpPr>
          <p:nvPr>
            <p:ph type="title"/>
          </p:nvPr>
        </p:nvSpPr>
        <p:spPr>
          <a:xfrm>
            <a:off x="225287" y="365125"/>
            <a:ext cx="11675165" cy="1325563"/>
          </a:xfrm>
        </p:spPr>
        <p:txBody>
          <a:bodyPr>
            <a:normAutofit/>
          </a:bodyPr>
          <a:lstStyle/>
          <a:p>
            <a:pPr algn="just"/>
            <a:r>
              <a:rPr lang="fr-SN" sz="2800" b="1" dirty="0">
                <a:latin typeface="Arial" panose="020B0604020202020204" pitchFamily="34" charset="0"/>
                <a:cs typeface="Arial" panose="020B0604020202020204" pitchFamily="34" charset="0"/>
              </a:rPr>
              <a:t>Question: </a:t>
            </a:r>
            <a:r>
              <a:rPr lang="fr-SN" sz="2800" dirty="0">
                <a:latin typeface="Arial" panose="020B0604020202020204" pitchFamily="34" charset="0"/>
                <a:cs typeface="Arial" panose="020B0604020202020204" pitchFamily="34" charset="0"/>
              </a:rPr>
              <a:t>Quelle est l’étape suivante de la démarche diagnostique? </a:t>
            </a:r>
            <a:br>
              <a:rPr lang="fr-SN" sz="1600" b="1" dirty="0">
                <a:latin typeface="Arial" panose="020B0604020202020204" pitchFamily="34" charset="0"/>
                <a:cs typeface="Arial" panose="020B0604020202020204" pitchFamily="34" charset="0"/>
              </a:rPr>
            </a:br>
            <a:endParaRPr lang="fr-SN" sz="2800" b="1" dirty="0">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595E512E-8536-4A45-EABB-B521196BE777}"/>
              </a:ext>
            </a:extLst>
          </p:cNvPr>
          <p:cNvSpPr>
            <a:spLocks noGrp="1"/>
          </p:cNvSpPr>
          <p:nvPr>
            <p:ph idx="1"/>
          </p:nvPr>
        </p:nvSpPr>
        <p:spPr>
          <a:xfrm>
            <a:off x="838200" y="1825625"/>
            <a:ext cx="10515600" cy="4932984"/>
          </a:xfrm>
        </p:spPr>
        <p:txBody>
          <a:bodyPr/>
          <a:lstStyle/>
          <a:p>
            <a:pPr marL="514350" indent="-514350" algn="just">
              <a:buAutoNum type="arabicPeriod"/>
            </a:pPr>
            <a:r>
              <a:rPr lang="fr-SN" dirty="0">
                <a:latin typeface="Arial" panose="020B0604020202020204" pitchFamily="34" charset="0"/>
                <a:cs typeface="Arial" panose="020B0604020202020204" pitchFamily="34" charset="0"/>
              </a:rPr>
              <a:t>Mise en place d’une sonde oro-gastrique après aspiration gastrique; l’échographie abdominale est demandée.</a:t>
            </a:r>
          </a:p>
          <a:p>
            <a:pPr marL="514350" indent="-514350" algn="just">
              <a:buAutoNum type="arabicPeriod"/>
            </a:pPr>
            <a:endParaRPr lang="fr-SN" dirty="0">
              <a:latin typeface="Arial" panose="020B0604020202020204" pitchFamily="34" charset="0"/>
              <a:cs typeface="Arial" panose="020B0604020202020204" pitchFamily="34" charset="0"/>
            </a:endParaRPr>
          </a:p>
          <a:p>
            <a:pPr marL="514350" indent="-514350" algn="just">
              <a:buAutoNum type="arabicPeriod"/>
            </a:pPr>
            <a:r>
              <a:rPr lang="fr-SN" dirty="0">
                <a:latin typeface="Arial" panose="020B0604020202020204" pitchFamily="34" charset="0"/>
                <a:cs typeface="Arial" panose="020B0604020202020204" pitchFamily="34" charset="0"/>
              </a:rPr>
              <a:t> Mise en place d’une SNG et urinaire suivie d’une demande d’échographie abdominale</a:t>
            </a:r>
          </a:p>
          <a:p>
            <a:pPr marL="514350" indent="-514350" algn="just">
              <a:buAutoNum type="arabicPeriod"/>
            </a:pPr>
            <a:endParaRPr lang="fr-SN" dirty="0">
              <a:latin typeface="Arial" panose="020B0604020202020204" pitchFamily="34" charset="0"/>
              <a:cs typeface="Arial" panose="020B0604020202020204" pitchFamily="34" charset="0"/>
            </a:endParaRPr>
          </a:p>
          <a:p>
            <a:pPr marL="514350" indent="-514350" algn="just">
              <a:buAutoNum type="arabicPeriod"/>
            </a:pPr>
            <a:r>
              <a:rPr lang="fr-SN" dirty="0">
                <a:latin typeface="Arial" panose="020B0604020202020204" pitchFamily="34" charset="0"/>
                <a:cs typeface="Arial" panose="020B0604020202020204" pitchFamily="34" charset="0"/>
              </a:rPr>
              <a:t> Pose de voie veineuse de sécurité, mise en place de sonde oro-gastrique et urinaire suivie d’une demande d’échographie</a:t>
            </a:r>
          </a:p>
          <a:p>
            <a:pPr marL="514350" indent="-514350" algn="just">
              <a:buAutoNum type="arabicPeriod"/>
            </a:pPr>
            <a:endParaRPr lang="fr-SN" dirty="0">
              <a:latin typeface="Arial" panose="020B0604020202020204" pitchFamily="34" charset="0"/>
              <a:cs typeface="Arial" panose="020B0604020202020204" pitchFamily="34" charset="0"/>
            </a:endParaRPr>
          </a:p>
          <a:p>
            <a:pPr marL="514350" indent="-514350" algn="just">
              <a:buAutoNum type="arabicPeriod"/>
            </a:pPr>
            <a:r>
              <a:rPr lang="fr-SN" dirty="0">
                <a:latin typeface="Arial" panose="020B0604020202020204" pitchFamily="34" charset="0"/>
                <a:cs typeface="Arial" panose="020B0604020202020204" pitchFamily="34" charset="0"/>
              </a:rPr>
              <a:t> Un ASP debout prenant les coupoles est réalisé en urgence</a:t>
            </a:r>
          </a:p>
        </p:txBody>
      </p:sp>
    </p:spTree>
    <p:extLst>
      <p:ext uri="{BB962C8B-B14F-4D97-AF65-F5344CB8AC3E}">
        <p14:creationId xmlns:p14="http://schemas.microsoft.com/office/powerpoint/2010/main" val="2084931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E7E64B3-27F2-8A27-80B1-0D418B75E213}"/>
              </a:ext>
            </a:extLst>
          </p:cNvPr>
          <p:cNvSpPr>
            <a:spLocks noGrp="1"/>
          </p:cNvSpPr>
          <p:nvPr>
            <p:ph type="title"/>
          </p:nvPr>
        </p:nvSpPr>
        <p:spPr/>
        <p:txBody>
          <a:bodyPr>
            <a:normAutofit/>
          </a:bodyPr>
          <a:lstStyle/>
          <a:p>
            <a:r>
              <a:rPr lang="fr-SN" sz="2800" b="1" dirty="0">
                <a:latin typeface="Arial Black" panose="020B0A04020102020204" pitchFamily="34" charset="0"/>
                <a:cs typeface="Arial" panose="020B0604020202020204" pitchFamily="34" charset="0"/>
              </a:rPr>
              <a:t>Réponses:</a:t>
            </a:r>
          </a:p>
        </p:txBody>
      </p:sp>
      <p:sp>
        <p:nvSpPr>
          <p:cNvPr id="3" name="Espace réservé du contenu 2">
            <a:extLst>
              <a:ext uri="{FF2B5EF4-FFF2-40B4-BE49-F238E27FC236}">
                <a16:creationId xmlns:a16="http://schemas.microsoft.com/office/drawing/2014/main" id="{C64D2FA0-275B-0BE9-5E39-7CFB5029C81B}"/>
              </a:ext>
            </a:extLst>
          </p:cNvPr>
          <p:cNvSpPr>
            <a:spLocks noGrp="1"/>
          </p:cNvSpPr>
          <p:nvPr>
            <p:ph idx="1"/>
          </p:nvPr>
        </p:nvSpPr>
        <p:spPr>
          <a:xfrm>
            <a:off x="463826" y="1825625"/>
            <a:ext cx="11396870" cy="4667250"/>
          </a:xfrm>
        </p:spPr>
        <p:txBody>
          <a:bodyPr>
            <a:normAutofit lnSpcReduction="10000"/>
          </a:bodyPr>
          <a:lstStyle/>
          <a:p>
            <a:pPr marL="514350" indent="-514350" algn="just">
              <a:buAutoNum type="arabicPeriod"/>
            </a:pPr>
            <a:r>
              <a:rPr lang="fr-SN" dirty="0">
                <a:latin typeface="Arial" panose="020B0604020202020204" pitchFamily="34" charset="0"/>
                <a:cs typeface="Arial" panose="020B0604020202020204" pitchFamily="34" charset="0"/>
              </a:rPr>
              <a:t>Mise en place d’une sonde oro-gastrique après aspiration gastrique; l’échographie abdominale est demandée.</a:t>
            </a:r>
          </a:p>
          <a:p>
            <a:pPr marL="514350" indent="-514350" algn="just">
              <a:buAutoNum type="arabicPeriod"/>
            </a:pPr>
            <a:endParaRPr lang="fr-SN" dirty="0">
              <a:latin typeface="Arial" panose="020B0604020202020204" pitchFamily="34" charset="0"/>
              <a:cs typeface="Arial" panose="020B0604020202020204" pitchFamily="34" charset="0"/>
            </a:endParaRPr>
          </a:p>
          <a:p>
            <a:pPr marL="514350" indent="-514350" algn="just">
              <a:buFont typeface="Arial" panose="020B0604020202020204" pitchFamily="34" charset="0"/>
              <a:buAutoNum type="arabicPeriod"/>
            </a:pPr>
            <a:r>
              <a:rPr lang="fr-SN" dirty="0">
                <a:latin typeface="Arial" panose="020B0604020202020204" pitchFamily="34" charset="0"/>
                <a:cs typeface="Arial" panose="020B0604020202020204" pitchFamily="34" charset="0"/>
              </a:rPr>
              <a:t>Mise en place d’une SNG et urinaire suivie d’une demande d’échographie abdominale</a:t>
            </a:r>
          </a:p>
          <a:p>
            <a:pPr marL="514350" indent="-514350" algn="just">
              <a:buAutoNum type="arabicPeriod"/>
            </a:pPr>
            <a:endParaRPr lang="fr-SN" dirty="0">
              <a:latin typeface="Arial" panose="020B0604020202020204" pitchFamily="34" charset="0"/>
              <a:cs typeface="Arial" panose="020B0604020202020204" pitchFamily="34" charset="0"/>
            </a:endParaRPr>
          </a:p>
          <a:p>
            <a:pPr marL="514350" indent="-514350" algn="just">
              <a:buFont typeface="Arial" panose="020B0604020202020204" pitchFamily="34" charset="0"/>
              <a:buAutoNum type="arabicPeriod"/>
            </a:pPr>
            <a:r>
              <a:rPr lang="fr-SN" dirty="0">
                <a:latin typeface="Arial" panose="020B0604020202020204" pitchFamily="34" charset="0"/>
                <a:cs typeface="Arial" panose="020B0604020202020204" pitchFamily="34" charset="0"/>
              </a:rPr>
              <a:t>Pose de voie veineuse de sécurité, mise en place de sonde oro-gastrique et urinaire suivie d’une demande d’échographie</a:t>
            </a:r>
          </a:p>
          <a:p>
            <a:pPr marL="514350" indent="-514350">
              <a:buAutoNum type="arabicPeriod"/>
            </a:pPr>
            <a:endParaRPr lang="fr-SN" dirty="0">
              <a:latin typeface="Arial" panose="020B0604020202020204" pitchFamily="34" charset="0"/>
              <a:cs typeface="Arial" panose="020B0604020202020204" pitchFamily="34" charset="0"/>
            </a:endParaRPr>
          </a:p>
          <a:p>
            <a:pPr marL="0" indent="0" algn="just">
              <a:buNone/>
            </a:pPr>
            <a:r>
              <a:rPr lang="fr-SN" dirty="0">
                <a:latin typeface="Arial" panose="020B0604020202020204" pitchFamily="34" charset="0"/>
                <a:cs typeface="Arial" panose="020B0604020202020204" pitchFamily="34" charset="0"/>
              </a:rPr>
              <a:t> </a:t>
            </a:r>
            <a:r>
              <a:rPr lang="fr-SN" b="1" dirty="0">
                <a:solidFill>
                  <a:srgbClr val="00B050"/>
                </a:solidFill>
                <a:latin typeface="Arial Black" panose="020B0A04020102020204" pitchFamily="34" charset="0"/>
                <a:cs typeface="Arial" panose="020B0604020202020204" pitchFamily="34" charset="0"/>
              </a:rPr>
              <a:t>4. Un ASP debout prenant les coupoles est réalisé en urgence</a:t>
            </a:r>
          </a:p>
        </p:txBody>
      </p:sp>
    </p:spTree>
    <p:extLst>
      <p:ext uri="{BB962C8B-B14F-4D97-AF65-F5344CB8AC3E}">
        <p14:creationId xmlns:p14="http://schemas.microsoft.com/office/powerpoint/2010/main" val="240547914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1594</TotalTime>
  <Words>1151</Words>
  <Application>Microsoft Office PowerPoint</Application>
  <PresentationFormat>Grand écran</PresentationFormat>
  <Paragraphs>163</Paragraphs>
  <Slides>29</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29</vt:i4>
      </vt:variant>
    </vt:vector>
  </HeadingPairs>
  <TitlesOfParts>
    <vt:vector size="35" baseType="lpstr">
      <vt:lpstr>Arial</vt:lpstr>
      <vt:lpstr>Arial Black</vt:lpstr>
      <vt:lpstr>Calibri</vt:lpstr>
      <vt:lpstr>Calibri Light</vt:lpstr>
      <vt:lpstr>Wingdings</vt:lpstr>
      <vt:lpstr>Thème Office</vt:lpstr>
      <vt:lpstr>LES URGENCES CHIRURGICALES DIGESTIVES PEDIATRIQUES</vt:lpstr>
      <vt:lpstr>INTRODUCTION</vt:lpstr>
      <vt:lpstr>URGENCES DIGESTIVES NEONATALES</vt:lpstr>
      <vt:lpstr>Toutes situations anomalies TD congénitales ou acquise nné   </vt:lpstr>
      <vt:lpstr>CAS CLINIQUE 1</vt:lpstr>
      <vt:lpstr>Réponses :</vt:lpstr>
      <vt:lpstr>Dans les antécédents périnataux on relève:</vt:lpstr>
      <vt:lpstr>Question: Quelle est l’étape suivante de la démarche diagnostique?  </vt:lpstr>
      <vt:lpstr>Réponses:</vt:lpstr>
      <vt:lpstr>Avec les résultats suivants</vt:lpstr>
      <vt:lpstr>Réponse:</vt:lpstr>
      <vt:lpstr>Méconium dans les 24h de vie =  transit digestif nné normal</vt:lpstr>
      <vt:lpstr>CAS CLINIQUE 2</vt:lpstr>
      <vt:lpstr>Réponse: Volvulus aigu sur mésentère commun  </vt:lpstr>
      <vt:lpstr>Diagnostic différentiel: Atrésie duodénale  +/-  grêle</vt:lpstr>
      <vt:lpstr>Différents types d’atrésie du grêle</vt:lpstr>
      <vt:lpstr>URGENCES DIGESTIVE DU NOURRISSON ET DE L’ENFANT</vt:lpstr>
      <vt:lpstr>CAS CLINIQUE 1</vt:lpstr>
      <vt:lpstr>Réponse:</vt:lpstr>
      <vt:lpstr>A.  Avec cette information que faites vous?</vt:lpstr>
      <vt:lpstr>B.  Réponse </vt:lpstr>
      <vt:lpstr>CAS CLINIQUE 2</vt:lpstr>
      <vt:lpstr>A. Quelle est la conduite à tenir</vt:lpstr>
      <vt:lpstr>Réponse:</vt:lpstr>
      <vt:lpstr>AUTRES OBSTRUCTIONS DIGESTIVES DU NOURRISSON</vt:lpstr>
      <vt:lpstr>APPENDICITE DU PETIT ET GRAND ENFANT</vt:lpstr>
      <vt:lpstr>CAS CLINIQUE 3</vt:lpstr>
      <vt:lpstr>CONCLUSION</vt:lpstr>
      <vt:lpstr>MERCI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URGENCES CHIRURGICALES DIGESTIVES PEDIATRIQUES</dc:title>
  <dc:creator>Aloïse SAGNA</dc:creator>
  <cp:lastModifiedBy>Aloïse SAGNA</cp:lastModifiedBy>
  <cp:revision>23</cp:revision>
  <dcterms:created xsi:type="dcterms:W3CDTF">2022-07-20T06:40:32Z</dcterms:created>
  <dcterms:modified xsi:type="dcterms:W3CDTF">2022-07-23T09:03:40Z</dcterms:modified>
</cp:coreProperties>
</file>