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sldIdLst>
    <p:sldId id="256" r:id="rId2"/>
    <p:sldId id="284" r:id="rId3"/>
    <p:sldId id="305" r:id="rId4"/>
    <p:sldId id="657" r:id="rId5"/>
    <p:sldId id="264" r:id="rId6"/>
    <p:sldId id="265" r:id="rId7"/>
    <p:sldId id="257" r:id="rId8"/>
    <p:sldId id="258" r:id="rId9"/>
    <p:sldId id="261" r:id="rId10"/>
    <p:sldId id="262" r:id="rId11"/>
    <p:sldId id="315" r:id="rId12"/>
    <p:sldId id="320" r:id="rId13"/>
    <p:sldId id="267" r:id="rId14"/>
    <p:sldId id="266" r:id="rId15"/>
    <p:sldId id="335" r:id="rId16"/>
    <p:sldId id="337" r:id="rId17"/>
    <p:sldId id="293" r:id="rId18"/>
    <p:sldId id="276" r:id="rId19"/>
    <p:sldId id="339" r:id="rId20"/>
    <p:sldId id="611" r:id="rId21"/>
    <p:sldId id="635" r:id="rId22"/>
    <p:sldId id="648" r:id="rId23"/>
    <p:sldId id="307" r:id="rId24"/>
    <p:sldId id="288" r:id="rId25"/>
    <p:sldId id="289" r:id="rId26"/>
    <p:sldId id="310" r:id="rId27"/>
    <p:sldId id="296" r:id="rId28"/>
    <p:sldId id="596" r:id="rId29"/>
    <p:sldId id="277" r:id="rId30"/>
    <p:sldId id="297" r:id="rId31"/>
    <p:sldId id="312" r:id="rId32"/>
    <p:sldId id="647" r:id="rId33"/>
    <p:sldId id="651" r:id="rId34"/>
    <p:sldId id="629" r:id="rId35"/>
    <p:sldId id="630" r:id="rId36"/>
    <p:sldId id="632" r:id="rId37"/>
    <p:sldId id="619" r:id="rId38"/>
    <p:sldId id="654" r:id="rId39"/>
    <p:sldId id="621" r:id="rId40"/>
    <p:sldId id="274" r:id="rId41"/>
    <p:sldId id="275" r:id="rId42"/>
    <p:sldId id="625" r:id="rId43"/>
    <p:sldId id="655" r:id="rId44"/>
    <p:sldId id="645" r:id="rId45"/>
    <p:sldId id="656" r:id="rId46"/>
    <p:sldId id="649" r:id="rId47"/>
    <p:sldId id="597" r:id="rId48"/>
    <p:sldId id="588" r:id="rId49"/>
    <p:sldId id="652" r:id="rId50"/>
    <p:sldId id="598" r:id="rId51"/>
    <p:sldId id="599" r:id="rId52"/>
    <p:sldId id="600" r:id="rId53"/>
    <p:sldId id="601" r:id="rId54"/>
    <p:sldId id="602" r:id="rId55"/>
    <p:sldId id="653" r:id="rId56"/>
    <p:sldId id="608" r:id="rId5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2884" autoAdjust="0"/>
  </p:normalViewPr>
  <p:slideViewPr>
    <p:cSldViewPr snapToGrid="0">
      <p:cViewPr varScale="1">
        <p:scale>
          <a:sx n="63" d="100"/>
          <a:sy n="63" d="100"/>
        </p:scale>
        <p:origin x="396" y="60"/>
      </p:cViewPr>
      <p:guideLst/>
    </p:cSldViewPr>
  </p:slideViewPr>
  <p:notesTextViewPr>
    <p:cViewPr>
      <p:scale>
        <a:sx n="1" d="1"/>
        <a:sy n="1" d="1"/>
      </p:scale>
      <p:origin x="0" y="0"/>
    </p:cViewPr>
  </p:notesTextViewPr>
  <p:sorterViewPr>
    <p:cViewPr>
      <p:scale>
        <a:sx n="90" d="100"/>
        <a:sy n="90" d="100"/>
      </p:scale>
      <p:origin x="0" y="-2429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101F669-EB17-4794-857A-B846FB52A9E8}" type="doc">
      <dgm:prSet loTypeId="urn:microsoft.com/office/officeart/2005/8/layout/list1" loCatId="list" qsTypeId="urn:microsoft.com/office/officeart/2005/8/quickstyle/simple1" qsCatId="simple" csTypeId="urn:microsoft.com/office/officeart/2005/8/colors/accent0_1" csCatId="mainScheme" phldr="1"/>
      <dgm:spPr/>
      <dgm:t>
        <a:bodyPr/>
        <a:lstStyle/>
        <a:p>
          <a:endParaRPr lang="en-US"/>
        </a:p>
      </dgm:t>
    </dgm:pt>
    <dgm:pt modelId="{4B6F95A0-9BAD-4178-B0C3-F097A3468419}">
      <dgm:prSet/>
      <dgm:spPr/>
      <dgm:t>
        <a:bodyPr/>
        <a:lstStyle/>
        <a:p>
          <a:r>
            <a:rPr lang="fr-FR" dirty="0"/>
            <a:t>Moins énergétique (45 kcal/100 ml)</a:t>
          </a:r>
          <a:endParaRPr lang="en-US" dirty="0"/>
        </a:p>
      </dgm:t>
    </dgm:pt>
    <dgm:pt modelId="{822DF856-A51B-4E9B-8568-B5A1CBC79886}" type="parTrans" cxnId="{884DD9DF-29CF-434C-B88F-26541C7660A7}">
      <dgm:prSet/>
      <dgm:spPr/>
      <dgm:t>
        <a:bodyPr/>
        <a:lstStyle/>
        <a:p>
          <a:endParaRPr lang="en-US"/>
        </a:p>
      </dgm:t>
    </dgm:pt>
    <dgm:pt modelId="{6187C88E-4622-484A-A048-A7E4EDDD22C2}" type="sibTrans" cxnId="{884DD9DF-29CF-434C-B88F-26541C7660A7}">
      <dgm:prSet/>
      <dgm:spPr/>
      <dgm:t>
        <a:bodyPr/>
        <a:lstStyle/>
        <a:p>
          <a:endParaRPr lang="en-US"/>
        </a:p>
      </dgm:t>
    </dgm:pt>
    <dgm:pt modelId="{0E3DD2CF-4B23-4F09-9D6A-82EB532B164A}">
      <dgm:prSet/>
      <dgm:spPr/>
      <dgm:t>
        <a:bodyPr/>
        <a:lstStyle/>
        <a:p>
          <a:r>
            <a:rPr lang="fr-FR" dirty="0" smtClean="0"/>
            <a:t>Pauvre </a:t>
          </a:r>
          <a:r>
            <a:rPr lang="fr-FR" dirty="0"/>
            <a:t>en lipides et en lactose</a:t>
          </a:r>
          <a:endParaRPr lang="en-US" dirty="0"/>
        </a:p>
      </dgm:t>
    </dgm:pt>
    <dgm:pt modelId="{42D27EB9-3C79-4A8A-A930-8ED07F7E9913}" type="parTrans" cxnId="{40C4F66E-E21F-467B-8A2B-E67642B97D4C}">
      <dgm:prSet/>
      <dgm:spPr/>
      <dgm:t>
        <a:bodyPr/>
        <a:lstStyle/>
        <a:p>
          <a:endParaRPr lang="en-US"/>
        </a:p>
      </dgm:t>
    </dgm:pt>
    <dgm:pt modelId="{593FB736-2A83-46CA-83EE-FBC5966912AB}" type="sibTrans" cxnId="{40C4F66E-E21F-467B-8A2B-E67642B97D4C}">
      <dgm:prSet/>
      <dgm:spPr/>
      <dgm:t>
        <a:bodyPr/>
        <a:lstStyle/>
        <a:p>
          <a:endParaRPr lang="en-US"/>
        </a:p>
      </dgm:t>
    </dgm:pt>
    <dgm:pt modelId="{2102F0DD-6A7E-491A-800A-989C1347DEFB}">
      <dgm:prSet/>
      <dgm:spPr/>
      <dgm:t>
        <a:bodyPr/>
        <a:lstStyle/>
        <a:p>
          <a:r>
            <a:rPr lang="fr-FR" dirty="0" smtClean="0"/>
            <a:t>Composants </a:t>
          </a:r>
          <a:r>
            <a:rPr lang="fr-FR" dirty="0"/>
            <a:t>essentiels </a:t>
          </a:r>
          <a:endParaRPr lang="en-US" dirty="0"/>
        </a:p>
      </dgm:t>
    </dgm:pt>
    <dgm:pt modelId="{9E48AC54-A353-440C-A995-047F2DE2CB4D}" type="parTrans" cxnId="{DA467D78-72CB-4359-9967-45A735A000FA}">
      <dgm:prSet/>
      <dgm:spPr/>
      <dgm:t>
        <a:bodyPr/>
        <a:lstStyle/>
        <a:p>
          <a:endParaRPr lang="en-US"/>
        </a:p>
      </dgm:t>
    </dgm:pt>
    <dgm:pt modelId="{D18843F4-E2BA-45A0-93D7-3ED88ABF4A26}" type="sibTrans" cxnId="{DA467D78-72CB-4359-9967-45A735A000FA}">
      <dgm:prSet/>
      <dgm:spPr/>
      <dgm:t>
        <a:bodyPr/>
        <a:lstStyle/>
        <a:p>
          <a:endParaRPr lang="en-US"/>
        </a:p>
      </dgm:t>
    </dgm:pt>
    <dgm:pt modelId="{1DCBF383-2F37-42F3-B12A-1DB949CF23CF}">
      <dgm:prSet/>
      <dgm:spPr/>
      <dgm:t>
        <a:bodyPr/>
        <a:lstStyle/>
        <a:p>
          <a:r>
            <a:rPr lang="fr-FR"/>
            <a:t>Protéines (2,2 g/100 ml) solubles +++. </a:t>
          </a:r>
          <a:endParaRPr lang="en-US"/>
        </a:p>
      </dgm:t>
    </dgm:pt>
    <dgm:pt modelId="{3C25C69C-F25E-40F9-84FC-C0A36AF3B525}" type="parTrans" cxnId="{2F9024E5-F505-4392-9265-BF157AE81806}">
      <dgm:prSet/>
      <dgm:spPr/>
      <dgm:t>
        <a:bodyPr/>
        <a:lstStyle/>
        <a:p>
          <a:endParaRPr lang="en-US"/>
        </a:p>
      </dgm:t>
    </dgm:pt>
    <dgm:pt modelId="{617B5BE0-1350-4BC1-B926-1AFB5EC6AFCB}" type="sibTrans" cxnId="{2F9024E5-F505-4392-9265-BF157AE81806}">
      <dgm:prSet/>
      <dgm:spPr/>
      <dgm:t>
        <a:bodyPr/>
        <a:lstStyle/>
        <a:p>
          <a:endParaRPr lang="en-US"/>
        </a:p>
      </dgm:t>
    </dgm:pt>
    <dgm:pt modelId="{625A0C2B-8D49-45A8-92E9-1D9E54528C27}">
      <dgm:prSet/>
      <dgm:spPr/>
      <dgm:t>
        <a:bodyPr/>
        <a:lstStyle/>
        <a:p>
          <a:r>
            <a:rPr lang="fr-FR" dirty="0" err="1">
              <a:solidFill>
                <a:srgbClr val="FF0000"/>
              </a:solidFill>
            </a:rPr>
            <a:t>IgA</a:t>
          </a:r>
          <a:r>
            <a:rPr lang="fr-FR" dirty="0">
              <a:solidFill>
                <a:srgbClr val="FF0000"/>
              </a:solidFill>
            </a:rPr>
            <a:t> sécrétoires, lactoferrine, facteurs de croissance (G- CSF, EGF, IGF- 1), </a:t>
          </a:r>
          <a:endParaRPr lang="en-US" dirty="0">
            <a:solidFill>
              <a:srgbClr val="FF0000"/>
            </a:solidFill>
          </a:endParaRPr>
        </a:p>
      </dgm:t>
    </dgm:pt>
    <dgm:pt modelId="{F079FD9B-25BE-47D4-92A2-67514A2E23FA}" type="parTrans" cxnId="{6631AB88-4329-4DCF-AC28-AF2E0A44ACB0}">
      <dgm:prSet/>
      <dgm:spPr/>
      <dgm:t>
        <a:bodyPr/>
        <a:lstStyle/>
        <a:p>
          <a:endParaRPr lang="en-US"/>
        </a:p>
      </dgm:t>
    </dgm:pt>
    <dgm:pt modelId="{F19F734B-271E-4DE8-B604-6E90C2979383}" type="sibTrans" cxnId="{6631AB88-4329-4DCF-AC28-AF2E0A44ACB0}">
      <dgm:prSet/>
      <dgm:spPr/>
      <dgm:t>
        <a:bodyPr/>
        <a:lstStyle/>
        <a:p>
          <a:endParaRPr lang="en-US"/>
        </a:p>
      </dgm:t>
    </dgm:pt>
    <dgm:pt modelId="{E89F0F75-7978-48D4-94AE-F9B376E457CD}">
      <dgm:prSet/>
      <dgm:spPr/>
      <dgm:t>
        <a:bodyPr/>
        <a:lstStyle/>
        <a:p>
          <a:r>
            <a:rPr lang="fr-FR">
              <a:solidFill>
                <a:srgbClr val="FF0000"/>
              </a:solidFill>
            </a:rPr>
            <a:t>Cytokines </a:t>
          </a:r>
          <a:endParaRPr lang="en-US">
            <a:solidFill>
              <a:srgbClr val="FF0000"/>
            </a:solidFill>
          </a:endParaRPr>
        </a:p>
      </dgm:t>
    </dgm:pt>
    <dgm:pt modelId="{5ADE0272-9300-4E52-BF65-993840F785DE}" type="parTrans" cxnId="{C4390384-6243-4A09-AA66-65C93DE1928B}">
      <dgm:prSet/>
      <dgm:spPr/>
      <dgm:t>
        <a:bodyPr/>
        <a:lstStyle/>
        <a:p>
          <a:endParaRPr lang="en-US"/>
        </a:p>
      </dgm:t>
    </dgm:pt>
    <dgm:pt modelId="{4AA37EBD-CFEB-4A3B-B836-3AAC6567C712}" type="sibTrans" cxnId="{C4390384-6243-4A09-AA66-65C93DE1928B}">
      <dgm:prSet/>
      <dgm:spPr/>
      <dgm:t>
        <a:bodyPr/>
        <a:lstStyle/>
        <a:p>
          <a:endParaRPr lang="en-US"/>
        </a:p>
      </dgm:t>
    </dgm:pt>
    <dgm:pt modelId="{82E07C6C-8C32-480C-A782-5905D3D78449}">
      <dgm:prSet/>
      <dgm:spPr/>
      <dgm:t>
        <a:bodyPr/>
        <a:lstStyle/>
        <a:p>
          <a:r>
            <a:rPr lang="fr-FR" dirty="0"/>
            <a:t>Cellules immunocompétentes </a:t>
          </a:r>
          <a:r>
            <a:rPr lang="fr-FR" dirty="0" smtClean="0"/>
            <a:t>+++</a:t>
          </a:r>
          <a:endParaRPr lang="en-US" dirty="0"/>
        </a:p>
      </dgm:t>
    </dgm:pt>
    <dgm:pt modelId="{908D73B0-3F19-4F85-A590-7010C3FAE1EE}" type="parTrans" cxnId="{6F14C879-E3F2-421E-90E1-3FC5CB27F2EB}">
      <dgm:prSet/>
      <dgm:spPr/>
      <dgm:t>
        <a:bodyPr/>
        <a:lstStyle/>
        <a:p>
          <a:endParaRPr lang="en-US"/>
        </a:p>
      </dgm:t>
    </dgm:pt>
    <dgm:pt modelId="{341AC41D-CC40-436A-9829-1DD64D3FB734}" type="sibTrans" cxnId="{6F14C879-E3F2-421E-90E1-3FC5CB27F2EB}">
      <dgm:prSet/>
      <dgm:spPr/>
      <dgm:t>
        <a:bodyPr/>
        <a:lstStyle/>
        <a:p>
          <a:endParaRPr lang="en-US"/>
        </a:p>
      </dgm:t>
    </dgm:pt>
    <dgm:pt modelId="{445C3EF3-3901-4AFB-A281-0E6E75487627}">
      <dgm:prSet/>
      <dgm:spPr/>
      <dgm:t>
        <a:bodyPr/>
        <a:lstStyle/>
        <a:p>
          <a:r>
            <a:rPr lang="fr-FR" dirty="0"/>
            <a:t>Oligosaccharides (2,2 à 2,4 g/100 ml contre 1,2 à 1,3 g/100 ml), </a:t>
          </a:r>
          <a:endParaRPr lang="en-US" dirty="0"/>
        </a:p>
      </dgm:t>
    </dgm:pt>
    <dgm:pt modelId="{081A478E-FD94-4E98-BA48-3DD49B4973CC}" type="parTrans" cxnId="{3743C4CC-1AAB-4346-A23F-FE3B1D29D822}">
      <dgm:prSet/>
      <dgm:spPr/>
      <dgm:t>
        <a:bodyPr/>
        <a:lstStyle/>
        <a:p>
          <a:endParaRPr lang="en-US"/>
        </a:p>
      </dgm:t>
    </dgm:pt>
    <dgm:pt modelId="{A4081B43-BFDC-4484-B4BB-8AFED50C3C37}" type="sibTrans" cxnId="{3743C4CC-1AAB-4346-A23F-FE3B1D29D822}">
      <dgm:prSet/>
      <dgm:spPr/>
      <dgm:t>
        <a:bodyPr/>
        <a:lstStyle/>
        <a:p>
          <a:endParaRPr lang="en-US"/>
        </a:p>
      </dgm:t>
    </dgm:pt>
    <dgm:pt modelId="{DBE1C87F-B112-4995-874F-B62FF535E55E}" type="pres">
      <dgm:prSet presAssocID="{0101F669-EB17-4794-857A-B846FB52A9E8}" presName="linear" presStyleCnt="0">
        <dgm:presLayoutVars>
          <dgm:dir/>
          <dgm:animLvl val="lvl"/>
          <dgm:resizeHandles val="exact"/>
        </dgm:presLayoutVars>
      </dgm:prSet>
      <dgm:spPr/>
      <dgm:t>
        <a:bodyPr/>
        <a:lstStyle/>
        <a:p>
          <a:endParaRPr lang="fr-FR"/>
        </a:p>
      </dgm:t>
    </dgm:pt>
    <dgm:pt modelId="{4103EA79-F335-4393-AFB5-6B928D02D9C5}" type="pres">
      <dgm:prSet presAssocID="{4B6F95A0-9BAD-4178-B0C3-F097A3468419}" presName="parentLin" presStyleCnt="0"/>
      <dgm:spPr/>
    </dgm:pt>
    <dgm:pt modelId="{1250CECE-18D1-42B2-94F5-D730CAE6C075}" type="pres">
      <dgm:prSet presAssocID="{4B6F95A0-9BAD-4178-B0C3-F097A3468419}" presName="parentLeftMargin" presStyleLbl="node1" presStyleIdx="0" presStyleCnt="3"/>
      <dgm:spPr/>
      <dgm:t>
        <a:bodyPr/>
        <a:lstStyle/>
        <a:p>
          <a:endParaRPr lang="fr-FR"/>
        </a:p>
      </dgm:t>
    </dgm:pt>
    <dgm:pt modelId="{7CC60C3E-D4D6-4B3C-84AB-C4845D340BCC}" type="pres">
      <dgm:prSet presAssocID="{4B6F95A0-9BAD-4178-B0C3-F097A3468419}" presName="parentText" presStyleLbl="node1" presStyleIdx="0" presStyleCnt="3">
        <dgm:presLayoutVars>
          <dgm:chMax val="0"/>
          <dgm:bulletEnabled val="1"/>
        </dgm:presLayoutVars>
      </dgm:prSet>
      <dgm:spPr/>
      <dgm:t>
        <a:bodyPr/>
        <a:lstStyle/>
        <a:p>
          <a:endParaRPr lang="fr-FR"/>
        </a:p>
      </dgm:t>
    </dgm:pt>
    <dgm:pt modelId="{24BF0C80-2F6B-427B-B5C7-AC62D4EFD9A8}" type="pres">
      <dgm:prSet presAssocID="{4B6F95A0-9BAD-4178-B0C3-F097A3468419}" presName="negativeSpace" presStyleCnt="0"/>
      <dgm:spPr/>
    </dgm:pt>
    <dgm:pt modelId="{2586852D-2B12-4CD3-B560-8C1423D57AF4}" type="pres">
      <dgm:prSet presAssocID="{4B6F95A0-9BAD-4178-B0C3-F097A3468419}" presName="childText" presStyleLbl="conFgAcc1" presStyleIdx="0" presStyleCnt="3">
        <dgm:presLayoutVars>
          <dgm:bulletEnabled val="1"/>
        </dgm:presLayoutVars>
      </dgm:prSet>
      <dgm:spPr/>
    </dgm:pt>
    <dgm:pt modelId="{D52110DD-4747-47D5-B5E5-D97D9666CFB3}" type="pres">
      <dgm:prSet presAssocID="{6187C88E-4622-484A-A048-A7E4EDDD22C2}" presName="spaceBetweenRectangles" presStyleCnt="0"/>
      <dgm:spPr/>
    </dgm:pt>
    <dgm:pt modelId="{95702052-1E74-43B2-97F6-1C166A209CA4}" type="pres">
      <dgm:prSet presAssocID="{0E3DD2CF-4B23-4F09-9D6A-82EB532B164A}" presName="parentLin" presStyleCnt="0"/>
      <dgm:spPr/>
    </dgm:pt>
    <dgm:pt modelId="{6DEF26DF-4CC7-47AB-A822-C5C0EB989568}" type="pres">
      <dgm:prSet presAssocID="{0E3DD2CF-4B23-4F09-9D6A-82EB532B164A}" presName="parentLeftMargin" presStyleLbl="node1" presStyleIdx="0" presStyleCnt="3"/>
      <dgm:spPr/>
      <dgm:t>
        <a:bodyPr/>
        <a:lstStyle/>
        <a:p>
          <a:endParaRPr lang="fr-FR"/>
        </a:p>
      </dgm:t>
    </dgm:pt>
    <dgm:pt modelId="{21577033-7A65-4C8A-B835-4EC169F0B9FC}" type="pres">
      <dgm:prSet presAssocID="{0E3DD2CF-4B23-4F09-9D6A-82EB532B164A}" presName="parentText" presStyleLbl="node1" presStyleIdx="1" presStyleCnt="3">
        <dgm:presLayoutVars>
          <dgm:chMax val="0"/>
          <dgm:bulletEnabled val="1"/>
        </dgm:presLayoutVars>
      </dgm:prSet>
      <dgm:spPr/>
      <dgm:t>
        <a:bodyPr/>
        <a:lstStyle/>
        <a:p>
          <a:endParaRPr lang="fr-FR"/>
        </a:p>
      </dgm:t>
    </dgm:pt>
    <dgm:pt modelId="{7A22D14C-ED16-4D18-BEE4-0970EB3BD709}" type="pres">
      <dgm:prSet presAssocID="{0E3DD2CF-4B23-4F09-9D6A-82EB532B164A}" presName="negativeSpace" presStyleCnt="0"/>
      <dgm:spPr/>
    </dgm:pt>
    <dgm:pt modelId="{9C8E6714-4542-4DD7-BF5E-DD51AD6FD101}" type="pres">
      <dgm:prSet presAssocID="{0E3DD2CF-4B23-4F09-9D6A-82EB532B164A}" presName="childText" presStyleLbl="conFgAcc1" presStyleIdx="1" presStyleCnt="3">
        <dgm:presLayoutVars>
          <dgm:bulletEnabled val="1"/>
        </dgm:presLayoutVars>
      </dgm:prSet>
      <dgm:spPr/>
    </dgm:pt>
    <dgm:pt modelId="{23F1C48F-AB0E-45AE-87AF-0EAF63F9A85C}" type="pres">
      <dgm:prSet presAssocID="{593FB736-2A83-46CA-83EE-FBC5966912AB}" presName="spaceBetweenRectangles" presStyleCnt="0"/>
      <dgm:spPr/>
    </dgm:pt>
    <dgm:pt modelId="{393E8ACF-3159-4371-8464-54392DA0F535}" type="pres">
      <dgm:prSet presAssocID="{2102F0DD-6A7E-491A-800A-989C1347DEFB}" presName="parentLin" presStyleCnt="0"/>
      <dgm:spPr/>
    </dgm:pt>
    <dgm:pt modelId="{296D0F70-CE92-46B4-88A0-49D324EAACCA}" type="pres">
      <dgm:prSet presAssocID="{2102F0DD-6A7E-491A-800A-989C1347DEFB}" presName="parentLeftMargin" presStyleLbl="node1" presStyleIdx="1" presStyleCnt="3"/>
      <dgm:spPr/>
      <dgm:t>
        <a:bodyPr/>
        <a:lstStyle/>
        <a:p>
          <a:endParaRPr lang="fr-FR"/>
        </a:p>
      </dgm:t>
    </dgm:pt>
    <dgm:pt modelId="{662EF18F-AB20-455A-B103-38C44980E80F}" type="pres">
      <dgm:prSet presAssocID="{2102F0DD-6A7E-491A-800A-989C1347DEFB}" presName="parentText" presStyleLbl="node1" presStyleIdx="2" presStyleCnt="3">
        <dgm:presLayoutVars>
          <dgm:chMax val="0"/>
          <dgm:bulletEnabled val="1"/>
        </dgm:presLayoutVars>
      </dgm:prSet>
      <dgm:spPr/>
      <dgm:t>
        <a:bodyPr/>
        <a:lstStyle/>
        <a:p>
          <a:endParaRPr lang="fr-FR"/>
        </a:p>
      </dgm:t>
    </dgm:pt>
    <dgm:pt modelId="{E058F44D-AE68-4A59-B363-FA0B31BE1AB6}" type="pres">
      <dgm:prSet presAssocID="{2102F0DD-6A7E-491A-800A-989C1347DEFB}" presName="negativeSpace" presStyleCnt="0"/>
      <dgm:spPr/>
    </dgm:pt>
    <dgm:pt modelId="{FC334EFC-F19D-4DAB-B88A-EEB96D894301}" type="pres">
      <dgm:prSet presAssocID="{2102F0DD-6A7E-491A-800A-989C1347DEFB}" presName="childText" presStyleLbl="conFgAcc1" presStyleIdx="2" presStyleCnt="3">
        <dgm:presLayoutVars>
          <dgm:bulletEnabled val="1"/>
        </dgm:presLayoutVars>
      </dgm:prSet>
      <dgm:spPr/>
      <dgm:t>
        <a:bodyPr/>
        <a:lstStyle/>
        <a:p>
          <a:endParaRPr lang="fr-FR"/>
        </a:p>
      </dgm:t>
    </dgm:pt>
  </dgm:ptLst>
  <dgm:cxnLst>
    <dgm:cxn modelId="{22DAA755-351D-4239-AD74-D5B9DE4CFFE4}" type="presOf" srcId="{0101F669-EB17-4794-857A-B846FB52A9E8}" destId="{DBE1C87F-B112-4995-874F-B62FF535E55E}" srcOrd="0" destOrd="0" presId="urn:microsoft.com/office/officeart/2005/8/layout/list1"/>
    <dgm:cxn modelId="{1DBB6859-31DF-4FA7-8E4D-D25E9925CCB4}" type="presOf" srcId="{625A0C2B-8D49-45A8-92E9-1D9E54528C27}" destId="{FC334EFC-F19D-4DAB-B88A-EEB96D894301}" srcOrd="0" destOrd="1" presId="urn:microsoft.com/office/officeart/2005/8/layout/list1"/>
    <dgm:cxn modelId="{2F9024E5-F505-4392-9265-BF157AE81806}" srcId="{2102F0DD-6A7E-491A-800A-989C1347DEFB}" destId="{1DCBF383-2F37-42F3-B12A-1DB949CF23CF}" srcOrd="0" destOrd="0" parTransId="{3C25C69C-F25E-40F9-84FC-C0A36AF3B525}" sibTransId="{617B5BE0-1350-4BC1-B926-1AFB5EC6AFCB}"/>
    <dgm:cxn modelId="{40C4F66E-E21F-467B-8A2B-E67642B97D4C}" srcId="{0101F669-EB17-4794-857A-B846FB52A9E8}" destId="{0E3DD2CF-4B23-4F09-9D6A-82EB532B164A}" srcOrd="1" destOrd="0" parTransId="{42D27EB9-3C79-4A8A-A930-8ED07F7E9913}" sibTransId="{593FB736-2A83-46CA-83EE-FBC5966912AB}"/>
    <dgm:cxn modelId="{13E20910-0044-4C42-87CE-F039B1FD4446}" type="presOf" srcId="{445C3EF3-3901-4AFB-A281-0E6E75487627}" destId="{FC334EFC-F19D-4DAB-B88A-EEB96D894301}" srcOrd="0" destOrd="4" presId="urn:microsoft.com/office/officeart/2005/8/layout/list1"/>
    <dgm:cxn modelId="{9D0F4870-CB7C-42BB-AEA1-CBF2327116F4}" type="presOf" srcId="{2102F0DD-6A7E-491A-800A-989C1347DEFB}" destId="{296D0F70-CE92-46B4-88A0-49D324EAACCA}" srcOrd="0" destOrd="0" presId="urn:microsoft.com/office/officeart/2005/8/layout/list1"/>
    <dgm:cxn modelId="{5427533A-79E8-4FA4-AC02-99336CA659A5}" type="presOf" srcId="{4B6F95A0-9BAD-4178-B0C3-F097A3468419}" destId="{7CC60C3E-D4D6-4B3C-84AB-C4845D340BCC}" srcOrd="1" destOrd="0" presId="urn:microsoft.com/office/officeart/2005/8/layout/list1"/>
    <dgm:cxn modelId="{6942EC28-3B1B-4E92-8E11-B183ECAE134E}" type="presOf" srcId="{82E07C6C-8C32-480C-A782-5905D3D78449}" destId="{FC334EFC-F19D-4DAB-B88A-EEB96D894301}" srcOrd="0" destOrd="3" presId="urn:microsoft.com/office/officeart/2005/8/layout/list1"/>
    <dgm:cxn modelId="{540CAE07-4BB6-4FDE-8D71-B12FCC835E72}" type="presOf" srcId="{4B6F95A0-9BAD-4178-B0C3-F097A3468419}" destId="{1250CECE-18D1-42B2-94F5-D730CAE6C075}" srcOrd="0" destOrd="0" presId="urn:microsoft.com/office/officeart/2005/8/layout/list1"/>
    <dgm:cxn modelId="{8EC21CB9-5525-408E-8996-3323EAB75151}" type="presOf" srcId="{0E3DD2CF-4B23-4F09-9D6A-82EB532B164A}" destId="{21577033-7A65-4C8A-B835-4EC169F0B9FC}" srcOrd="1" destOrd="0" presId="urn:microsoft.com/office/officeart/2005/8/layout/list1"/>
    <dgm:cxn modelId="{3743C4CC-1AAB-4346-A23F-FE3B1D29D822}" srcId="{2102F0DD-6A7E-491A-800A-989C1347DEFB}" destId="{445C3EF3-3901-4AFB-A281-0E6E75487627}" srcOrd="2" destOrd="0" parTransId="{081A478E-FD94-4E98-BA48-3DD49B4973CC}" sibTransId="{A4081B43-BFDC-4484-B4BB-8AFED50C3C37}"/>
    <dgm:cxn modelId="{74FF67E4-6CD5-46BC-BA00-1694347FF22A}" type="presOf" srcId="{1DCBF383-2F37-42F3-B12A-1DB949CF23CF}" destId="{FC334EFC-F19D-4DAB-B88A-EEB96D894301}" srcOrd="0" destOrd="0" presId="urn:microsoft.com/office/officeart/2005/8/layout/list1"/>
    <dgm:cxn modelId="{6F14C879-E3F2-421E-90E1-3FC5CB27F2EB}" srcId="{2102F0DD-6A7E-491A-800A-989C1347DEFB}" destId="{82E07C6C-8C32-480C-A782-5905D3D78449}" srcOrd="1" destOrd="0" parTransId="{908D73B0-3F19-4F85-A590-7010C3FAE1EE}" sibTransId="{341AC41D-CC40-436A-9829-1DD64D3FB734}"/>
    <dgm:cxn modelId="{96040770-5BBC-453C-8E0B-9FFE28BD5CDA}" type="presOf" srcId="{2102F0DD-6A7E-491A-800A-989C1347DEFB}" destId="{662EF18F-AB20-455A-B103-38C44980E80F}" srcOrd="1" destOrd="0" presId="urn:microsoft.com/office/officeart/2005/8/layout/list1"/>
    <dgm:cxn modelId="{C4390384-6243-4A09-AA66-65C93DE1928B}" srcId="{1DCBF383-2F37-42F3-B12A-1DB949CF23CF}" destId="{E89F0F75-7978-48D4-94AE-F9B376E457CD}" srcOrd="1" destOrd="0" parTransId="{5ADE0272-9300-4E52-BF65-993840F785DE}" sibTransId="{4AA37EBD-CFEB-4A3B-B836-3AAC6567C712}"/>
    <dgm:cxn modelId="{6631AB88-4329-4DCF-AC28-AF2E0A44ACB0}" srcId="{1DCBF383-2F37-42F3-B12A-1DB949CF23CF}" destId="{625A0C2B-8D49-45A8-92E9-1D9E54528C27}" srcOrd="0" destOrd="0" parTransId="{F079FD9B-25BE-47D4-92A2-67514A2E23FA}" sibTransId="{F19F734B-271E-4DE8-B604-6E90C2979383}"/>
    <dgm:cxn modelId="{E9F4B528-7550-4C28-A345-8BCD9B498F9E}" type="presOf" srcId="{E89F0F75-7978-48D4-94AE-F9B376E457CD}" destId="{FC334EFC-F19D-4DAB-B88A-EEB96D894301}" srcOrd="0" destOrd="2" presId="urn:microsoft.com/office/officeart/2005/8/layout/list1"/>
    <dgm:cxn modelId="{DA467D78-72CB-4359-9967-45A735A000FA}" srcId="{0101F669-EB17-4794-857A-B846FB52A9E8}" destId="{2102F0DD-6A7E-491A-800A-989C1347DEFB}" srcOrd="2" destOrd="0" parTransId="{9E48AC54-A353-440C-A995-047F2DE2CB4D}" sibTransId="{D18843F4-E2BA-45A0-93D7-3ED88ABF4A26}"/>
    <dgm:cxn modelId="{884DD9DF-29CF-434C-B88F-26541C7660A7}" srcId="{0101F669-EB17-4794-857A-B846FB52A9E8}" destId="{4B6F95A0-9BAD-4178-B0C3-F097A3468419}" srcOrd="0" destOrd="0" parTransId="{822DF856-A51B-4E9B-8568-B5A1CBC79886}" sibTransId="{6187C88E-4622-484A-A048-A7E4EDDD22C2}"/>
    <dgm:cxn modelId="{46CD0D6D-0FA8-40F4-8D01-455B52D042A0}" type="presOf" srcId="{0E3DD2CF-4B23-4F09-9D6A-82EB532B164A}" destId="{6DEF26DF-4CC7-47AB-A822-C5C0EB989568}" srcOrd="0" destOrd="0" presId="urn:microsoft.com/office/officeart/2005/8/layout/list1"/>
    <dgm:cxn modelId="{6C6BB5DB-357B-4DC2-9E7C-7C5D0CEA99F8}" type="presParOf" srcId="{DBE1C87F-B112-4995-874F-B62FF535E55E}" destId="{4103EA79-F335-4393-AFB5-6B928D02D9C5}" srcOrd="0" destOrd="0" presId="urn:microsoft.com/office/officeart/2005/8/layout/list1"/>
    <dgm:cxn modelId="{CA410A97-13ED-4ACB-82EE-5E7F2F4790E1}" type="presParOf" srcId="{4103EA79-F335-4393-AFB5-6B928D02D9C5}" destId="{1250CECE-18D1-42B2-94F5-D730CAE6C075}" srcOrd="0" destOrd="0" presId="urn:microsoft.com/office/officeart/2005/8/layout/list1"/>
    <dgm:cxn modelId="{683B2692-8696-4E46-96C8-41A9585BDEE6}" type="presParOf" srcId="{4103EA79-F335-4393-AFB5-6B928D02D9C5}" destId="{7CC60C3E-D4D6-4B3C-84AB-C4845D340BCC}" srcOrd="1" destOrd="0" presId="urn:microsoft.com/office/officeart/2005/8/layout/list1"/>
    <dgm:cxn modelId="{376B1260-DBC7-41E2-98BC-92BA6B83E25F}" type="presParOf" srcId="{DBE1C87F-B112-4995-874F-B62FF535E55E}" destId="{24BF0C80-2F6B-427B-B5C7-AC62D4EFD9A8}" srcOrd="1" destOrd="0" presId="urn:microsoft.com/office/officeart/2005/8/layout/list1"/>
    <dgm:cxn modelId="{6B81866D-0817-417A-8AF8-ACAC60B612B2}" type="presParOf" srcId="{DBE1C87F-B112-4995-874F-B62FF535E55E}" destId="{2586852D-2B12-4CD3-B560-8C1423D57AF4}" srcOrd="2" destOrd="0" presId="urn:microsoft.com/office/officeart/2005/8/layout/list1"/>
    <dgm:cxn modelId="{81D5F56C-FF03-4ECB-B21E-DBBD99A2DC28}" type="presParOf" srcId="{DBE1C87F-B112-4995-874F-B62FF535E55E}" destId="{D52110DD-4747-47D5-B5E5-D97D9666CFB3}" srcOrd="3" destOrd="0" presId="urn:microsoft.com/office/officeart/2005/8/layout/list1"/>
    <dgm:cxn modelId="{936F3B32-3EC4-4017-BD13-2220DCCFE87B}" type="presParOf" srcId="{DBE1C87F-B112-4995-874F-B62FF535E55E}" destId="{95702052-1E74-43B2-97F6-1C166A209CA4}" srcOrd="4" destOrd="0" presId="urn:microsoft.com/office/officeart/2005/8/layout/list1"/>
    <dgm:cxn modelId="{801565B3-F4A1-4689-AF09-0B5F054BCA16}" type="presParOf" srcId="{95702052-1E74-43B2-97F6-1C166A209CA4}" destId="{6DEF26DF-4CC7-47AB-A822-C5C0EB989568}" srcOrd="0" destOrd="0" presId="urn:microsoft.com/office/officeart/2005/8/layout/list1"/>
    <dgm:cxn modelId="{48331A6A-322D-4EC9-9405-CB2290C75995}" type="presParOf" srcId="{95702052-1E74-43B2-97F6-1C166A209CA4}" destId="{21577033-7A65-4C8A-B835-4EC169F0B9FC}" srcOrd="1" destOrd="0" presId="urn:microsoft.com/office/officeart/2005/8/layout/list1"/>
    <dgm:cxn modelId="{37E40177-4E61-4558-BFAE-834E1BA9E9FA}" type="presParOf" srcId="{DBE1C87F-B112-4995-874F-B62FF535E55E}" destId="{7A22D14C-ED16-4D18-BEE4-0970EB3BD709}" srcOrd="5" destOrd="0" presId="urn:microsoft.com/office/officeart/2005/8/layout/list1"/>
    <dgm:cxn modelId="{B14A6E4F-CBD6-4295-BF66-2B5D70B8525C}" type="presParOf" srcId="{DBE1C87F-B112-4995-874F-B62FF535E55E}" destId="{9C8E6714-4542-4DD7-BF5E-DD51AD6FD101}" srcOrd="6" destOrd="0" presId="urn:microsoft.com/office/officeart/2005/8/layout/list1"/>
    <dgm:cxn modelId="{4786150A-FF4E-423A-8DF6-FBCA996E6514}" type="presParOf" srcId="{DBE1C87F-B112-4995-874F-B62FF535E55E}" destId="{23F1C48F-AB0E-45AE-87AF-0EAF63F9A85C}" srcOrd="7" destOrd="0" presId="urn:microsoft.com/office/officeart/2005/8/layout/list1"/>
    <dgm:cxn modelId="{E4EA9301-E667-44C3-9A1F-D015D353A4A4}" type="presParOf" srcId="{DBE1C87F-B112-4995-874F-B62FF535E55E}" destId="{393E8ACF-3159-4371-8464-54392DA0F535}" srcOrd="8" destOrd="0" presId="urn:microsoft.com/office/officeart/2005/8/layout/list1"/>
    <dgm:cxn modelId="{6C181DC8-FEB7-4E01-9827-884A3FB3F980}" type="presParOf" srcId="{393E8ACF-3159-4371-8464-54392DA0F535}" destId="{296D0F70-CE92-46B4-88A0-49D324EAACCA}" srcOrd="0" destOrd="0" presId="urn:microsoft.com/office/officeart/2005/8/layout/list1"/>
    <dgm:cxn modelId="{64BC5D12-F2D1-4D06-B8D7-BF2FF27FEB44}" type="presParOf" srcId="{393E8ACF-3159-4371-8464-54392DA0F535}" destId="{662EF18F-AB20-455A-B103-38C44980E80F}" srcOrd="1" destOrd="0" presId="urn:microsoft.com/office/officeart/2005/8/layout/list1"/>
    <dgm:cxn modelId="{FBAC6FD6-1B01-42B7-B0A4-FE10EE44CA1B}" type="presParOf" srcId="{DBE1C87F-B112-4995-874F-B62FF535E55E}" destId="{E058F44D-AE68-4A59-B363-FA0B31BE1AB6}" srcOrd="9" destOrd="0" presId="urn:microsoft.com/office/officeart/2005/8/layout/list1"/>
    <dgm:cxn modelId="{E8A694C1-7605-4E7A-99B2-295783F10213}" type="presParOf" srcId="{DBE1C87F-B112-4995-874F-B62FF535E55E}" destId="{FC334EFC-F19D-4DAB-B88A-EEB96D894301}"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C7F53B4-A052-42D9-9197-AC424C2F9896}" type="doc">
      <dgm:prSet loTypeId="urn:microsoft.com/office/officeart/2018/2/layout/IconVerticalSolid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B04D1427-EA24-41AE-BC99-E59501A92EFD}">
      <dgm:prSet/>
      <dgm:spPr/>
      <dgm:t>
        <a:bodyPr/>
        <a:lstStyle/>
        <a:p>
          <a:r>
            <a:rPr lang="fr-FR" dirty="0"/>
            <a:t>Caséines </a:t>
          </a:r>
          <a:r>
            <a:rPr lang="fr-FR" dirty="0" smtClean="0"/>
            <a:t>LM</a:t>
          </a:r>
          <a:endParaRPr lang="en-US" dirty="0"/>
        </a:p>
      </dgm:t>
    </dgm:pt>
    <dgm:pt modelId="{54FE49F7-ED7E-4042-BC9F-B6E66EA9DEF6}" type="parTrans" cxnId="{0A78CC5E-A9E2-4165-A473-210896E31F43}">
      <dgm:prSet/>
      <dgm:spPr/>
      <dgm:t>
        <a:bodyPr/>
        <a:lstStyle/>
        <a:p>
          <a:endParaRPr lang="en-US"/>
        </a:p>
      </dgm:t>
    </dgm:pt>
    <dgm:pt modelId="{9E4F759B-70D1-4619-A2FE-CEB4EE180D3A}" type="sibTrans" cxnId="{0A78CC5E-A9E2-4165-A473-210896E31F43}">
      <dgm:prSet/>
      <dgm:spPr/>
      <dgm:t>
        <a:bodyPr/>
        <a:lstStyle/>
        <a:p>
          <a:endParaRPr lang="en-US"/>
        </a:p>
      </dgm:t>
    </dgm:pt>
    <dgm:pt modelId="{B477C663-2EB3-43BF-BF0F-90CF949FAF2A}">
      <dgm:prSet custT="1"/>
      <dgm:spPr/>
      <dgm:t>
        <a:bodyPr/>
        <a:lstStyle/>
        <a:p>
          <a:pPr>
            <a:buFont typeface="Arial" panose="020B0604020202020204" pitchFamily="34" charset="0"/>
            <a:buChar char="•"/>
          </a:pPr>
          <a:r>
            <a:rPr lang="fr-FR" sz="2400" dirty="0" smtClean="0">
              <a:solidFill>
                <a:srgbClr val="C00000"/>
              </a:solidFill>
            </a:rPr>
            <a:t> Coagulation fine</a:t>
          </a:r>
        </a:p>
        <a:p>
          <a:pPr>
            <a:buFont typeface="Arial" panose="020B0604020202020204" pitchFamily="34" charset="0"/>
            <a:buChar char="•"/>
          </a:pPr>
          <a:r>
            <a:rPr lang="fr-FR" sz="2400" dirty="0" smtClean="0">
              <a:solidFill>
                <a:srgbClr val="C00000"/>
              </a:solidFill>
            </a:rPr>
            <a:t> Meilleure vidange             gastrique</a:t>
          </a:r>
          <a:endParaRPr lang="en-US" sz="2400" dirty="0">
            <a:solidFill>
              <a:srgbClr val="C00000"/>
            </a:solidFill>
          </a:endParaRPr>
        </a:p>
      </dgm:t>
    </dgm:pt>
    <dgm:pt modelId="{825EDF56-96C7-42E8-B9E0-1867DCE81700}" type="parTrans" cxnId="{98D53652-18E8-4871-BFDC-898FCA489A60}">
      <dgm:prSet/>
      <dgm:spPr/>
      <dgm:t>
        <a:bodyPr/>
        <a:lstStyle/>
        <a:p>
          <a:endParaRPr lang="en-US"/>
        </a:p>
      </dgm:t>
    </dgm:pt>
    <dgm:pt modelId="{CAEB1718-5462-47A2-ACB9-49D876858529}" type="sibTrans" cxnId="{98D53652-18E8-4871-BFDC-898FCA489A60}">
      <dgm:prSet/>
      <dgm:spPr/>
      <dgm:t>
        <a:bodyPr/>
        <a:lstStyle/>
        <a:p>
          <a:endParaRPr lang="en-US"/>
        </a:p>
      </dgm:t>
    </dgm:pt>
    <dgm:pt modelId="{55105D09-3163-4433-94DB-4B3987887EBC}">
      <dgm:prSet custT="1"/>
      <dgm:spPr/>
      <dgm:t>
        <a:bodyPr/>
        <a:lstStyle/>
        <a:p>
          <a:r>
            <a:rPr lang="fr-FR" sz="2800" dirty="0"/>
            <a:t>caséine ß: </a:t>
          </a:r>
          <a:r>
            <a:rPr lang="fr-FR" sz="2800" dirty="0" err="1"/>
            <a:t>caséomorphine</a:t>
          </a:r>
          <a:r>
            <a:rPr lang="fr-FR" sz="2800" dirty="0"/>
            <a:t> </a:t>
          </a:r>
          <a:r>
            <a:rPr lang="fr-FR" sz="2800" dirty="0" smtClean="0">
              <a:solidFill>
                <a:srgbClr val="FF0000"/>
              </a:solidFill>
            </a:rPr>
            <a:t>Pr</a:t>
          </a:r>
          <a:r>
            <a:rPr lang="fr-FR" sz="2800" dirty="0" smtClean="0">
              <a:solidFill>
                <a:srgbClr val="C00000"/>
              </a:solidFill>
            </a:rPr>
            <a:t>opriétés opioïdes</a:t>
          </a:r>
        </a:p>
        <a:p>
          <a:r>
            <a:rPr lang="fr-FR" sz="2800" dirty="0" smtClean="0">
              <a:solidFill>
                <a:srgbClr val="C00000"/>
              </a:solidFill>
            </a:rPr>
            <a:t>Douleur du </a:t>
          </a:r>
          <a:r>
            <a:rPr lang="fr-FR" sz="2800" dirty="0" err="1" smtClean="0">
              <a:solidFill>
                <a:srgbClr val="C00000"/>
              </a:solidFill>
            </a:rPr>
            <a:t>nourrission</a:t>
          </a:r>
          <a:r>
            <a:rPr lang="fr-FR" sz="2000" dirty="0" smtClean="0"/>
            <a:t> </a:t>
          </a:r>
          <a:endParaRPr lang="en-US" sz="2000" dirty="0"/>
        </a:p>
      </dgm:t>
    </dgm:pt>
    <dgm:pt modelId="{99EF4649-6BA0-47C7-AEF8-76F387D1294C}" type="parTrans" cxnId="{E6C5A6BE-9196-4AB5-A2FE-A79FFAC0EF13}">
      <dgm:prSet/>
      <dgm:spPr/>
      <dgm:t>
        <a:bodyPr/>
        <a:lstStyle/>
        <a:p>
          <a:endParaRPr lang="en-US"/>
        </a:p>
      </dgm:t>
    </dgm:pt>
    <dgm:pt modelId="{C785860B-137E-4D25-88F5-229E39A1499F}" type="sibTrans" cxnId="{E6C5A6BE-9196-4AB5-A2FE-A79FFAC0EF13}">
      <dgm:prSet/>
      <dgm:spPr/>
      <dgm:t>
        <a:bodyPr/>
        <a:lstStyle/>
        <a:p>
          <a:endParaRPr lang="en-US"/>
        </a:p>
      </dgm:t>
    </dgm:pt>
    <dgm:pt modelId="{220199D6-0C83-4F22-81DF-75217118C449}">
      <dgm:prSet custT="1"/>
      <dgm:spPr/>
      <dgm:t>
        <a:bodyPr/>
        <a:lstStyle/>
        <a:p>
          <a:r>
            <a:rPr lang="fr-FR" sz="2800" dirty="0"/>
            <a:t>Caséine κ, glycosylée: </a:t>
          </a:r>
          <a:r>
            <a:rPr lang="fr-FR" sz="2800" dirty="0">
              <a:solidFill>
                <a:srgbClr val="C00000"/>
              </a:solidFill>
            </a:rPr>
            <a:t>effets bifidogènes </a:t>
          </a:r>
          <a:endParaRPr lang="en-US" sz="2800" dirty="0">
            <a:solidFill>
              <a:srgbClr val="C00000"/>
            </a:solidFill>
          </a:endParaRPr>
        </a:p>
      </dgm:t>
    </dgm:pt>
    <dgm:pt modelId="{77C7007C-7844-47DE-AA60-8B87F6F4A128}" type="parTrans" cxnId="{BB11FF92-42FE-49A7-8483-123C1B003245}">
      <dgm:prSet/>
      <dgm:spPr/>
      <dgm:t>
        <a:bodyPr/>
        <a:lstStyle/>
        <a:p>
          <a:endParaRPr lang="en-US"/>
        </a:p>
      </dgm:t>
    </dgm:pt>
    <dgm:pt modelId="{A0C88861-C432-4CA9-BE09-D734A8096692}" type="sibTrans" cxnId="{BB11FF92-42FE-49A7-8483-123C1B003245}">
      <dgm:prSet/>
      <dgm:spPr/>
      <dgm:t>
        <a:bodyPr/>
        <a:lstStyle/>
        <a:p>
          <a:endParaRPr lang="en-US"/>
        </a:p>
      </dgm:t>
    </dgm:pt>
    <dgm:pt modelId="{2386BA53-E0B0-41A3-8940-5F14D53F4A2F}" type="pres">
      <dgm:prSet presAssocID="{8C7F53B4-A052-42D9-9197-AC424C2F9896}" presName="root" presStyleCnt="0">
        <dgm:presLayoutVars>
          <dgm:dir/>
          <dgm:resizeHandles val="exact"/>
        </dgm:presLayoutVars>
      </dgm:prSet>
      <dgm:spPr/>
      <dgm:t>
        <a:bodyPr/>
        <a:lstStyle/>
        <a:p>
          <a:endParaRPr lang="fr-FR"/>
        </a:p>
      </dgm:t>
    </dgm:pt>
    <dgm:pt modelId="{E7DC81D6-69BD-47AC-96A6-93F584C372CA}" type="pres">
      <dgm:prSet presAssocID="{B04D1427-EA24-41AE-BC99-E59501A92EFD}" presName="compNode" presStyleCnt="0"/>
      <dgm:spPr/>
    </dgm:pt>
    <dgm:pt modelId="{685F556F-0723-4BB0-82C4-4FF8A2966E31}" type="pres">
      <dgm:prSet presAssocID="{B04D1427-EA24-41AE-BC99-E59501A92EFD}" presName="bgRect" presStyleLbl="bgShp" presStyleIdx="0" presStyleCnt="3" custLinFactNeighborX="3073" custLinFactNeighborY="-556"/>
      <dgm:spPr/>
    </dgm:pt>
    <dgm:pt modelId="{4A001E35-3D4E-4ACF-98EC-F9B272F85C79}" type="pres">
      <dgm:prSet presAssocID="{B04D1427-EA24-41AE-BC99-E59501A92EFD}" presName="iconRect" presStyleLbl="node1" presStyleIdx="0" presStyleCnt="3"/>
      <dgm:spPr>
        <a:ln>
          <a:noFill/>
        </a:ln>
      </dgm:spPr>
      <dgm:extLst/>
    </dgm:pt>
    <dgm:pt modelId="{1E252295-1FDE-4AAB-BC25-C6B1F41C79BA}" type="pres">
      <dgm:prSet presAssocID="{B04D1427-EA24-41AE-BC99-E59501A92EFD}" presName="spaceRect" presStyleCnt="0"/>
      <dgm:spPr/>
    </dgm:pt>
    <dgm:pt modelId="{8E39E30C-6A5A-4C40-9CB0-959733BECE40}" type="pres">
      <dgm:prSet presAssocID="{B04D1427-EA24-41AE-BC99-E59501A92EFD}" presName="parTx" presStyleLbl="revTx" presStyleIdx="0" presStyleCnt="4" custScaleX="85909" custLinFactNeighborX="-27128" custLinFactNeighborY="-214">
        <dgm:presLayoutVars>
          <dgm:chMax val="0"/>
          <dgm:chPref val="0"/>
        </dgm:presLayoutVars>
      </dgm:prSet>
      <dgm:spPr/>
      <dgm:t>
        <a:bodyPr/>
        <a:lstStyle/>
        <a:p>
          <a:endParaRPr lang="fr-FR"/>
        </a:p>
      </dgm:t>
    </dgm:pt>
    <dgm:pt modelId="{4E4289EE-22D1-4565-9F58-377B439096C8}" type="pres">
      <dgm:prSet presAssocID="{B04D1427-EA24-41AE-BC99-E59501A92EFD}" presName="desTx" presStyleLbl="revTx" presStyleIdx="1" presStyleCnt="4" custScaleX="219881" custLinFactNeighborX="-6788" custLinFactNeighborY="23">
        <dgm:presLayoutVars/>
      </dgm:prSet>
      <dgm:spPr/>
      <dgm:t>
        <a:bodyPr/>
        <a:lstStyle/>
        <a:p>
          <a:endParaRPr lang="fr-FR"/>
        </a:p>
      </dgm:t>
    </dgm:pt>
    <dgm:pt modelId="{55C7041C-61C3-4601-BE89-CF26544438E8}" type="pres">
      <dgm:prSet presAssocID="{9E4F759B-70D1-4619-A2FE-CEB4EE180D3A}" presName="sibTrans" presStyleCnt="0"/>
      <dgm:spPr/>
    </dgm:pt>
    <dgm:pt modelId="{50EC5B91-9A8E-47CB-B708-0C32BBC78F9B}" type="pres">
      <dgm:prSet presAssocID="{55105D09-3163-4433-94DB-4B3987887EBC}" presName="compNode" presStyleCnt="0"/>
      <dgm:spPr/>
    </dgm:pt>
    <dgm:pt modelId="{4006FA13-1FE5-4EF2-A660-FFD970362C60}" type="pres">
      <dgm:prSet presAssocID="{55105D09-3163-4433-94DB-4B3987887EBC}" presName="bgRect" presStyleLbl="bgShp" presStyleIdx="1" presStyleCnt="3"/>
      <dgm:spPr/>
    </dgm:pt>
    <dgm:pt modelId="{18C685F0-516F-4C75-A50E-7548D9A681CC}" type="pres">
      <dgm:prSet presAssocID="{55105D09-3163-4433-94DB-4B3987887EBC}" presName="iconRect" presStyleLbl="node1" presStyleIdx="1" presStyleCnt="3"/>
      <dgm:spPr>
        <a:ln>
          <a:noFill/>
        </a:ln>
      </dgm:spPr>
      <dgm:extLst/>
    </dgm:pt>
    <dgm:pt modelId="{FE735BE1-462C-4786-879E-9119C6A704F5}" type="pres">
      <dgm:prSet presAssocID="{55105D09-3163-4433-94DB-4B3987887EBC}" presName="spaceRect" presStyleCnt="0"/>
      <dgm:spPr/>
    </dgm:pt>
    <dgm:pt modelId="{05AA3B09-7758-459F-80C8-66DCE8A2838C}" type="pres">
      <dgm:prSet presAssocID="{55105D09-3163-4433-94DB-4B3987887EBC}" presName="parTx" presStyleLbl="revTx" presStyleIdx="2" presStyleCnt="4" custScaleX="117158">
        <dgm:presLayoutVars>
          <dgm:chMax val="0"/>
          <dgm:chPref val="0"/>
        </dgm:presLayoutVars>
      </dgm:prSet>
      <dgm:spPr/>
      <dgm:t>
        <a:bodyPr/>
        <a:lstStyle/>
        <a:p>
          <a:endParaRPr lang="fr-FR"/>
        </a:p>
      </dgm:t>
    </dgm:pt>
    <dgm:pt modelId="{A1DCC781-B706-4944-A657-355B3069C95E}" type="pres">
      <dgm:prSet presAssocID="{C785860B-137E-4D25-88F5-229E39A1499F}" presName="sibTrans" presStyleCnt="0"/>
      <dgm:spPr/>
    </dgm:pt>
    <dgm:pt modelId="{852C774F-068A-4A44-ACEA-AF4720B581D2}" type="pres">
      <dgm:prSet presAssocID="{220199D6-0C83-4F22-81DF-75217118C449}" presName="compNode" presStyleCnt="0"/>
      <dgm:spPr/>
    </dgm:pt>
    <dgm:pt modelId="{5E51FA16-5B7B-4314-93BC-19DA81442BD3}" type="pres">
      <dgm:prSet presAssocID="{220199D6-0C83-4F22-81DF-75217118C449}" presName="bgRect" presStyleLbl="bgShp" presStyleIdx="2" presStyleCnt="3"/>
      <dgm:spPr/>
    </dgm:pt>
    <dgm:pt modelId="{C7A39229-9ED5-447E-BB7A-BC4B45689D38}" type="pres">
      <dgm:prSet presAssocID="{220199D6-0C83-4F22-81DF-75217118C449}" presName="iconRect" presStyleLbl="node1" presStyleIdx="2" presStyleCnt="3" custLinFactNeighborX="-7289" custLinFactNeighborY="-5125"/>
      <dgm:spPr>
        <a:ln>
          <a:noFill/>
        </a:ln>
      </dgm:spPr>
      <dgm:extLst/>
    </dgm:pt>
    <dgm:pt modelId="{283F0235-A3FC-4840-8748-603814AF8A7B}" type="pres">
      <dgm:prSet presAssocID="{220199D6-0C83-4F22-81DF-75217118C449}" presName="spaceRect" presStyleCnt="0"/>
      <dgm:spPr/>
    </dgm:pt>
    <dgm:pt modelId="{1823D65D-EB85-4F9F-B915-B018B0B7626A}" type="pres">
      <dgm:prSet presAssocID="{220199D6-0C83-4F22-81DF-75217118C449}" presName="parTx" presStyleLbl="revTx" presStyleIdx="3" presStyleCnt="4">
        <dgm:presLayoutVars>
          <dgm:chMax val="0"/>
          <dgm:chPref val="0"/>
        </dgm:presLayoutVars>
      </dgm:prSet>
      <dgm:spPr/>
      <dgm:t>
        <a:bodyPr/>
        <a:lstStyle/>
        <a:p>
          <a:endParaRPr lang="fr-FR"/>
        </a:p>
      </dgm:t>
    </dgm:pt>
  </dgm:ptLst>
  <dgm:cxnLst>
    <dgm:cxn modelId="{0A78CC5E-A9E2-4165-A473-210896E31F43}" srcId="{8C7F53B4-A052-42D9-9197-AC424C2F9896}" destId="{B04D1427-EA24-41AE-BC99-E59501A92EFD}" srcOrd="0" destOrd="0" parTransId="{54FE49F7-ED7E-4042-BC9F-B6E66EA9DEF6}" sibTransId="{9E4F759B-70D1-4619-A2FE-CEB4EE180D3A}"/>
    <dgm:cxn modelId="{741A499C-9A8B-47AA-B7CC-AF058DF906B5}" type="presOf" srcId="{B04D1427-EA24-41AE-BC99-E59501A92EFD}" destId="{8E39E30C-6A5A-4C40-9CB0-959733BECE40}" srcOrd="0" destOrd="0" presId="urn:microsoft.com/office/officeart/2018/2/layout/IconVerticalSolidList"/>
    <dgm:cxn modelId="{0051FC90-B4CB-4B3C-9F8E-A6DD0C046B5A}" type="presOf" srcId="{220199D6-0C83-4F22-81DF-75217118C449}" destId="{1823D65D-EB85-4F9F-B915-B018B0B7626A}" srcOrd="0" destOrd="0" presId="urn:microsoft.com/office/officeart/2018/2/layout/IconVerticalSolidList"/>
    <dgm:cxn modelId="{E6C5A6BE-9196-4AB5-A2FE-A79FFAC0EF13}" srcId="{8C7F53B4-A052-42D9-9197-AC424C2F9896}" destId="{55105D09-3163-4433-94DB-4B3987887EBC}" srcOrd="1" destOrd="0" parTransId="{99EF4649-6BA0-47C7-AEF8-76F387D1294C}" sibTransId="{C785860B-137E-4D25-88F5-229E39A1499F}"/>
    <dgm:cxn modelId="{2779D3B0-7D73-4B02-9806-7FD684F64CA3}" type="presOf" srcId="{B477C663-2EB3-43BF-BF0F-90CF949FAF2A}" destId="{4E4289EE-22D1-4565-9F58-377B439096C8}" srcOrd="0" destOrd="0" presId="urn:microsoft.com/office/officeart/2018/2/layout/IconVerticalSolidList"/>
    <dgm:cxn modelId="{BB11FF92-42FE-49A7-8483-123C1B003245}" srcId="{8C7F53B4-A052-42D9-9197-AC424C2F9896}" destId="{220199D6-0C83-4F22-81DF-75217118C449}" srcOrd="2" destOrd="0" parTransId="{77C7007C-7844-47DE-AA60-8B87F6F4A128}" sibTransId="{A0C88861-C432-4CA9-BE09-D734A8096692}"/>
    <dgm:cxn modelId="{FB6E8355-A79A-4C9C-8453-C1A93879628B}" type="presOf" srcId="{8C7F53B4-A052-42D9-9197-AC424C2F9896}" destId="{2386BA53-E0B0-41A3-8940-5F14D53F4A2F}" srcOrd="0" destOrd="0" presId="urn:microsoft.com/office/officeart/2018/2/layout/IconVerticalSolidList"/>
    <dgm:cxn modelId="{E952AAEB-A6D8-47CC-95FB-F1F22302EF80}" type="presOf" srcId="{55105D09-3163-4433-94DB-4B3987887EBC}" destId="{05AA3B09-7758-459F-80C8-66DCE8A2838C}" srcOrd="0" destOrd="0" presId="urn:microsoft.com/office/officeart/2018/2/layout/IconVerticalSolidList"/>
    <dgm:cxn modelId="{98D53652-18E8-4871-BFDC-898FCA489A60}" srcId="{B04D1427-EA24-41AE-BC99-E59501A92EFD}" destId="{B477C663-2EB3-43BF-BF0F-90CF949FAF2A}" srcOrd="0" destOrd="0" parTransId="{825EDF56-96C7-42E8-B9E0-1867DCE81700}" sibTransId="{CAEB1718-5462-47A2-ACB9-49D876858529}"/>
    <dgm:cxn modelId="{A67CEA06-5E6B-4C59-8CE3-F2E64370654A}" type="presParOf" srcId="{2386BA53-E0B0-41A3-8940-5F14D53F4A2F}" destId="{E7DC81D6-69BD-47AC-96A6-93F584C372CA}" srcOrd="0" destOrd="0" presId="urn:microsoft.com/office/officeart/2018/2/layout/IconVerticalSolidList"/>
    <dgm:cxn modelId="{8068E0ED-6B78-481A-9B84-250879635FF7}" type="presParOf" srcId="{E7DC81D6-69BD-47AC-96A6-93F584C372CA}" destId="{685F556F-0723-4BB0-82C4-4FF8A2966E31}" srcOrd="0" destOrd="0" presId="urn:microsoft.com/office/officeart/2018/2/layout/IconVerticalSolidList"/>
    <dgm:cxn modelId="{81151364-B83C-48FE-8099-74FE84F952E1}" type="presParOf" srcId="{E7DC81D6-69BD-47AC-96A6-93F584C372CA}" destId="{4A001E35-3D4E-4ACF-98EC-F9B272F85C79}" srcOrd="1" destOrd="0" presId="urn:microsoft.com/office/officeart/2018/2/layout/IconVerticalSolidList"/>
    <dgm:cxn modelId="{C949684A-B1E7-4949-878E-C7D16C18E02B}" type="presParOf" srcId="{E7DC81D6-69BD-47AC-96A6-93F584C372CA}" destId="{1E252295-1FDE-4AAB-BC25-C6B1F41C79BA}" srcOrd="2" destOrd="0" presId="urn:microsoft.com/office/officeart/2018/2/layout/IconVerticalSolidList"/>
    <dgm:cxn modelId="{F8D78666-B0AE-443D-B5D5-FB91B0B38C20}" type="presParOf" srcId="{E7DC81D6-69BD-47AC-96A6-93F584C372CA}" destId="{8E39E30C-6A5A-4C40-9CB0-959733BECE40}" srcOrd="3" destOrd="0" presId="urn:microsoft.com/office/officeart/2018/2/layout/IconVerticalSolidList"/>
    <dgm:cxn modelId="{AEF95494-1022-4CAB-812C-09DC4169FB08}" type="presParOf" srcId="{E7DC81D6-69BD-47AC-96A6-93F584C372CA}" destId="{4E4289EE-22D1-4565-9F58-377B439096C8}" srcOrd="4" destOrd="0" presId="urn:microsoft.com/office/officeart/2018/2/layout/IconVerticalSolidList"/>
    <dgm:cxn modelId="{8A98B2C5-9CB8-4A37-8C3B-DC771D643C54}" type="presParOf" srcId="{2386BA53-E0B0-41A3-8940-5F14D53F4A2F}" destId="{55C7041C-61C3-4601-BE89-CF26544438E8}" srcOrd="1" destOrd="0" presId="urn:microsoft.com/office/officeart/2018/2/layout/IconVerticalSolidList"/>
    <dgm:cxn modelId="{62C1F2F2-4E62-420C-BDA2-646C939EA816}" type="presParOf" srcId="{2386BA53-E0B0-41A3-8940-5F14D53F4A2F}" destId="{50EC5B91-9A8E-47CB-B708-0C32BBC78F9B}" srcOrd="2" destOrd="0" presId="urn:microsoft.com/office/officeart/2018/2/layout/IconVerticalSolidList"/>
    <dgm:cxn modelId="{0AE9F1EF-28C0-47AC-95B7-CD0E9A7D0737}" type="presParOf" srcId="{50EC5B91-9A8E-47CB-B708-0C32BBC78F9B}" destId="{4006FA13-1FE5-4EF2-A660-FFD970362C60}" srcOrd="0" destOrd="0" presId="urn:microsoft.com/office/officeart/2018/2/layout/IconVerticalSolidList"/>
    <dgm:cxn modelId="{519F1373-BD85-467B-92CF-26A77F39F562}" type="presParOf" srcId="{50EC5B91-9A8E-47CB-B708-0C32BBC78F9B}" destId="{18C685F0-516F-4C75-A50E-7548D9A681CC}" srcOrd="1" destOrd="0" presId="urn:microsoft.com/office/officeart/2018/2/layout/IconVerticalSolidList"/>
    <dgm:cxn modelId="{A3107B67-AE17-418C-B72C-06D58B2E7357}" type="presParOf" srcId="{50EC5B91-9A8E-47CB-B708-0C32BBC78F9B}" destId="{FE735BE1-462C-4786-879E-9119C6A704F5}" srcOrd="2" destOrd="0" presId="urn:microsoft.com/office/officeart/2018/2/layout/IconVerticalSolidList"/>
    <dgm:cxn modelId="{0A8DB1DF-0D7B-40F7-9973-A64901A573A3}" type="presParOf" srcId="{50EC5B91-9A8E-47CB-B708-0C32BBC78F9B}" destId="{05AA3B09-7758-459F-80C8-66DCE8A2838C}" srcOrd="3" destOrd="0" presId="urn:microsoft.com/office/officeart/2018/2/layout/IconVerticalSolidList"/>
    <dgm:cxn modelId="{A49D430C-6A11-4444-80BA-DFD38A424353}" type="presParOf" srcId="{2386BA53-E0B0-41A3-8940-5F14D53F4A2F}" destId="{A1DCC781-B706-4944-A657-355B3069C95E}" srcOrd="3" destOrd="0" presId="urn:microsoft.com/office/officeart/2018/2/layout/IconVerticalSolidList"/>
    <dgm:cxn modelId="{F85791A6-1F02-4C90-BD01-1C520D41E32C}" type="presParOf" srcId="{2386BA53-E0B0-41A3-8940-5F14D53F4A2F}" destId="{852C774F-068A-4A44-ACEA-AF4720B581D2}" srcOrd="4" destOrd="0" presId="urn:microsoft.com/office/officeart/2018/2/layout/IconVerticalSolidList"/>
    <dgm:cxn modelId="{C91CD886-D493-4596-9DD1-820165601A77}" type="presParOf" srcId="{852C774F-068A-4A44-ACEA-AF4720B581D2}" destId="{5E51FA16-5B7B-4314-93BC-19DA81442BD3}" srcOrd="0" destOrd="0" presId="urn:microsoft.com/office/officeart/2018/2/layout/IconVerticalSolidList"/>
    <dgm:cxn modelId="{C841EAAE-D57B-4E71-A424-019090CE4E89}" type="presParOf" srcId="{852C774F-068A-4A44-ACEA-AF4720B581D2}" destId="{C7A39229-9ED5-447E-BB7A-BC4B45689D38}" srcOrd="1" destOrd="0" presId="urn:microsoft.com/office/officeart/2018/2/layout/IconVerticalSolidList"/>
    <dgm:cxn modelId="{136AC90F-ECE4-4C24-9DD6-7671273B82EC}" type="presParOf" srcId="{852C774F-068A-4A44-ACEA-AF4720B581D2}" destId="{283F0235-A3FC-4840-8748-603814AF8A7B}" srcOrd="2" destOrd="0" presId="urn:microsoft.com/office/officeart/2018/2/layout/IconVerticalSolidList"/>
    <dgm:cxn modelId="{207BCB8A-E4F0-484C-9F5D-BE5C15295C8D}" type="presParOf" srcId="{852C774F-068A-4A44-ACEA-AF4720B581D2}" destId="{1823D65D-EB85-4F9F-B915-B018B0B7626A}"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D24FDB-7B20-4E1B-B4CB-8ECB766E1665}"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US"/>
        </a:p>
      </dgm:t>
    </dgm:pt>
    <dgm:pt modelId="{4D326C85-3F20-4AD2-9DE7-DC3EFE4D185E}">
      <dgm:prSet/>
      <dgm:spPr/>
      <dgm:t>
        <a:bodyPr/>
        <a:lstStyle/>
        <a:p>
          <a:r>
            <a:rPr lang="fr-FR" dirty="0"/>
            <a:t>IgA sécrétoire ( </a:t>
          </a:r>
          <a:r>
            <a:rPr lang="fr-FR" dirty="0" smtClean="0"/>
            <a:t>anti-adhésion </a:t>
          </a:r>
          <a:r>
            <a:rPr lang="fr-FR" dirty="0"/>
            <a:t>intestinale </a:t>
          </a:r>
          <a:r>
            <a:rPr lang="fr-FR" dirty="0" smtClean="0"/>
            <a:t>bactéries, virus,…)</a:t>
          </a:r>
          <a:endParaRPr lang="en-US" dirty="0"/>
        </a:p>
      </dgm:t>
    </dgm:pt>
    <dgm:pt modelId="{2C9B008D-EEF3-4C25-AC98-D15568242AF2}" type="parTrans" cxnId="{CEA221B8-F76F-49B9-AB59-D63EC8A4A8D5}">
      <dgm:prSet/>
      <dgm:spPr/>
      <dgm:t>
        <a:bodyPr/>
        <a:lstStyle/>
        <a:p>
          <a:endParaRPr lang="en-US"/>
        </a:p>
      </dgm:t>
    </dgm:pt>
    <dgm:pt modelId="{88B88DD1-5DD4-4BA6-9DB0-EBE366A65287}" type="sibTrans" cxnId="{CEA221B8-F76F-49B9-AB59-D63EC8A4A8D5}">
      <dgm:prSet/>
      <dgm:spPr/>
      <dgm:t>
        <a:bodyPr/>
        <a:lstStyle/>
        <a:p>
          <a:endParaRPr lang="en-US"/>
        </a:p>
      </dgm:t>
    </dgm:pt>
    <dgm:pt modelId="{F1C00C91-DAEA-487E-AF4A-58B358B15000}">
      <dgm:prSet/>
      <dgm:spPr/>
      <dgm:t>
        <a:bodyPr/>
        <a:lstStyle/>
        <a:p>
          <a:r>
            <a:rPr lang="fr-FR" dirty="0"/>
            <a:t>Lactoferrine ( séquestration du </a:t>
          </a:r>
          <a:r>
            <a:rPr lang="fr-FR" dirty="0" smtClean="0"/>
            <a:t>fer des bactéries</a:t>
          </a:r>
          <a:endParaRPr lang="en-US" dirty="0"/>
        </a:p>
      </dgm:t>
    </dgm:pt>
    <dgm:pt modelId="{F1026314-03B4-4545-889E-A5EE56188F85}" type="parTrans" cxnId="{CB657CC6-C3B5-4C3E-868F-1E3E008F3A2A}">
      <dgm:prSet/>
      <dgm:spPr/>
      <dgm:t>
        <a:bodyPr/>
        <a:lstStyle/>
        <a:p>
          <a:endParaRPr lang="en-US"/>
        </a:p>
      </dgm:t>
    </dgm:pt>
    <dgm:pt modelId="{43DFDBFC-4A5D-4C30-A5B4-A8E1A536A3F7}" type="sibTrans" cxnId="{CB657CC6-C3B5-4C3E-868F-1E3E008F3A2A}">
      <dgm:prSet/>
      <dgm:spPr/>
      <dgm:t>
        <a:bodyPr/>
        <a:lstStyle/>
        <a:p>
          <a:endParaRPr lang="en-US"/>
        </a:p>
      </dgm:t>
    </dgm:pt>
    <dgm:pt modelId="{26BF44FA-0D9D-4F37-916D-654A6E2D615B}">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fr-FR" dirty="0"/>
            <a:t>Epidermal </a:t>
          </a:r>
          <a:r>
            <a:rPr lang="fr-FR" dirty="0" err="1"/>
            <a:t>Growth</a:t>
          </a:r>
          <a:r>
            <a:rPr lang="fr-FR" dirty="0"/>
            <a:t> factor (EGF</a:t>
          </a:r>
          <a:r>
            <a:rPr lang="fr-FR" dirty="0" smtClean="0"/>
            <a:t>),</a:t>
          </a:r>
          <a:r>
            <a:rPr lang="en-US" dirty="0" smtClean="0"/>
            <a:t> IGF- 1, TGF, </a:t>
          </a:r>
          <a:r>
            <a:rPr lang="fr-FR" dirty="0" smtClean="0"/>
            <a:t>G- CSF</a:t>
          </a:r>
          <a:endParaRPr lang="en-US" dirty="0" smtClean="0"/>
        </a:p>
        <a:p>
          <a:pPr defTabSz="1377950">
            <a:lnSpc>
              <a:spcPct val="90000"/>
            </a:lnSpc>
            <a:spcBef>
              <a:spcPct val="0"/>
            </a:spcBef>
            <a:spcAft>
              <a:spcPct val="35000"/>
            </a:spcAft>
          </a:pPr>
          <a:endParaRPr lang="en-US" dirty="0"/>
        </a:p>
      </dgm:t>
    </dgm:pt>
    <dgm:pt modelId="{43E4D1A5-6DAC-41F7-BE49-9B0ABB2B2403}" type="parTrans" cxnId="{32FCFCF9-72A3-4C74-AFC3-D5C0B4410255}">
      <dgm:prSet/>
      <dgm:spPr/>
      <dgm:t>
        <a:bodyPr/>
        <a:lstStyle/>
        <a:p>
          <a:endParaRPr lang="en-US"/>
        </a:p>
      </dgm:t>
    </dgm:pt>
    <dgm:pt modelId="{AB54697F-E02D-4214-ADE6-7564C078CE23}" type="sibTrans" cxnId="{32FCFCF9-72A3-4C74-AFC3-D5C0B4410255}">
      <dgm:prSet/>
      <dgm:spPr/>
      <dgm:t>
        <a:bodyPr/>
        <a:lstStyle/>
        <a:p>
          <a:endParaRPr lang="en-US"/>
        </a:p>
      </dgm:t>
    </dgm:pt>
    <dgm:pt modelId="{E6A9B33A-AC40-42A4-B0F1-33D058C4D6ED}" type="pres">
      <dgm:prSet presAssocID="{27D24FDB-7B20-4E1B-B4CB-8ECB766E1665}" presName="linear" presStyleCnt="0">
        <dgm:presLayoutVars>
          <dgm:animLvl val="lvl"/>
          <dgm:resizeHandles val="exact"/>
        </dgm:presLayoutVars>
      </dgm:prSet>
      <dgm:spPr/>
      <dgm:t>
        <a:bodyPr/>
        <a:lstStyle/>
        <a:p>
          <a:endParaRPr lang="fr-FR"/>
        </a:p>
      </dgm:t>
    </dgm:pt>
    <dgm:pt modelId="{3638C5FF-5416-435C-9A98-1AE1CFA4DF28}" type="pres">
      <dgm:prSet presAssocID="{4D326C85-3F20-4AD2-9DE7-DC3EFE4D185E}" presName="parentText" presStyleLbl="node1" presStyleIdx="0" presStyleCnt="3">
        <dgm:presLayoutVars>
          <dgm:chMax val="0"/>
          <dgm:bulletEnabled val="1"/>
        </dgm:presLayoutVars>
      </dgm:prSet>
      <dgm:spPr/>
      <dgm:t>
        <a:bodyPr/>
        <a:lstStyle/>
        <a:p>
          <a:endParaRPr lang="fr-FR"/>
        </a:p>
      </dgm:t>
    </dgm:pt>
    <dgm:pt modelId="{BAF711EA-7A10-4030-923D-0A68513A07E5}" type="pres">
      <dgm:prSet presAssocID="{88B88DD1-5DD4-4BA6-9DB0-EBE366A65287}" presName="spacer" presStyleCnt="0"/>
      <dgm:spPr/>
    </dgm:pt>
    <dgm:pt modelId="{A1E20952-A7B1-4C3A-960C-FA49A9F8C43E}" type="pres">
      <dgm:prSet presAssocID="{F1C00C91-DAEA-487E-AF4A-58B358B15000}" presName="parentText" presStyleLbl="node1" presStyleIdx="1" presStyleCnt="3">
        <dgm:presLayoutVars>
          <dgm:chMax val="0"/>
          <dgm:bulletEnabled val="1"/>
        </dgm:presLayoutVars>
      </dgm:prSet>
      <dgm:spPr/>
      <dgm:t>
        <a:bodyPr/>
        <a:lstStyle/>
        <a:p>
          <a:endParaRPr lang="fr-FR"/>
        </a:p>
      </dgm:t>
    </dgm:pt>
    <dgm:pt modelId="{7F44132C-2D77-4ED6-973E-ACECDB635E26}" type="pres">
      <dgm:prSet presAssocID="{43DFDBFC-4A5D-4C30-A5B4-A8E1A536A3F7}" presName="spacer" presStyleCnt="0"/>
      <dgm:spPr/>
    </dgm:pt>
    <dgm:pt modelId="{44A482CE-4244-4EC2-A428-303AF05F5B38}" type="pres">
      <dgm:prSet presAssocID="{26BF44FA-0D9D-4F37-916D-654A6E2D615B}" presName="parentText" presStyleLbl="node1" presStyleIdx="2" presStyleCnt="3">
        <dgm:presLayoutVars>
          <dgm:chMax val="0"/>
          <dgm:bulletEnabled val="1"/>
        </dgm:presLayoutVars>
      </dgm:prSet>
      <dgm:spPr/>
      <dgm:t>
        <a:bodyPr/>
        <a:lstStyle/>
        <a:p>
          <a:endParaRPr lang="fr-FR"/>
        </a:p>
      </dgm:t>
    </dgm:pt>
  </dgm:ptLst>
  <dgm:cxnLst>
    <dgm:cxn modelId="{CB657CC6-C3B5-4C3E-868F-1E3E008F3A2A}" srcId="{27D24FDB-7B20-4E1B-B4CB-8ECB766E1665}" destId="{F1C00C91-DAEA-487E-AF4A-58B358B15000}" srcOrd="1" destOrd="0" parTransId="{F1026314-03B4-4545-889E-A5EE56188F85}" sibTransId="{43DFDBFC-4A5D-4C30-A5B4-A8E1A536A3F7}"/>
    <dgm:cxn modelId="{B612D4B6-7BDD-4BF9-9C4E-B73317303460}" type="presOf" srcId="{F1C00C91-DAEA-487E-AF4A-58B358B15000}" destId="{A1E20952-A7B1-4C3A-960C-FA49A9F8C43E}" srcOrd="0" destOrd="0" presId="urn:microsoft.com/office/officeart/2005/8/layout/vList2"/>
    <dgm:cxn modelId="{6812690B-9E7B-4B83-8082-B152A0E2EA54}" type="presOf" srcId="{4D326C85-3F20-4AD2-9DE7-DC3EFE4D185E}" destId="{3638C5FF-5416-435C-9A98-1AE1CFA4DF28}" srcOrd="0" destOrd="0" presId="urn:microsoft.com/office/officeart/2005/8/layout/vList2"/>
    <dgm:cxn modelId="{681F978A-ECD9-4D57-811F-45BAE09F3863}" type="presOf" srcId="{26BF44FA-0D9D-4F37-916D-654A6E2D615B}" destId="{44A482CE-4244-4EC2-A428-303AF05F5B38}" srcOrd="0" destOrd="0" presId="urn:microsoft.com/office/officeart/2005/8/layout/vList2"/>
    <dgm:cxn modelId="{32FCFCF9-72A3-4C74-AFC3-D5C0B4410255}" srcId="{27D24FDB-7B20-4E1B-B4CB-8ECB766E1665}" destId="{26BF44FA-0D9D-4F37-916D-654A6E2D615B}" srcOrd="2" destOrd="0" parTransId="{43E4D1A5-6DAC-41F7-BE49-9B0ABB2B2403}" sibTransId="{AB54697F-E02D-4214-ADE6-7564C078CE23}"/>
    <dgm:cxn modelId="{CEA221B8-F76F-49B9-AB59-D63EC8A4A8D5}" srcId="{27D24FDB-7B20-4E1B-B4CB-8ECB766E1665}" destId="{4D326C85-3F20-4AD2-9DE7-DC3EFE4D185E}" srcOrd="0" destOrd="0" parTransId="{2C9B008D-EEF3-4C25-AC98-D15568242AF2}" sibTransId="{88B88DD1-5DD4-4BA6-9DB0-EBE366A65287}"/>
    <dgm:cxn modelId="{3EDD280E-0FAF-41E7-BC47-AF74EF5A796E}" type="presOf" srcId="{27D24FDB-7B20-4E1B-B4CB-8ECB766E1665}" destId="{E6A9B33A-AC40-42A4-B0F1-33D058C4D6ED}" srcOrd="0" destOrd="0" presId="urn:microsoft.com/office/officeart/2005/8/layout/vList2"/>
    <dgm:cxn modelId="{35EA762C-A55D-47C5-96F7-D0C9D8D52615}" type="presParOf" srcId="{E6A9B33A-AC40-42A4-B0F1-33D058C4D6ED}" destId="{3638C5FF-5416-435C-9A98-1AE1CFA4DF28}" srcOrd="0" destOrd="0" presId="urn:microsoft.com/office/officeart/2005/8/layout/vList2"/>
    <dgm:cxn modelId="{96BC9B91-459D-4DD6-ADCD-C9EB7793DFB8}" type="presParOf" srcId="{E6A9B33A-AC40-42A4-B0F1-33D058C4D6ED}" destId="{BAF711EA-7A10-4030-923D-0A68513A07E5}" srcOrd="1" destOrd="0" presId="urn:microsoft.com/office/officeart/2005/8/layout/vList2"/>
    <dgm:cxn modelId="{5CD6CC47-1C99-4173-AAD8-C408199AA93F}" type="presParOf" srcId="{E6A9B33A-AC40-42A4-B0F1-33D058C4D6ED}" destId="{A1E20952-A7B1-4C3A-960C-FA49A9F8C43E}" srcOrd="2" destOrd="0" presId="urn:microsoft.com/office/officeart/2005/8/layout/vList2"/>
    <dgm:cxn modelId="{4D24594F-3265-4915-9316-4D4904F7F7EE}" type="presParOf" srcId="{E6A9B33A-AC40-42A4-B0F1-33D058C4D6ED}" destId="{7F44132C-2D77-4ED6-973E-ACECDB635E26}" srcOrd="3" destOrd="0" presId="urn:microsoft.com/office/officeart/2005/8/layout/vList2"/>
    <dgm:cxn modelId="{D2E6F7AA-9B1A-42BC-AE2B-AE2A145F9ACD}" type="presParOf" srcId="{E6A9B33A-AC40-42A4-B0F1-33D058C4D6ED}" destId="{44A482CE-4244-4EC2-A428-303AF05F5B38}"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437AE23-80B4-4239-A292-4CF4DF9863C2}"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US"/>
        </a:p>
      </dgm:t>
    </dgm:pt>
    <dgm:pt modelId="{4D1D455F-93F8-41FE-8D43-ACEE1C0C6705}">
      <dgm:prSet/>
      <dgm:spPr/>
      <dgm:t>
        <a:bodyPr/>
        <a:lstStyle/>
        <a:p>
          <a:r>
            <a:rPr lang="fr-FR" dirty="0"/>
            <a:t>Acide linoléique (AL: </a:t>
          </a:r>
          <a:r>
            <a:rPr lang="fr-FR" dirty="0" smtClean="0"/>
            <a:t>« </a:t>
          </a:r>
          <a:r>
            <a:rPr lang="fr-FR" dirty="0"/>
            <a:t>n- 6») </a:t>
          </a:r>
        </a:p>
        <a:p>
          <a:r>
            <a:rPr lang="fr-FR" dirty="0"/>
            <a:t>(AGPI- LC) en particulier </a:t>
          </a:r>
          <a:r>
            <a:rPr lang="fr-FR" b="1" dirty="0">
              <a:solidFill>
                <a:srgbClr val="FF0000"/>
              </a:solidFill>
            </a:rPr>
            <a:t>acide arachidonique </a:t>
          </a:r>
          <a:r>
            <a:rPr lang="fr-FR" dirty="0"/>
            <a:t>(AA : 0,46 g/100 g d’acides gras) </a:t>
          </a:r>
          <a:endParaRPr lang="en-US" dirty="0"/>
        </a:p>
      </dgm:t>
    </dgm:pt>
    <dgm:pt modelId="{30CE9149-8FA9-4136-83EE-F94D2C2FAC3B}" type="parTrans" cxnId="{0FFD38AF-B857-41D0-BF75-B0133CEACDF0}">
      <dgm:prSet/>
      <dgm:spPr/>
      <dgm:t>
        <a:bodyPr/>
        <a:lstStyle/>
        <a:p>
          <a:endParaRPr lang="en-US"/>
        </a:p>
      </dgm:t>
    </dgm:pt>
    <dgm:pt modelId="{863ABB98-E0A5-4EF4-B4EB-73A5AF5517AF}" type="sibTrans" cxnId="{0FFD38AF-B857-41D0-BF75-B0133CEACDF0}">
      <dgm:prSet/>
      <dgm:spPr/>
      <dgm:t>
        <a:bodyPr/>
        <a:lstStyle/>
        <a:p>
          <a:endParaRPr lang="en-US"/>
        </a:p>
      </dgm:t>
    </dgm:pt>
    <dgm:pt modelId="{05F28C57-E98B-4CF1-89E8-17BBF85CAB39}">
      <dgm:prSet/>
      <dgm:spPr/>
      <dgm:t>
        <a:bodyPr/>
        <a:lstStyle/>
        <a:p>
          <a:r>
            <a:rPr lang="fr-FR" dirty="0" smtClean="0"/>
            <a:t>Acide α-</a:t>
          </a:r>
          <a:r>
            <a:rPr lang="fr-FR" dirty="0" err="1" smtClean="0"/>
            <a:t>linolénique</a:t>
          </a:r>
          <a:r>
            <a:rPr lang="fr-FR" dirty="0" smtClean="0"/>
            <a:t> </a:t>
          </a:r>
          <a:r>
            <a:rPr lang="fr-FR" dirty="0"/>
            <a:t>(AAL : </a:t>
          </a:r>
          <a:r>
            <a:rPr lang="fr-FR" dirty="0" smtClean="0"/>
            <a:t>« n-3</a:t>
          </a:r>
          <a:r>
            <a:rPr lang="fr-FR" dirty="0"/>
            <a:t> » et </a:t>
          </a:r>
          <a:r>
            <a:rPr lang="fr-FR" b="1" dirty="0">
              <a:solidFill>
                <a:srgbClr val="FF0000"/>
              </a:solidFill>
            </a:rPr>
            <a:t>acide docosahexaénoïque </a:t>
          </a:r>
          <a:r>
            <a:rPr lang="fr-FR" dirty="0"/>
            <a:t>(DHA : 0,25 g/100 g d’acides gras) dans la série α- linolénique</a:t>
          </a:r>
          <a:endParaRPr lang="en-US" dirty="0"/>
        </a:p>
      </dgm:t>
    </dgm:pt>
    <dgm:pt modelId="{EDE3637B-8AD9-4324-8193-BB2CCF0964B9}" type="parTrans" cxnId="{2D6172C2-FE28-44B9-853B-19D6E356B8F5}">
      <dgm:prSet/>
      <dgm:spPr/>
      <dgm:t>
        <a:bodyPr/>
        <a:lstStyle/>
        <a:p>
          <a:endParaRPr lang="en-US"/>
        </a:p>
      </dgm:t>
    </dgm:pt>
    <dgm:pt modelId="{FD051A9D-7EE0-4215-B6D7-1713E5668312}" type="sibTrans" cxnId="{2D6172C2-FE28-44B9-853B-19D6E356B8F5}">
      <dgm:prSet/>
      <dgm:spPr/>
      <dgm:t>
        <a:bodyPr/>
        <a:lstStyle/>
        <a:p>
          <a:endParaRPr lang="en-US"/>
        </a:p>
      </dgm:t>
    </dgm:pt>
    <dgm:pt modelId="{E14E4C0B-8067-478C-8EDC-BBE1E8D7B92D}" type="pres">
      <dgm:prSet presAssocID="{7437AE23-80B4-4239-A292-4CF4DF9863C2}" presName="linear" presStyleCnt="0">
        <dgm:presLayoutVars>
          <dgm:animLvl val="lvl"/>
          <dgm:resizeHandles val="exact"/>
        </dgm:presLayoutVars>
      </dgm:prSet>
      <dgm:spPr/>
      <dgm:t>
        <a:bodyPr/>
        <a:lstStyle/>
        <a:p>
          <a:endParaRPr lang="fr-FR"/>
        </a:p>
      </dgm:t>
    </dgm:pt>
    <dgm:pt modelId="{688CDBCA-B085-49E6-9845-4EC9196E4835}" type="pres">
      <dgm:prSet presAssocID="{4D1D455F-93F8-41FE-8D43-ACEE1C0C6705}" presName="parentText" presStyleLbl="node1" presStyleIdx="0" presStyleCnt="2" custLinFactY="-9464" custLinFactNeighborX="0" custLinFactNeighborY="-100000">
        <dgm:presLayoutVars>
          <dgm:chMax val="0"/>
          <dgm:bulletEnabled val="1"/>
        </dgm:presLayoutVars>
      </dgm:prSet>
      <dgm:spPr/>
      <dgm:t>
        <a:bodyPr/>
        <a:lstStyle/>
        <a:p>
          <a:endParaRPr lang="fr-FR"/>
        </a:p>
      </dgm:t>
    </dgm:pt>
    <dgm:pt modelId="{F40D2888-7711-44B9-A3D4-F0E321E1AE20}" type="pres">
      <dgm:prSet presAssocID="{863ABB98-E0A5-4EF4-B4EB-73A5AF5517AF}" presName="spacer" presStyleCnt="0"/>
      <dgm:spPr/>
    </dgm:pt>
    <dgm:pt modelId="{AE2F6EF2-1555-4EB2-8892-B53E9B2ECE4B}" type="pres">
      <dgm:prSet presAssocID="{05F28C57-E98B-4CF1-89E8-17BBF85CAB39}" presName="parentText" presStyleLbl="node1" presStyleIdx="1" presStyleCnt="2">
        <dgm:presLayoutVars>
          <dgm:chMax val="0"/>
          <dgm:bulletEnabled val="1"/>
        </dgm:presLayoutVars>
      </dgm:prSet>
      <dgm:spPr/>
      <dgm:t>
        <a:bodyPr/>
        <a:lstStyle/>
        <a:p>
          <a:endParaRPr lang="fr-FR"/>
        </a:p>
      </dgm:t>
    </dgm:pt>
  </dgm:ptLst>
  <dgm:cxnLst>
    <dgm:cxn modelId="{2D6172C2-FE28-44B9-853B-19D6E356B8F5}" srcId="{7437AE23-80B4-4239-A292-4CF4DF9863C2}" destId="{05F28C57-E98B-4CF1-89E8-17BBF85CAB39}" srcOrd="1" destOrd="0" parTransId="{EDE3637B-8AD9-4324-8193-BB2CCF0964B9}" sibTransId="{FD051A9D-7EE0-4215-B6D7-1713E5668312}"/>
    <dgm:cxn modelId="{29C23274-3B91-4E8B-9C36-B585072A7546}" type="presOf" srcId="{4D1D455F-93F8-41FE-8D43-ACEE1C0C6705}" destId="{688CDBCA-B085-49E6-9845-4EC9196E4835}" srcOrd="0" destOrd="0" presId="urn:microsoft.com/office/officeart/2005/8/layout/vList2"/>
    <dgm:cxn modelId="{0FFD38AF-B857-41D0-BF75-B0133CEACDF0}" srcId="{7437AE23-80B4-4239-A292-4CF4DF9863C2}" destId="{4D1D455F-93F8-41FE-8D43-ACEE1C0C6705}" srcOrd="0" destOrd="0" parTransId="{30CE9149-8FA9-4136-83EE-F94D2C2FAC3B}" sibTransId="{863ABB98-E0A5-4EF4-B4EB-73A5AF5517AF}"/>
    <dgm:cxn modelId="{4874A80F-2E5A-42B6-B926-59D61B173AD4}" type="presOf" srcId="{05F28C57-E98B-4CF1-89E8-17BBF85CAB39}" destId="{AE2F6EF2-1555-4EB2-8892-B53E9B2ECE4B}" srcOrd="0" destOrd="0" presId="urn:microsoft.com/office/officeart/2005/8/layout/vList2"/>
    <dgm:cxn modelId="{3AB786F8-1B45-45DC-B7D6-FD8C8EDAAD75}" type="presOf" srcId="{7437AE23-80B4-4239-A292-4CF4DF9863C2}" destId="{E14E4C0B-8067-478C-8EDC-BBE1E8D7B92D}" srcOrd="0" destOrd="0" presId="urn:microsoft.com/office/officeart/2005/8/layout/vList2"/>
    <dgm:cxn modelId="{A1314A41-9C17-4DA6-872B-5AD5253B7B9D}" type="presParOf" srcId="{E14E4C0B-8067-478C-8EDC-BBE1E8D7B92D}" destId="{688CDBCA-B085-49E6-9845-4EC9196E4835}" srcOrd="0" destOrd="0" presId="urn:microsoft.com/office/officeart/2005/8/layout/vList2"/>
    <dgm:cxn modelId="{12632AE5-BF6B-4725-A2C8-9ADE0FEB6921}" type="presParOf" srcId="{E14E4C0B-8067-478C-8EDC-BBE1E8D7B92D}" destId="{F40D2888-7711-44B9-A3D4-F0E321E1AE20}" srcOrd="1" destOrd="0" presId="urn:microsoft.com/office/officeart/2005/8/layout/vList2"/>
    <dgm:cxn modelId="{6073CB01-299F-4CC4-803D-D59C98E528D0}" type="presParOf" srcId="{E14E4C0B-8067-478C-8EDC-BBE1E8D7B92D}" destId="{AE2F6EF2-1555-4EB2-8892-B53E9B2ECE4B}"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FBF9E43-ABBA-4358-B702-9DE59479D521}"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US"/>
        </a:p>
      </dgm:t>
    </dgm:pt>
    <dgm:pt modelId="{9596640A-45CB-4470-A007-E0892D4EB378}">
      <dgm:prSet custT="1"/>
      <dgm:spPr/>
      <dgm:t>
        <a:bodyPr/>
        <a:lstStyle/>
        <a:p>
          <a:r>
            <a:rPr lang="fr-FR" sz="2800" b="1" dirty="0"/>
            <a:t>Plus de 200 identifiés, diversité++ </a:t>
          </a:r>
          <a:endParaRPr lang="en-US" sz="2800" dirty="0"/>
        </a:p>
      </dgm:t>
    </dgm:pt>
    <dgm:pt modelId="{D5006527-D812-493E-8285-485ABFCCC0E7}" type="parTrans" cxnId="{F9F79A69-B64C-4208-98F1-7C064FF75852}">
      <dgm:prSet/>
      <dgm:spPr/>
      <dgm:t>
        <a:bodyPr/>
        <a:lstStyle/>
        <a:p>
          <a:endParaRPr lang="en-US"/>
        </a:p>
      </dgm:t>
    </dgm:pt>
    <dgm:pt modelId="{1B17A078-8E8F-4D43-9B3F-4D6CEE95F217}" type="sibTrans" cxnId="{F9F79A69-B64C-4208-98F1-7C064FF75852}">
      <dgm:prSet/>
      <dgm:spPr/>
      <dgm:t>
        <a:bodyPr/>
        <a:lstStyle/>
        <a:p>
          <a:endParaRPr lang="en-US"/>
        </a:p>
      </dgm:t>
    </dgm:pt>
    <dgm:pt modelId="{6721D732-62AA-432E-B60E-C26AB52BE7BD}">
      <dgm:prSet custT="1"/>
      <dgm:spPr/>
      <dgm:t>
        <a:bodyPr/>
        <a:lstStyle/>
        <a:p>
          <a:r>
            <a:rPr lang="fr-FR" sz="2800" b="1" dirty="0"/>
            <a:t>Résistants à l’acidité gastrique et aux enzymes du pancréas </a:t>
          </a:r>
          <a:endParaRPr lang="en-US" sz="2800" dirty="0"/>
        </a:p>
      </dgm:t>
    </dgm:pt>
    <dgm:pt modelId="{DB76E373-BD62-42F5-9E2A-613E1398CC9E}" type="parTrans" cxnId="{4D3E1869-8621-4F4C-A1F1-7123DF4DE74D}">
      <dgm:prSet/>
      <dgm:spPr/>
      <dgm:t>
        <a:bodyPr/>
        <a:lstStyle/>
        <a:p>
          <a:endParaRPr lang="en-US"/>
        </a:p>
      </dgm:t>
    </dgm:pt>
    <dgm:pt modelId="{38F3A148-08DE-4005-99CD-3341EE672DCA}" type="sibTrans" cxnId="{4D3E1869-8621-4F4C-A1F1-7123DF4DE74D}">
      <dgm:prSet/>
      <dgm:spPr/>
      <dgm:t>
        <a:bodyPr/>
        <a:lstStyle/>
        <a:p>
          <a:endParaRPr lang="en-US"/>
        </a:p>
      </dgm:t>
    </dgm:pt>
    <dgm:pt modelId="{E265776F-3687-4E3C-A8A1-10A6BC03AC1B}">
      <dgm:prSet custT="1"/>
      <dgm:spPr/>
      <dgm:t>
        <a:bodyPr/>
        <a:lstStyle/>
        <a:p>
          <a:r>
            <a:rPr lang="fr-FR" sz="2800" b="1" dirty="0"/>
            <a:t>Non digestibles, </a:t>
          </a:r>
        </a:p>
      </dgm:t>
    </dgm:pt>
    <dgm:pt modelId="{8144D966-E18F-4223-8062-89EA310B545C}" type="parTrans" cxnId="{C3C00012-7983-43F8-9E36-A2BD2752D168}">
      <dgm:prSet/>
      <dgm:spPr/>
      <dgm:t>
        <a:bodyPr/>
        <a:lstStyle/>
        <a:p>
          <a:endParaRPr lang="en-US"/>
        </a:p>
      </dgm:t>
    </dgm:pt>
    <dgm:pt modelId="{4BAF9E19-8097-43E6-BE4C-F32EDC730C6F}" type="sibTrans" cxnId="{C3C00012-7983-43F8-9E36-A2BD2752D168}">
      <dgm:prSet/>
      <dgm:spPr/>
      <dgm:t>
        <a:bodyPr/>
        <a:lstStyle/>
        <a:p>
          <a:endParaRPr lang="en-US"/>
        </a:p>
      </dgm:t>
    </dgm:pt>
    <dgm:pt modelId="{74862553-1F33-4CB3-BFBC-0960A13C1B8E}" type="pres">
      <dgm:prSet presAssocID="{AFBF9E43-ABBA-4358-B702-9DE59479D521}" presName="linear" presStyleCnt="0">
        <dgm:presLayoutVars>
          <dgm:animLvl val="lvl"/>
          <dgm:resizeHandles val="exact"/>
        </dgm:presLayoutVars>
      </dgm:prSet>
      <dgm:spPr/>
      <dgm:t>
        <a:bodyPr/>
        <a:lstStyle/>
        <a:p>
          <a:endParaRPr lang="fr-FR"/>
        </a:p>
      </dgm:t>
    </dgm:pt>
    <dgm:pt modelId="{2E3C4D0E-BB36-425F-B3C1-940F1C6959D2}" type="pres">
      <dgm:prSet presAssocID="{9596640A-45CB-4470-A007-E0892D4EB378}" presName="parentText" presStyleLbl="node1" presStyleIdx="0" presStyleCnt="3">
        <dgm:presLayoutVars>
          <dgm:chMax val="0"/>
          <dgm:bulletEnabled val="1"/>
        </dgm:presLayoutVars>
      </dgm:prSet>
      <dgm:spPr/>
      <dgm:t>
        <a:bodyPr/>
        <a:lstStyle/>
        <a:p>
          <a:endParaRPr lang="fr-FR"/>
        </a:p>
      </dgm:t>
    </dgm:pt>
    <dgm:pt modelId="{97ABF278-EF25-42F9-A3F1-8601165B6D21}" type="pres">
      <dgm:prSet presAssocID="{1B17A078-8E8F-4D43-9B3F-4D6CEE95F217}" presName="spacer" presStyleCnt="0"/>
      <dgm:spPr/>
    </dgm:pt>
    <dgm:pt modelId="{0613AA16-7148-48E1-A4D4-C01A92D41FD4}" type="pres">
      <dgm:prSet presAssocID="{6721D732-62AA-432E-B60E-C26AB52BE7BD}" presName="parentText" presStyleLbl="node1" presStyleIdx="1" presStyleCnt="3" custLinFactY="9660" custLinFactNeighborX="0" custLinFactNeighborY="100000">
        <dgm:presLayoutVars>
          <dgm:chMax val="0"/>
          <dgm:bulletEnabled val="1"/>
        </dgm:presLayoutVars>
      </dgm:prSet>
      <dgm:spPr/>
      <dgm:t>
        <a:bodyPr/>
        <a:lstStyle/>
        <a:p>
          <a:endParaRPr lang="fr-FR"/>
        </a:p>
      </dgm:t>
    </dgm:pt>
    <dgm:pt modelId="{8EB7D05C-11A4-4A4B-B1D9-46979C3470F4}" type="pres">
      <dgm:prSet presAssocID="{38F3A148-08DE-4005-99CD-3341EE672DCA}" presName="spacer" presStyleCnt="0"/>
      <dgm:spPr/>
    </dgm:pt>
    <dgm:pt modelId="{F9966E54-D10E-4C06-8941-046D7A278E16}" type="pres">
      <dgm:prSet presAssocID="{E265776F-3687-4E3C-A8A1-10A6BC03AC1B}" presName="parentText" presStyleLbl="node1" presStyleIdx="2" presStyleCnt="3" custScaleY="124394" custLinFactY="21257" custLinFactNeighborX="0" custLinFactNeighborY="100000">
        <dgm:presLayoutVars>
          <dgm:chMax val="0"/>
          <dgm:bulletEnabled val="1"/>
        </dgm:presLayoutVars>
      </dgm:prSet>
      <dgm:spPr/>
      <dgm:t>
        <a:bodyPr/>
        <a:lstStyle/>
        <a:p>
          <a:endParaRPr lang="fr-FR"/>
        </a:p>
      </dgm:t>
    </dgm:pt>
  </dgm:ptLst>
  <dgm:cxnLst>
    <dgm:cxn modelId="{4D3E1869-8621-4F4C-A1F1-7123DF4DE74D}" srcId="{AFBF9E43-ABBA-4358-B702-9DE59479D521}" destId="{6721D732-62AA-432E-B60E-C26AB52BE7BD}" srcOrd="1" destOrd="0" parTransId="{DB76E373-BD62-42F5-9E2A-613E1398CC9E}" sibTransId="{38F3A148-08DE-4005-99CD-3341EE672DCA}"/>
    <dgm:cxn modelId="{0A527774-08A6-45B5-B489-5EBCC12874D3}" type="presOf" srcId="{9596640A-45CB-4470-A007-E0892D4EB378}" destId="{2E3C4D0E-BB36-425F-B3C1-940F1C6959D2}" srcOrd="0" destOrd="0" presId="urn:microsoft.com/office/officeart/2005/8/layout/vList2"/>
    <dgm:cxn modelId="{CD25D118-83CA-4276-B27D-7DDABB3051C6}" type="presOf" srcId="{AFBF9E43-ABBA-4358-B702-9DE59479D521}" destId="{74862553-1F33-4CB3-BFBC-0960A13C1B8E}" srcOrd="0" destOrd="0" presId="urn:microsoft.com/office/officeart/2005/8/layout/vList2"/>
    <dgm:cxn modelId="{B3927C67-B2D2-4C6F-8F88-2306682FA950}" type="presOf" srcId="{6721D732-62AA-432E-B60E-C26AB52BE7BD}" destId="{0613AA16-7148-48E1-A4D4-C01A92D41FD4}" srcOrd="0" destOrd="0" presId="urn:microsoft.com/office/officeart/2005/8/layout/vList2"/>
    <dgm:cxn modelId="{C3C00012-7983-43F8-9E36-A2BD2752D168}" srcId="{AFBF9E43-ABBA-4358-B702-9DE59479D521}" destId="{E265776F-3687-4E3C-A8A1-10A6BC03AC1B}" srcOrd="2" destOrd="0" parTransId="{8144D966-E18F-4223-8062-89EA310B545C}" sibTransId="{4BAF9E19-8097-43E6-BE4C-F32EDC730C6F}"/>
    <dgm:cxn modelId="{F9F79A69-B64C-4208-98F1-7C064FF75852}" srcId="{AFBF9E43-ABBA-4358-B702-9DE59479D521}" destId="{9596640A-45CB-4470-A007-E0892D4EB378}" srcOrd="0" destOrd="0" parTransId="{D5006527-D812-493E-8285-485ABFCCC0E7}" sibTransId="{1B17A078-8E8F-4D43-9B3F-4D6CEE95F217}"/>
    <dgm:cxn modelId="{8328FD83-8819-4FB5-9D39-77683BC330D1}" type="presOf" srcId="{E265776F-3687-4E3C-A8A1-10A6BC03AC1B}" destId="{F9966E54-D10E-4C06-8941-046D7A278E16}" srcOrd="0" destOrd="0" presId="urn:microsoft.com/office/officeart/2005/8/layout/vList2"/>
    <dgm:cxn modelId="{815CFEC5-1D23-417D-A329-8B4D9DBB356B}" type="presParOf" srcId="{74862553-1F33-4CB3-BFBC-0960A13C1B8E}" destId="{2E3C4D0E-BB36-425F-B3C1-940F1C6959D2}" srcOrd="0" destOrd="0" presId="urn:microsoft.com/office/officeart/2005/8/layout/vList2"/>
    <dgm:cxn modelId="{45943829-1C44-46C7-B29A-308474DF85EA}" type="presParOf" srcId="{74862553-1F33-4CB3-BFBC-0960A13C1B8E}" destId="{97ABF278-EF25-42F9-A3F1-8601165B6D21}" srcOrd="1" destOrd="0" presId="urn:microsoft.com/office/officeart/2005/8/layout/vList2"/>
    <dgm:cxn modelId="{EE3DA7D9-5BD2-433C-BDAF-B886F8AB174E}" type="presParOf" srcId="{74862553-1F33-4CB3-BFBC-0960A13C1B8E}" destId="{0613AA16-7148-48E1-A4D4-C01A92D41FD4}" srcOrd="2" destOrd="0" presId="urn:microsoft.com/office/officeart/2005/8/layout/vList2"/>
    <dgm:cxn modelId="{27850DB4-77D0-4534-A833-660B129AB8C8}" type="presParOf" srcId="{74862553-1F33-4CB3-BFBC-0960A13C1B8E}" destId="{8EB7D05C-11A4-4A4B-B1D9-46979C3470F4}" srcOrd="3" destOrd="0" presId="urn:microsoft.com/office/officeart/2005/8/layout/vList2"/>
    <dgm:cxn modelId="{CEAFDEE0-34EB-4EC8-93B2-2E2D677053DE}" type="presParOf" srcId="{74862553-1F33-4CB3-BFBC-0960A13C1B8E}" destId="{F9966E54-D10E-4C06-8941-046D7A278E16}"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DC2CA1-2FC1-4D63-9238-3DC43A2B401C}" type="datetimeFigureOut">
              <a:rPr lang="fr-FR" smtClean="0"/>
              <a:t>12/07/2019</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C8816E-D04A-4D1E-8FAC-8D5C6870335F}" type="slidenum">
              <a:rPr lang="fr-FR" smtClean="0"/>
              <a:t>‹N°›</a:t>
            </a:fld>
            <a:endParaRPr lang="fr-FR"/>
          </a:p>
        </p:txBody>
      </p:sp>
    </p:spTree>
    <p:extLst>
      <p:ext uri="{BB962C8B-B14F-4D97-AF65-F5344CB8AC3E}">
        <p14:creationId xmlns:p14="http://schemas.microsoft.com/office/powerpoint/2010/main" val="15865886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i="0" u="none" strike="noStrike" kern="1200" baseline="0" dirty="0" smtClean="0">
                <a:solidFill>
                  <a:schemeClr val="tx1"/>
                </a:solidFill>
                <a:latin typeface="+mn-lt"/>
                <a:ea typeface="+mn-ea"/>
                <a:cs typeface="+mn-cs"/>
              </a:rPr>
              <a:t>l’accord est unanime quant à la supériorité</a:t>
            </a:r>
          </a:p>
          <a:p>
            <a:r>
              <a:rPr lang="fr-FR" sz="1200" b="0" i="0" u="none" strike="noStrike" kern="1200" baseline="0" dirty="0" smtClean="0">
                <a:solidFill>
                  <a:schemeClr val="tx1"/>
                </a:solidFill>
                <a:latin typeface="+mn-lt"/>
                <a:ea typeface="+mn-ea"/>
                <a:cs typeface="+mn-cs"/>
              </a:rPr>
              <a:t>du lait maternel. Plus les connaissances se développent et</a:t>
            </a:r>
          </a:p>
          <a:p>
            <a:r>
              <a:rPr lang="fr-FR" sz="1200" b="0" i="0" u="none" strike="noStrike" kern="1200" baseline="0" dirty="0" smtClean="0">
                <a:solidFill>
                  <a:schemeClr val="tx1"/>
                </a:solidFill>
                <a:latin typeface="+mn-lt"/>
                <a:ea typeface="+mn-ea"/>
                <a:cs typeface="+mn-cs"/>
              </a:rPr>
              <a:t>plus le lait de femme (LF) apparaît comme le mieux adapté</a:t>
            </a:r>
          </a:p>
          <a:p>
            <a:r>
              <a:rPr lang="fr-FR" sz="1200" b="0" i="0" u="none" strike="noStrike" kern="1200" baseline="0" dirty="0" smtClean="0">
                <a:solidFill>
                  <a:schemeClr val="tx1"/>
                </a:solidFill>
                <a:latin typeface="+mn-lt"/>
                <a:ea typeface="+mn-ea"/>
                <a:cs typeface="+mn-cs"/>
              </a:rPr>
              <a:t>aux besoins du nourrisson.</a:t>
            </a:r>
            <a:endParaRPr lang="fr-FR" dirty="0"/>
          </a:p>
        </p:txBody>
      </p:sp>
      <p:sp>
        <p:nvSpPr>
          <p:cNvPr id="4" name="Espace réservé du numéro de diapositive 3"/>
          <p:cNvSpPr>
            <a:spLocks noGrp="1"/>
          </p:cNvSpPr>
          <p:nvPr>
            <p:ph type="sldNum" sz="quarter" idx="10"/>
          </p:nvPr>
        </p:nvSpPr>
        <p:spPr/>
        <p:txBody>
          <a:bodyPr/>
          <a:lstStyle/>
          <a:p>
            <a:fld id="{F2C8816E-D04A-4D1E-8FAC-8D5C6870335F}" type="slidenum">
              <a:rPr lang="fr-FR" smtClean="0"/>
              <a:t>3</a:t>
            </a:fld>
            <a:endParaRPr lang="fr-FR"/>
          </a:p>
        </p:txBody>
      </p:sp>
    </p:spTree>
    <p:extLst>
      <p:ext uri="{BB962C8B-B14F-4D97-AF65-F5344CB8AC3E}">
        <p14:creationId xmlns:p14="http://schemas.microsoft.com/office/powerpoint/2010/main" val="13749928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Oligosaccharides are also known to directly interact with the surface of pathogenic bacteria, and various oligosaccharides in milk are believed to inhibit the binding of pathogens and toxins to host cell receptors. HMOs are antiadhesive antimicrobials that serve as soluble decoy receptors, </a:t>
            </a:r>
            <a:r>
              <a:rPr lang="fr-FR" dirty="0" err="1"/>
              <a:t>prevent</a:t>
            </a:r>
            <a:r>
              <a:rPr lang="fr-FR" dirty="0"/>
              <a:t> </a:t>
            </a:r>
            <a:r>
              <a:rPr lang="fr-FR" dirty="0" err="1"/>
              <a:t>pathogen</a:t>
            </a:r>
            <a:r>
              <a:rPr lang="fr-FR" dirty="0"/>
              <a:t> </a:t>
            </a:r>
            <a:r>
              <a:rPr lang="fr-FR" dirty="0" err="1"/>
              <a:t>attachment</a:t>
            </a:r>
            <a:r>
              <a:rPr lang="fr-FR" dirty="0"/>
              <a:t> to infant </a:t>
            </a:r>
            <a:r>
              <a:rPr lang="fr-FR" dirty="0" err="1"/>
              <a:t>mucosal</a:t>
            </a:r>
            <a:r>
              <a:rPr lang="fr-FR" dirty="0"/>
              <a:t> surfaces </a:t>
            </a:r>
            <a:r>
              <a:rPr lang="en-US" dirty="0"/>
              <a:t>and lower the risk for viral, bacterial and protozoan parasite </a:t>
            </a:r>
            <a:r>
              <a:rPr lang="fr-FR" dirty="0"/>
              <a:t>infections.</a:t>
            </a:r>
          </a:p>
          <a:p>
            <a:endParaRPr lang="en-US" dirty="0"/>
          </a:p>
          <a:p>
            <a:r>
              <a:rPr lang="en-US" dirty="0"/>
              <a:t>Furthermore, HMOs are thought to contribute to the development of infant intestine and brain. </a:t>
            </a:r>
          </a:p>
          <a:p>
            <a:endParaRPr lang="fr-FR" dirty="0"/>
          </a:p>
        </p:txBody>
      </p:sp>
      <p:sp>
        <p:nvSpPr>
          <p:cNvPr id="4" name="Espace réservé du numéro de diapositive 3"/>
          <p:cNvSpPr>
            <a:spLocks noGrp="1"/>
          </p:cNvSpPr>
          <p:nvPr>
            <p:ph type="sldNum" sz="quarter" idx="5"/>
          </p:nvPr>
        </p:nvSpPr>
        <p:spPr/>
        <p:txBody>
          <a:bodyPr/>
          <a:lstStyle/>
          <a:p>
            <a:fld id="{52AEB77C-F02E-40F7-8FED-787E399E1474}" type="slidenum">
              <a:rPr lang="fr-FR" smtClean="0"/>
              <a:t>14</a:t>
            </a:fld>
            <a:endParaRPr lang="fr-FR"/>
          </a:p>
        </p:txBody>
      </p:sp>
    </p:spTree>
    <p:extLst>
      <p:ext uri="{BB962C8B-B14F-4D97-AF65-F5344CB8AC3E}">
        <p14:creationId xmlns:p14="http://schemas.microsoft.com/office/powerpoint/2010/main" val="42101788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GI tract has traditionally been considered sterile until it is</a:t>
            </a:r>
          </a:p>
          <a:p>
            <a:r>
              <a:rPr lang="en-US" sz="1200" b="0" i="0" u="none" strike="noStrike" kern="1200" baseline="0" dirty="0">
                <a:solidFill>
                  <a:schemeClr val="tx1"/>
                </a:solidFill>
                <a:latin typeface="+mn-lt"/>
                <a:ea typeface="+mn-ea"/>
                <a:cs typeface="+mn-cs"/>
              </a:rPr>
              <a:t>colonized by microorganisms residing in the environment at birth.</a:t>
            </a:r>
            <a:endParaRPr lang="fr-FR" dirty="0"/>
          </a:p>
        </p:txBody>
      </p:sp>
      <p:sp>
        <p:nvSpPr>
          <p:cNvPr id="4" name="Espace réservé du numéro de diapositive 3"/>
          <p:cNvSpPr>
            <a:spLocks noGrp="1"/>
          </p:cNvSpPr>
          <p:nvPr>
            <p:ph type="sldNum" sz="quarter" idx="10"/>
          </p:nvPr>
        </p:nvSpPr>
        <p:spPr/>
        <p:txBody>
          <a:bodyPr/>
          <a:lstStyle/>
          <a:p>
            <a:fld id="{16E02E82-D301-4092-9CE4-7E8A2B931393}" type="slidenum">
              <a:rPr lang="fr-FR" smtClean="0"/>
              <a:t>17</a:t>
            </a:fld>
            <a:endParaRPr lang="fr-FR"/>
          </a:p>
        </p:txBody>
      </p:sp>
    </p:spTree>
    <p:extLst>
      <p:ext uri="{BB962C8B-B14F-4D97-AF65-F5344CB8AC3E}">
        <p14:creationId xmlns:p14="http://schemas.microsoft.com/office/powerpoint/2010/main" val="34695866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Among primarily breastfed infants of all ages, 18.5%of the microbial</a:t>
            </a:r>
          </a:p>
          <a:p>
            <a:r>
              <a:rPr lang="en-US" sz="1200" b="0" i="0" u="none" strike="noStrike" kern="1200" baseline="0" dirty="0">
                <a:solidFill>
                  <a:schemeClr val="tx1"/>
                </a:solidFill>
                <a:latin typeface="+mn-lt"/>
                <a:ea typeface="+mn-ea"/>
                <a:cs typeface="+mn-cs"/>
              </a:rPr>
              <a:t>community found in the stool was derived from breast milk compared with only 5.7%in infants not primarily breastfed (</a:t>
            </a:r>
            <a:r>
              <a:rPr lang="en-US" sz="1200" b="0" i="1" u="none" strike="noStrike" kern="1200" baseline="0" dirty="0">
                <a:solidFill>
                  <a:schemeClr val="tx1"/>
                </a:solidFill>
                <a:latin typeface="+mn-lt"/>
                <a:ea typeface="+mn-ea"/>
                <a:cs typeface="+mn-cs"/>
              </a:rPr>
              <a:t>P </a:t>
            </a:r>
            <a:r>
              <a:rPr lang="en-US" sz="1200" b="0" i="0" u="none" strike="noStrike" kern="1200" baseline="0" dirty="0">
                <a:solidFill>
                  <a:schemeClr val="tx1"/>
                </a:solidFill>
                <a:latin typeface="+mn-lt"/>
                <a:ea typeface="+mn-ea"/>
                <a:cs typeface="+mn-cs"/>
              </a:rPr>
              <a:t>&lt; .001, Wilcoxon rank sum). Similarly, 5.2%of the infant stool microbial community was derived from areolar bacteria in those who breastfed more than 75%of the time compared with 0.001%in infants who breastfed 75%or less of the time (</a:t>
            </a:r>
            <a:r>
              <a:rPr lang="en-US" sz="1200" b="0" i="1" u="none" strike="noStrike" kern="1200" baseline="0" dirty="0">
                <a:solidFill>
                  <a:schemeClr val="tx1"/>
                </a:solidFill>
                <a:latin typeface="+mn-lt"/>
                <a:ea typeface="+mn-ea"/>
                <a:cs typeface="+mn-cs"/>
              </a:rPr>
              <a:t>P </a:t>
            </a:r>
            <a:r>
              <a:rPr lang="en-US" sz="1200" b="0" i="0" u="none" strike="noStrike" kern="1200" baseline="0" dirty="0">
                <a:solidFill>
                  <a:schemeClr val="tx1"/>
                </a:solidFill>
                <a:latin typeface="+mn-lt"/>
                <a:ea typeface="+mn-ea"/>
                <a:cs typeface="+mn-cs"/>
              </a:rPr>
              <a:t>= .01, Wilcoxon rank sum).</a:t>
            </a:r>
          </a:p>
          <a:p>
            <a:endParaRPr lang="en-US" sz="1200" b="0" i="0" u="none" strike="noStrike" kern="1200" baseline="0" dirty="0">
              <a:solidFill>
                <a:schemeClr val="tx1"/>
              </a:solidFill>
              <a:latin typeface="+mn-lt"/>
              <a:ea typeface="+mn-ea"/>
              <a:cs typeface="+mn-cs"/>
            </a:endParaRPr>
          </a:p>
          <a:p>
            <a:r>
              <a:rPr lang="fr-FR" sz="1200" b="0" i="0" u="none" strike="noStrike" kern="1200" baseline="0" dirty="0">
                <a:solidFill>
                  <a:schemeClr val="tx1"/>
                </a:solidFill>
                <a:latin typeface="+mn-lt"/>
                <a:ea typeface="+mn-ea"/>
                <a:cs typeface="+mn-cs"/>
              </a:rPr>
              <a:t>B, Infant </a:t>
            </a:r>
            <a:r>
              <a:rPr lang="fr-FR" sz="1200" b="0" i="0" u="none" strike="noStrike" kern="1200" baseline="0" dirty="0" err="1">
                <a:solidFill>
                  <a:schemeClr val="tx1"/>
                </a:solidFill>
                <a:latin typeface="+mn-lt"/>
                <a:ea typeface="+mn-ea"/>
                <a:cs typeface="+mn-cs"/>
              </a:rPr>
              <a:t>stool</a:t>
            </a:r>
            <a:r>
              <a:rPr lang="fr-FR" sz="1200" b="0" i="0" u="none" strike="noStrike" kern="1200" baseline="0" dirty="0">
                <a:solidFill>
                  <a:schemeClr val="tx1"/>
                </a:solidFill>
                <a:latin typeface="+mn-lt"/>
                <a:ea typeface="+mn-ea"/>
                <a:cs typeface="+mn-cs"/>
              </a:rPr>
              <a:t> composition </a:t>
            </a:r>
            <a:r>
              <a:rPr lang="fr-FR" sz="1200" b="0" i="0" u="none" strike="noStrike" kern="1200" baseline="0" dirty="0" err="1">
                <a:solidFill>
                  <a:schemeClr val="tx1"/>
                </a:solidFill>
                <a:latin typeface="+mn-lt"/>
                <a:ea typeface="+mn-ea"/>
                <a:cs typeface="+mn-cs"/>
              </a:rPr>
              <a:t>changed</a:t>
            </a:r>
            <a:r>
              <a:rPr lang="fr-FR" sz="1200" b="0" i="0" u="none" strike="noStrike" kern="1200" baseline="0" dirty="0">
                <a:solidFill>
                  <a:schemeClr val="tx1"/>
                </a:solidFill>
                <a:latin typeface="+mn-lt"/>
                <a:ea typeface="+mn-ea"/>
                <a:cs typeface="+mn-cs"/>
              </a:rPr>
              <a:t> </a:t>
            </a:r>
            <a:r>
              <a:rPr lang="fr-FR" sz="1200" b="0" i="0" u="none" strike="noStrike" kern="1200" baseline="0" dirty="0" err="1">
                <a:solidFill>
                  <a:schemeClr val="tx1"/>
                </a:solidFill>
                <a:latin typeface="+mn-lt"/>
                <a:ea typeface="+mn-ea"/>
                <a:cs typeface="+mn-cs"/>
              </a:rPr>
              <a:t>with</a:t>
            </a:r>
            <a:r>
              <a:rPr lang="fr-FR" sz="1200" b="0" i="0" u="none" strike="noStrike" kern="1200" baseline="0" dirty="0">
                <a:solidFill>
                  <a:schemeClr val="tx1"/>
                </a:solidFill>
                <a:latin typeface="+mn-lt"/>
                <a:ea typeface="+mn-ea"/>
                <a:cs typeface="+mn-cs"/>
              </a:rPr>
              <a:t> </a:t>
            </a:r>
            <a:r>
              <a:rPr lang="fr-FR" sz="1200" b="0" i="0" u="none" strike="noStrike" kern="1200" baseline="0" dirty="0" err="1">
                <a:solidFill>
                  <a:schemeClr val="tx1"/>
                </a:solidFill>
                <a:latin typeface="+mn-lt"/>
                <a:ea typeface="+mn-ea"/>
                <a:cs typeface="+mn-cs"/>
              </a:rPr>
              <a:t>increasing</a:t>
            </a:r>
            <a:r>
              <a:rPr lang="fr-FR" sz="1200" b="0" i="0" u="none" strike="noStrike" kern="1200" baseline="0" dirty="0">
                <a:solidFill>
                  <a:schemeClr val="tx1"/>
                </a:solidFill>
                <a:latin typeface="+mn-lt"/>
                <a:ea typeface="+mn-ea"/>
                <a:cs typeface="+mn-cs"/>
              </a:rPr>
              <a:t> infant </a:t>
            </a:r>
            <a:r>
              <a:rPr lang="fr-FR" sz="1200" b="0" i="0" u="none" strike="noStrike" kern="1200" baseline="0" dirty="0" err="1">
                <a:solidFill>
                  <a:schemeClr val="tx1"/>
                </a:solidFill>
                <a:latin typeface="+mn-lt"/>
                <a:ea typeface="+mn-ea"/>
                <a:cs typeface="+mn-cs"/>
              </a:rPr>
              <a:t>age</a:t>
            </a:r>
            <a:r>
              <a:rPr lang="fr-FR" sz="1200" b="0" i="0" u="none" strike="noStrike" kern="1200" baseline="0" dirty="0">
                <a:solidFill>
                  <a:schemeClr val="tx1"/>
                </a:solidFill>
                <a:latin typeface="+mn-lt"/>
                <a:ea typeface="+mn-ea"/>
                <a:cs typeface="+mn-cs"/>
              </a:rPr>
              <a:t> in a </a:t>
            </a:r>
            <a:r>
              <a:rPr lang="fr-FR" sz="1200" b="0" i="0" u="none" strike="noStrike" kern="1200" baseline="0" dirty="0" err="1">
                <a:solidFill>
                  <a:schemeClr val="tx1"/>
                </a:solidFill>
                <a:latin typeface="+mn-lt"/>
                <a:ea typeface="+mn-ea"/>
                <a:cs typeface="+mn-cs"/>
              </a:rPr>
              <a:t>nonrandom</a:t>
            </a:r>
            <a:r>
              <a:rPr lang="fr-FR" sz="1200" b="0" i="0" u="none" strike="noStrike" kern="1200" baseline="0" dirty="0">
                <a:solidFill>
                  <a:schemeClr val="tx1"/>
                </a:solidFill>
                <a:latin typeface="+mn-lt"/>
                <a:ea typeface="+mn-ea"/>
                <a:cs typeface="+mn-cs"/>
              </a:rPr>
              <a:t> pattern. </a:t>
            </a:r>
            <a:r>
              <a:rPr lang="en-US" sz="1200" b="0" i="0" u="none" strike="noStrike" kern="1200" baseline="0" dirty="0">
                <a:solidFill>
                  <a:schemeClr val="tx1"/>
                </a:solidFill>
                <a:latin typeface="+mn-lt"/>
                <a:ea typeface="+mn-ea"/>
                <a:cs typeface="+mn-cs"/>
              </a:rPr>
              <a:t>A total of 259 stool samples from 112</a:t>
            </a:r>
          </a:p>
          <a:p>
            <a:r>
              <a:rPr lang="fr-FR" sz="1200" b="0" i="0" u="none" strike="noStrike" kern="1200" baseline="0" dirty="0">
                <a:solidFill>
                  <a:schemeClr val="tx1"/>
                </a:solidFill>
                <a:latin typeface="+mn-lt"/>
                <a:ea typeface="+mn-ea"/>
                <a:cs typeface="+mn-cs"/>
              </a:rPr>
              <a:t>infants are </a:t>
            </a:r>
            <a:r>
              <a:rPr lang="fr-FR" sz="1200" b="0" i="0" u="none" strike="noStrike" kern="1200" baseline="0" dirty="0" err="1">
                <a:solidFill>
                  <a:schemeClr val="tx1"/>
                </a:solidFill>
                <a:latin typeface="+mn-lt"/>
                <a:ea typeface="+mn-ea"/>
                <a:cs typeface="+mn-cs"/>
              </a:rPr>
              <a:t>shown</a:t>
            </a:r>
            <a:r>
              <a:rPr lang="fr-FR" sz="1200" b="0" i="0" u="none" strike="noStrike" kern="1200" baseline="0" dirty="0">
                <a:solidFill>
                  <a:schemeClr val="tx1"/>
                </a:solidFill>
                <a:latin typeface="+mn-lt"/>
                <a:ea typeface="+mn-ea"/>
                <a:cs typeface="+mn-cs"/>
              </a:rPr>
              <a:t> </a:t>
            </a:r>
            <a:r>
              <a:rPr lang="fr-FR" sz="1200" b="0" i="0" u="none" strike="noStrike" kern="1200" baseline="0" dirty="0" err="1">
                <a:solidFill>
                  <a:schemeClr val="tx1"/>
                </a:solidFill>
                <a:latin typeface="+mn-lt"/>
                <a:ea typeface="+mn-ea"/>
                <a:cs typeface="+mn-cs"/>
              </a:rPr>
              <a:t>here</a:t>
            </a:r>
            <a:r>
              <a:rPr lang="fr-FR" sz="1200" b="0" i="0" u="none" strike="noStrike" kern="1200" baseline="0" dirty="0">
                <a:solidFill>
                  <a:schemeClr val="tx1"/>
                </a:solidFill>
                <a:latin typeface="+mn-lt"/>
                <a:ea typeface="+mn-ea"/>
                <a:cs typeface="+mn-cs"/>
              </a:rPr>
              <a:t>.</a:t>
            </a:r>
            <a:endParaRPr lang="fr-FR" dirty="0"/>
          </a:p>
        </p:txBody>
      </p:sp>
      <p:sp>
        <p:nvSpPr>
          <p:cNvPr id="4" name="Espace réservé du numéro de diapositive 3"/>
          <p:cNvSpPr>
            <a:spLocks noGrp="1"/>
          </p:cNvSpPr>
          <p:nvPr>
            <p:ph type="sldNum" sz="quarter" idx="10"/>
          </p:nvPr>
        </p:nvSpPr>
        <p:spPr/>
        <p:txBody>
          <a:bodyPr/>
          <a:lstStyle/>
          <a:p>
            <a:fld id="{16E02E82-D301-4092-9CE4-7E8A2B931393}" type="slidenum">
              <a:rPr lang="fr-FR" smtClean="0"/>
              <a:t>18</a:t>
            </a:fld>
            <a:endParaRPr lang="fr-FR"/>
          </a:p>
        </p:txBody>
      </p:sp>
    </p:spTree>
    <p:extLst>
      <p:ext uri="{BB962C8B-B14F-4D97-AF65-F5344CB8AC3E}">
        <p14:creationId xmlns:p14="http://schemas.microsoft.com/office/powerpoint/2010/main" val="16345526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The aim of the study was to examine the effects of a follow-on</a:t>
            </a:r>
          </a:p>
          <a:p>
            <a:r>
              <a:rPr lang="fr-FR" sz="1200" b="0" i="0" u="none" strike="noStrike" kern="1200" baseline="0" dirty="0">
                <a:solidFill>
                  <a:schemeClr val="tx1"/>
                </a:solidFill>
                <a:latin typeface="+mn-lt"/>
                <a:ea typeface="+mn-ea"/>
                <a:cs typeface="+mn-cs"/>
              </a:rPr>
              <a:t>formula </a:t>
            </a:r>
            <a:r>
              <a:rPr lang="fr-FR" sz="1200" b="0" i="0" u="none" strike="noStrike" kern="1200" baseline="0" dirty="0" err="1">
                <a:solidFill>
                  <a:schemeClr val="tx1"/>
                </a:solidFill>
                <a:latin typeface="+mn-lt"/>
                <a:ea typeface="+mn-ea"/>
                <a:cs typeface="+mn-cs"/>
              </a:rPr>
              <a:t>containing</a:t>
            </a:r>
            <a:r>
              <a:rPr lang="fr-FR" sz="1200" b="0" i="0" u="none" strike="noStrike" kern="1200" baseline="0" dirty="0">
                <a:solidFill>
                  <a:schemeClr val="tx1"/>
                </a:solidFill>
                <a:latin typeface="+mn-lt"/>
                <a:ea typeface="+mn-ea"/>
                <a:cs typeface="+mn-cs"/>
              </a:rPr>
              <a:t> Lactobacillus </a:t>
            </a:r>
            <a:r>
              <a:rPr lang="fr-FR" sz="1200" b="0" i="0" u="none" strike="noStrike" kern="1200" baseline="0" dirty="0" err="1">
                <a:solidFill>
                  <a:schemeClr val="tx1"/>
                </a:solidFill>
                <a:latin typeface="+mn-lt"/>
                <a:ea typeface="+mn-ea"/>
                <a:cs typeface="+mn-cs"/>
              </a:rPr>
              <a:t>fermentum</a:t>
            </a:r>
            <a:r>
              <a:rPr lang="fr-FR" sz="1200" b="0" i="0" u="none" strike="noStrike" kern="1200" baseline="0" dirty="0">
                <a:solidFill>
                  <a:schemeClr val="tx1"/>
                </a:solidFill>
                <a:latin typeface="+mn-lt"/>
                <a:ea typeface="+mn-ea"/>
                <a:cs typeface="+mn-cs"/>
              </a:rPr>
              <a:t> CECT5716 (L </a:t>
            </a:r>
            <a:r>
              <a:rPr lang="fr-FR" sz="1200" b="0" i="0" u="none" strike="noStrike" kern="1200" baseline="0" dirty="0" err="1">
                <a:solidFill>
                  <a:schemeClr val="tx1"/>
                </a:solidFill>
                <a:latin typeface="+mn-lt"/>
                <a:ea typeface="+mn-ea"/>
                <a:cs typeface="+mn-cs"/>
              </a:rPr>
              <a:t>fermentum</a:t>
            </a:r>
            <a:r>
              <a:rPr lang="fr-FR" sz="1200" b="0" i="0" u="none" strike="noStrike" kern="1200" baseline="0" dirty="0">
                <a:solidFill>
                  <a:schemeClr val="tx1"/>
                </a:solidFill>
                <a:latin typeface="+mn-lt"/>
                <a:ea typeface="+mn-ea"/>
                <a:cs typeface="+mn-cs"/>
              </a:rPr>
              <a:t>) on</a:t>
            </a:r>
          </a:p>
          <a:p>
            <a:r>
              <a:rPr lang="en-US" sz="1200" b="0" i="0" u="none" strike="noStrike" kern="1200" baseline="0" dirty="0">
                <a:solidFill>
                  <a:schemeClr val="tx1"/>
                </a:solidFill>
                <a:latin typeface="+mn-lt"/>
                <a:ea typeface="+mn-ea"/>
                <a:cs typeface="+mn-cs"/>
              </a:rPr>
              <a:t>the incidence of infections in infants between the ages of 6 and 12 months.</a:t>
            </a:r>
          </a:p>
          <a:p>
            <a:r>
              <a:rPr lang="en-US" sz="1200" b="0" i="0" u="none" strike="noStrike" kern="1200" baseline="0" dirty="0">
                <a:solidFill>
                  <a:schemeClr val="tx1"/>
                </a:solidFill>
                <a:latin typeface="+mn-lt"/>
                <a:ea typeface="+mn-ea"/>
                <a:cs typeface="+mn-cs"/>
              </a:rPr>
              <a:t>A randomized double-blinded controlled study</a:t>
            </a:r>
          </a:p>
          <a:p>
            <a:r>
              <a:rPr lang="en-US" sz="1200" b="0" i="0" u="none" strike="noStrike" kern="1200" baseline="0" dirty="0">
                <a:solidFill>
                  <a:schemeClr val="tx1"/>
                </a:solidFill>
                <a:latin typeface="+mn-lt"/>
                <a:ea typeface="+mn-ea"/>
                <a:cs typeface="+mn-cs"/>
              </a:rPr>
              <a:t>including infants at the age of 6 months was conducted. Infants</a:t>
            </a:r>
          </a:p>
          <a:p>
            <a:r>
              <a:rPr lang="en-US" sz="1200" b="0" i="0" u="none" strike="noStrike" kern="1200" baseline="0" dirty="0">
                <a:solidFill>
                  <a:schemeClr val="tx1"/>
                </a:solidFill>
                <a:latin typeface="+mn-lt"/>
                <a:ea typeface="+mn-ea"/>
                <a:cs typeface="+mn-cs"/>
              </a:rPr>
              <a:t>were assigned randomly to either follow-on formula supplemented with</a:t>
            </a:r>
          </a:p>
          <a:p>
            <a:r>
              <a:rPr lang="fr-FR" sz="1200" b="0" i="0" u="none" strike="noStrike" kern="1200" baseline="0" dirty="0">
                <a:solidFill>
                  <a:schemeClr val="tx1"/>
                </a:solidFill>
                <a:latin typeface="+mn-lt"/>
                <a:ea typeface="+mn-ea"/>
                <a:cs typeface="+mn-cs"/>
              </a:rPr>
              <a:t>L </a:t>
            </a:r>
            <a:r>
              <a:rPr lang="fr-FR" sz="1200" b="0" i="0" u="none" strike="noStrike" kern="1200" baseline="0" dirty="0" err="1">
                <a:solidFill>
                  <a:schemeClr val="tx1"/>
                </a:solidFill>
                <a:latin typeface="+mn-lt"/>
                <a:ea typeface="+mn-ea"/>
                <a:cs typeface="+mn-cs"/>
              </a:rPr>
              <a:t>fermentum</a:t>
            </a:r>
            <a:r>
              <a:rPr lang="fr-FR" sz="1200" b="0" i="0" u="none" strike="noStrike" kern="1200" baseline="0" dirty="0">
                <a:solidFill>
                  <a:schemeClr val="tx1"/>
                </a:solidFill>
                <a:latin typeface="+mn-lt"/>
                <a:ea typeface="+mn-ea"/>
                <a:cs typeface="+mn-cs"/>
              </a:rPr>
              <a:t> plus </a:t>
            </a:r>
            <a:r>
              <a:rPr lang="fr-FR" sz="1200" b="0" i="0" u="none" strike="noStrike" kern="1200" baseline="0" dirty="0" err="1">
                <a:solidFill>
                  <a:schemeClr val="tx1"/>
                </a:solidFill>
                <a:latin typeface="+mn-lt"/>
                <a:ea typeface="+mn-ea"/>
                <a:cs typeface="+mn-cs"/>
              </a:rPr>
              <a:t>galactooligosaccharide</a:t>
            </a:r>
            <a:r>
              <a:rPr lang="fr-FR" sz="1200" b="0" i="0" u="none" strike="noStrike" kern="1200" baseline="0" dirty="0">
                <a:solidFill>
                  <a:schemeClr val="tx1"/>
                </a:solidFill>
                <a:latin typeface="+mn-lt"/>
                <a:ea typeface="+mn-ea"/>
                <a:cs typeface="+mn-cs"/>
              </a:rPr>
              <a:t> (</a:t>
            </a:r>
            <a:r>
              <a:rPr lang="fr-FR" sz="1200" b="0" i="0" u="none" strike="noStrike" kern="1200" baseline="0" dirty="0" err="1">
                <a:solidFill>
                  <a:schemeClr val="tx1"/>
                </a:solidFill>
                <a:latin typeface="+mn-lt"/>
                <a:ea typeface="+mn-ea"/>
                <a:cs typeface="+mn-cs"/>
              </a:rPr>
              <a:t>experimental</a:t>
            </a:r>
            <a:r>
              <a:rPr lang="fr-FR" sz="1200" b="0" i="0" u="none" strike="noStrike" kern="1200" baseline="0" dirty="0">
                <a:solidFill>
                  <a:schemeClr val="tx1"/>
                </a:solidFill>
                <a:latin typeface="+mn-lt"/>
                <a:ea typeface="+mn-ea"/>
                <a:cs typeface="+mn-cs"/>
              </a:rPr>
              <a:t> group, EG), or</a:t>
            </a:r>
          </a:p>
          <a:p>
            <a:r>
              <a:rPr lang="en-US" sz="1200" b="0" i="0" u="none" strike="noStrike" kern="1200" baseline="0" dirty="0">
                <a:solidFill>
                  <a:schemeClr val="tx1"/>
                </a:solidFill>
                <a:latin typeface="+mn-lt"/>
                <a:ea typeface="+mn-ea"/>
                <a:cs typeface="+mn-cs"/>
              </a:rPr>
              <a:t>the same formula supplemented with only </a:t>
            </a:r>
            <a:r>
              <a:rPr lang="en-US" sz="1200" b="0" i="0" u="none" strike="noStrike" kern="1200" baseline="0" dirty="0" err="1">
                <a:solidFill>
                  <a:schemeClr val="tx1"/>
                </a:solidFill>
                <a:latin typeface="+mn-lt"/>
                <a:ea typeface="+mn-ea"/>
                <a:cs typeface="+mn-cs"/>
              </a:rPr>
              <a:t>galactooligosaccharide</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(control group, CG). The main outcome was the incidence of infections</a:t>
            </a:r>
          </a:p>
          <a:p>
            <a:r>
              <a:rPr lang="en-US" sz="1200" b="0" i="0" u="none" strike="noStrike" kern="1200" baseline="0" dirty="0">
                <a:solidFill>
                  <a:schemeClr val="tx1"/>
                </a:solidFill>
                <a:latin typeface="+mn-lt"/>
                <a:ea typeface="+mn-ea"/>
                <a:cs typeface="+mn-cs"/>
              </a:rPr>
              <a:t>for the 6-month duration of the study.</a:t>
            </a:r>
          </a:p>
          <a:p>
            <a:r>
              <a:rPr lang="en-US" sz="1200" b="0" i="0" u="none" strike="noStrike" kern="1200" baseline="0" dirty="0">
                <a:solidFill>
                  <a:schemeClr val="tx1"/>
                </a:solidFill>
                <a:latin typeface="+mn-lt"/>
                <a:ea typeface="+mn-ea"/>
                <a:cs typeface="+mn-cs"/>
              </a:rPr>
              <a:t>Administration of a follow-on formula with L fermentum</a:t>
            </a:r>
          </a:p>
          <a:p>
            <a:r>
              <a:rPr lang="en-US" sz="1200" b="0" i="0" u="none" strike="noStrike" kern="1200" baseline="0" dirty="0">
                <a:solidFill>
                  <a:schemeClr val="tx1"/>
                </a:solidFill>
                <a:latin typeface="+mn-lt"/>
                <a:ea typeface="+mn-ea"/>
                <a:cs typeface="+mn-cs"/>
              </a:rPr>
              <a:t>CECT5716 may be useful for the prevention of community-acquired</a:t>
            </a:r>
          </a:p>
          <a:p>
            <a:r>
              <a:rPr lang="en-US" sz="1200" b="0" i="0" u="none" strike="noStrike" kern="1200" baseline="0" dirty="0">
                <a:solidFill>
                  <a:schemeClr val="tx1"/>
                </a:solidFill>
                <a:latin typeface="+mn-lt"/>
                <a:ea typeface="+mn-ea"/>
                <a:cs typeface="+mn-cs"/>
              </a:rPr>
              <a:t>gastrointestinal and upper respiratory infections.</a:t>
            </a:r>
            <a:endParaRPr lang="fr-FR" dirty="0"/>
          </a:p>
        </p:txBody>
      </p:sp>
      <p:sp>
        <p:nvSpPr>
          <p:cNvPr id="4" name="Espace réservé du numéro de diapositive 3"/>
          <p:cNvSpPr>
            <a:spLocks noGrp="1"/>
          </p:cNvSpPr>
          <p:nvPr>
            <p:ph type="sldNum" sz="quarter" idx="10"/>
          </p:nvPr>
        </p:nvSpPr>
        <p:spPr/>
        <p:txBody>
          <a:bodyPr/>
          <a:lstStyle/>
          <a:p>
            <a:fld id="{16E02E82-D301-4092-9CE4-7E8A2B931393}" type="slidenum">
              <a:rPr lang="fr-FR" smtClean="0"/>
              <a:t>19</a:t>
            </a:fld>
            <a:endParaRPr lang="fr-FR"/>
          </a:p>
        </p:txBody>
      </p:sp>
    </p:spTree>
    <p:extLst>
      <p:ext uri="{BB962C8B-B14F-4D97-AF65-F5344CB8AC3E}">
        <p14:creationId xmlns:p14="http://schemas.microsoft.com/office/powerpoint/2010/main" val="40555216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nucléotides (qui stimulent le développement</a:t>
            </a:r>
            <a:r>
              <a:rPr lang="fr-FR" baseline="0" dirty="0" smtClean="0"/>
              <a:t> </a:t>
            </a:r>
            <a:r>
              <a:rPr lang="fr-FR" dirty="0" smtClean="0"/>
              <a:t>du tissu lymphoïde associé au tube digestif) ;</a:t>
            </a:r>
            <a:endParaRPr lang="fr-FR" dirty="0"/>
          </a:p>
        </p:txBody>
      </p:sp>
      <p:sp>
        <p:nvSpPr>
          <p:cNvPr id="4" name="Espace réservé du numéro de diapositive 3"/>
          <p:cNvSpPr>
            <a:spLocks noGrp="1"/>
          </p:cNvSpPr>
          <p:nvPr>
            <p:ph type="sldNum" sz="quarter" idx="10"/>
          </p:nvPr>
        </p:nvSpPr>
        <p:spPr/>
        <p:txBody>
          <a:bodyPr/>
          <a:lstStyle/>
          <a:p>
            <a:fld id="{F2C8816E-D04A-4D1E-8FAC-8D5C6870335F}" type="slidenum">
              <a:rPr lang="fr-FR" smtClean="0"/>
              <a:t>20</a:t>
            </a:fld>
            <a:endParaRPr lang="fr-FR"/>
          </a:p>
        </p:txBody>
      </p:sp>
    </p:spTree>
    <p:extLst>
      <p:ext uri="{BB962C8B-B14F-4D97-AF65-F5344CB8AC3E}">
        <p14:creationId xmlns:p14="http://schemas.microsoft.com/office/powerpoint/2010/main" val="30394266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Figure 2. The </a:t>
            </a:r>
            <a:r>
              <a:rPr lang="fr-FR" dirty="0" err="1" smtClean="0"/>
              <a:t>relationship</a:t>
            </a:r>
            <a:r>
              <a:rPr lang="fr-FR" dirty="0" smtClean="0"/>
              <a:t> </a:t>
            </a:r>
            <a:r>
              <a:rPr lang="fr-FR" dirty="0" err="1" smtClean="0"/>
              <a:t>between</a:t>
            </a:r>
            <a:r>
              <a:rPr lang="fr-FR" dirty="0" smtClean="0"/>
              <a:t> exclusive </a:t>
            </a:r>
            <a:r>
              <a:rPr lang="fr-FR" dirty="0" err="1" smtClean="0"/>
              <a:t>breastfeeding</a:t>
            </a:r>
            <a:r>
              <a:rPr lang="fr-FR" dirty="0" smtClean="0"/>
              <a:t> and </a:t>
            </a:r>
            <a:r>
              <a:rPr lang="fr-FR" dirty="0" err="1" smtClean="0"/>
              <a:t>health</a:t>
            </a:r>
            <a:r>
              <a:rPr lang="fr-FR" dirty="0" smtClean="0"/>
              <a:t> </a:t>
            </a:r>
            <a:r>
              <a:rPr lang="fr-FR" dirty="0" err="1" smtClean="0"/>
              <a:t>outcomes</a:t>
            </a:r>
            <a:r>
              <a:rPr lang="fr-FR" dirty="0" smtClean="0"/>
              <a:t> in </a:t>
            </a:r>
            <a:r>
              <a:rPr lang="fr-FR" dirty="0" err="1" smtClean="0"/>
              <a:t>term</a:t>
            </a:r>
            <a:r>
              <a:rPr lang="fr-FR" dirty="0" smtClean="0"/>
              <a:t> infants - </a:t>
            </a:r>
            <a:r>
              <a:rPr lang="fr-FR" dirty="0" err="1" smtClean="0"/>
              <a:t>meta-analysis</a:t>
            </a:r>
            <a:r>
              <a:rPr lang="fr-FR" dirty="0" smtClean="0"/>
              <a:t> </a:t>
            </a:r>
            <a:r>
              <a:rPr lang="fr-FR" dirty="0" err="1" smtClean="0"/>
              <a:t>results</a:t>
            </a:r>
            <a:r>
              <a:rPr lang="fr-FR" dirty="0" smtClean="0"/>
              <a:t>. MA, </a:t>
            </a:r>
            <a:r>
              <a:rPr lang="fr-FR" dirty="0" err="1" smtClean="0"/>
              <a:t>meta-analysis</a:t>
            </a:r>
            <a:r>
              <a:rPr lang="fr-FR" dirty="0" smtClean="0"/>
              <a:t>; AOM, acute </a:t>
            </a:r>
            <a:r>
              <a:rPr lang="fr-FR" dirty="0" err="1" smtClean="0"/>
              <a:t>otitis</a:t>
            </a:r>
            <a:r>
              <a:rPr lang="fr-FR" dirty="0" smtClean="0"/>
              <a:t> media; FH, </a:t>
            </a:r>
            <a:r>
              <a:rPr lang="fr-FR" dirty="0" err="1" smtClean="0"/>
              <a:t>family</a:t>
            </a:r>
            <a:r>
              <a:rPr lang="fr-FR" dirty="0" smtClean="0"/>
              <a:t> </a:t>
            </a:r>
            <a:r>
              <a:rPr lang="fr-FR" dirty="0" err="1" smtClean="0"/>
              <a:t>history</a:t>
            </a:r>
            <a:r>
              <a:rPr lang="fr-FR" dirty="0" smtClean="0"/>
              <a:t>; </a:t>
            </a:r>
            <a:r>
              <a:rPr lang="fr-FR" dirty="0" err="1" smtClean="0"/>
              <a:t>Hosp</a:t>
            </a:r>
            <a:r>
              <a:rPr lang="fr-FR" dirty="0" smtClean="0"/>
              <a:t>, </a:t>
            </a:r>
            <a:r>
              <a:rPr lang="fr-FR" dirty="0" err="1" smtClean="0"/>
              <a:t>hospitalization</a:t>
            </a:r>
            <a:r>
              <a:rPr lang="fr-FR" dirty="0" smtClean="0"/>
              <a:t>; exclu, exclusive; LRTI, </a:t>
            </a:r>
            <a:r>
              <a:rPr lang="fr-FR" dirty="0" err="1" smtClean="0"/>
              <a:t>lower</a:t>
            </a:r>
            <a:r>
              <a:rPr lang="fr-FR" dirty="0" smtClean="0"/>
              <a:t> </a:t>
            </a:r>
            <a:r>
              <a:rPr lang="fr-FR" dirty="0" err="1" smtClean="0"/>
              <a:t>respiratory</a:t>
            </a:r>
            <a:r>
              <a:rPr lang="fr-FR" dirty="0" smtClean="0"/>
              <a:t> </a:t>
            </a:r>
          </a:p>
          <a:p>
            <a:endParaRPr lang="fr-FR" dirty="0"/>
          </a:p>
        </p:txBody>
      </p:sp>
      <p:sp>
        <p:nvSpPr>
          <p:cNvPr id="4" name="Espace réservé du numéro de diapositive 3"/>
          <p:cNvSpPr>
            <a:spLocks noGrp="1"/>
          </p:cNvSpPr>
          <p:nvPr>
            <p:ph type="sldNum" sz="quarter" idx="10"/>
          </p:nvPr>
        </p:nvSpPr>
        <p:spPr/>
        <p:txBody>
          <a:bodyPr/>
          <a:lstStyle/>
          <a:p>
            <a:fld id="{F2C8816E-D04A-4D1E-8FAC-8D5C6870335F}" type="slidenum">
              <a:rPr lang="fr-FR" smtClean="0"/>
              <a:t>21</a:t>
            </a:fld>
            <a:endParaRPr lang="fr-FR"/>
          </a:p>
        </p:txBody>
      </p:sp>
    </p:spTree>
    <p:extLst>
      <p:ext uri="{BB962C8B-B14F-4D97-AF65-F5344CB8AC3E}">
        <p14:creationId xmlns:p14="http://schemas.microsoft.com/office/powerpoint/2010/main" val="40974158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Agency for healthcare Research and Quality (AHRQ).</a:t>
            </a:r>
          </a:p>
          <a:p>
            <a:r>
              <a:rPr lang="en-US" sz="1200" b="0" i="0" u="none" strike="noStrike" kern="1200" baseline="0" dirty="0">
                <a:solidFill>
                  <a:schemeClr val="tx1"/>
                </a:solidFill>
                <a:latin typeface="+mn-lt"/>
                <a:ea typeface="+mn-ea"/>
                <a:cs typeface="+mn-cs"/>
              </a:rPr>
              <a:t>Breastfeeding and maternal and infant health outcome in</a:t>
            </a:r>
          </a:p>
          <a:p>
            <a:r>
              <a:rPr lang="en-US" sz="1200" b="0" i="0" u="none" strike="noStrike" kern="1200" baseline="0" dirty="0">
                <a:solidFill>
                  <a:schemeClr val="tx1"/>
                </a:solidFill>
                <a:latin typeface="+mn-lt"/>
                <a:ea typeface="+mn-ea"/>
                <a:cs typeface="+mn-cs"/>
              </a:rPr>
              <a:t>developed countries. AHRQ Publication N° 07- E007, April 2007,</a:t>
            </a:r>
          </a:p>
          <a:p>
            <a:r>
              <a:rPr lang="fr-FR" sz="1200" b="0" i="0" u="none" strike="noStrike" kern="1200" baseline="0" dirty="0">
                <a:solidFill>
                  <a:schemeClr val="tx1"/>
                </a:solidFill>
                <a:latin typeface="+mn-lt"/>
                <a:ea typeface="+mn-ea"/>
                <a:cs typeface="+mn-cs"/>
              </a:rPr>
              <a:t>524 pages. http://www.ahrq.gov/downloads/pub/evidence/</a:t>
            </a:r>
          </a:p>
          <a:p>
            <a:r>
              <a:rPr lang="fr-FR" sz="1200" b="0" i="0" u="none" strike="noStrike" kern="1200" baseline="0" dirty="0" err="1">
                <a:solidFill>
                  <a:schemeClr val="tx1"/>
                </a:solidFill>
                <a:latin typeface="+mn-lt"/>
                <a:ea typeface="+mn-ea"/>
                <a:cs typeface="+mn-cs"/>
              </a:rPr>
              <a:t>pdf</a:t>
            </a:r>
            <a:r>
              <a:rPr lang="fr-FR" sz="1200" b="0" i="0" u="none" strike="noStrike" kern="1200" baseline="0" dirty="0">
                <a:solidFill>
                  <a:schemeClr val="tx1"/>
                </a:solidFill>
                <a:latin typeface="+mn-lt"/>
                <a:ea typeface="+mn-ea"/>
                <a:cs typeface="+mn-cs"/>
              </a:rPr>
              <a:t>/</a:t>
            </a:r>
            <a:r>
              <a:rPr lang="fr-FR" sz="1200" b="0" i="0" u="none" strike="noStrike" kern="1200" baseline="0" dirty="0" err="1">
                <a:solidFill>
                  <a:schemeClr val="tx1"/>
                </a:solidFill>
                <a:latin typeface="+mn-lt"/>
                <a:ea typeface="+mn-ea"/>
                <a:cs typeface="+mn-cs"/>
              </a:rPr>
              <a:t>brfout</a:t>
            </a:r>
            <a:r>
              <a:rPr lang="fr-FR" sz="1200" b="0" i="0" u="none" strike="noStrike" kern="1200" baseline="0" dirty="0">
                <a:solidFill>
                  <a:schemeClr val="tx1"/>
                </a:solidFill>
                <a:latin typeface="+mn-lt"/>
                <a:ea typeface="+mn-ea"/>
                <a:cs typeface="+mn-cs"/>
              </a:rPr>
              <a:t>/</a:t>
            </a:r>
            <a:r>
              <a:rPr lang="fr-FR" sz="1200" b="0" i="0" u="none" strike="noStrike" kern="1200" baseline="0" dirty="0" err="1">
                <a:solidFill>
                  <a:schemeClr val="tx1"/>
                </a:solidFill>
                <a:latin typeface="+mn-lt"/>
                <a:ea typeface="+mn-ea"/>
                <a:cs typeface="+mn-cs"/>
              </a:rPr>
              <a:t>brfout.pdf.</a:t>
            </a:r>
            <a:r>
              <a:rPr lang="fr-FR" dirty="0" err="1"/>
              <a:t>La</a:t>
            </a:r>
            <a:r>
              <a:rPr lang="fr-FR" dirty="0"/>
              <a:t> mortalité par diarrhée est divisée par 25 chez les nourrissons allaités par rapport aux nourrissons non allaités</a:t>
            </a:r>
          </a:p>
          <a:p>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23</a:t>
            </a:fld>
            <a:endParaRPr lang="fr-FR"/>
          </a:p>
        </p:txBody>
      </p:sp>
    </p:spTree>
    <p:extLst>
      <p:ext uri="{BB962C8B-B14F-4D97-AF65-F5344CB8AC3E}">
        <p14:creationId xmlns:p14="http://schemas.microsoft.com/office/powerpoint/2010/main" val="8430937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nl-NL" sz="1200" b="1" i="0" u="none" strike="noStrike" kern="1200" baseline="0" dirty="0" err="1">
                <a:solidFill>
                  <a:schemeClr val="tx1"/>
                </a:solidFill>
                <a:latin typeface="+mn-lt"/>
                <a:ea typeface="+mn-ea"/>
                <a:cs typeface="+mn-cs"/>
              </a:rPr>
              <a:t>Citation</a:t>
            </a:r>
            <a:r>
              <a:rPr lang="nl-NL" sz="1200" b="1" i="0" u="none" strike="noStrike" kern="1200" baseline="0" dirty="0">
                <a:solidFill>
                  <a:schemeClr val="tx1"/>
                </a:solidFill>
                <a:latin typeface="+mn-lt"/>
                <a:ea typeface="+mn-ea"/>
                <a:cs typeface="+mn-cs"/>
              </a:rPr>
              <a:t>: </a:t>
            </a:r>
            <a:r>
              <a:rPr lang="nl-NL" sz="1200" b="0" i="0" u="none" strike="noStrike" kern="1200" baseline="0" dirty="0">
                <a:solidFill>
                  <a:schemeClr val="tx1"/>
                </a:solidFill>
                <a:latin typeface="+mn-lt"/>
                <a:ea typeface="+mn-ea"/>
                <a:cs typeface="+mn-cs"/>
              </a:rPr>
              <a:t>Ogbo FA, </a:t>
            </a:r>
            <a:r>
              <a:rPr lang="nl-NL" sz="1200" b="0" i="0" u="none" strike="noStrike" kern="1200" baseline="0" dirty="0" err="1">
                <a:solidFill>
                  <a:schemeClr val="tx1"/>
                </a:solidFill>
                <a:latin typeface="+mn-lt"/>
                <a:ea typeface="+mn-ea"/>
                <a:cs typeface="+mn-cs"/>
              </a:rPr>
              <a:t>Agho</a:t>
            </a:r>
            <a:r>
              <a:rPr lang="nl-NL" sz="1200" b="0" i="0" u="none" strike="noStrike" kern="1200" baseline="0" dirty="0">
                <a:solidFill>
                  <a:schemeClr val="tx1"/>
                </a:solidFill>
                <a:latin typeface="+mn-lt"/>
                <a:ea typeface="+mn-ea"/>
                <a:cs typeface="+mn-cs"/>
              </a:rPr>
              <a:t> K, </a:t>
            </a:r>
            <a:r>
              <a:rPr lang="nl-NL" sz="1200" b="0" i="0" u="none" strike="noStrike" kern="1200" baseline="0" dirty="0" err="1">
                <a:solidFill>
                  <a:schemeClr val="tx1"/>
                </a:solidFill>
                <a:latin typeface="+mn-lt"/>
                <a:ea typeface="+mn-ea"/>
                <a:cs typeface="+mn-cs"/>
              </a:rPr>
              <a:t>Ogeleka</a:t>
            </a:r>
            <a:r>
              <a:rPr lang="nl-NL" sz="1200" b="0" i="0" u="none" strike="noStrike" kern="1200" baseline="0" dirty="0">
                <a:solidFill>
                  <a:schemeClr val="tx1"/>
                </a:solidFill>
                <a:latin typeface="+mn-lt"/>
                <a:ea typeface="+mn-ea"/>
                <a:cs typeface="+mn-cs"/>
              </a:rPr>
              <a:t> P, </a:t>
            </a:r>
            <a:r>
              <a:rPr lang="nl-NL" sz="1200" b="0" i="0" u="none" strike="noStrike" kern="1200" baseline="0" dirty="0" err="1">
                <a:solidFill>
                  <a:schemeClr val="tx1"/>
                </a:solidFill>
                <a:latin typeface="+mn-lt"/>
                <a:ea typeface="+mn-ea"/>
                <a:cs typeface="+mn-cs"/>
              </a:rPr>
              <a:t>Woolfenden</a:t>
            </a:r>
            <a:endParaRPr lang="nl-NL"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S, Page A, Eastwood J, et al. (2017) Infant feeding</a:t>
            </a:r>
          </a:p>
          <a:p>
            <a:r>
              <a:rPr lang="en-US" sz="1200" b="0" i="0" u="none" strike="noStrike" kern="1200" baseline="0" dirty="0">
                <a:solidFill>
                  <a:schemeClr val="tx1"/>
                </a:solidFill>
                <a:latin typeface="+mn-lt"/>
                <a:ea typeface="+mn-ea"/>
                <a:cs typeface="+mn-cs"/>
              </a:rPr>
              <a:t>practices and </a:t>
            </a:r>
            <a:r>
              <a:rPr lang="en-US" sz="1200" b="0" i="0" u="none" strike="noStrike" kern="1200" baseline="0" dirty="0" err="1">
                <a:solidFill>
                  <a:schemeClr val="tx1"/>
                </a:solidFill>
                <a:latin typeface="+mn-lt"/>
                <a:ea typeface="+mn-ea"/>
                <a:cs typeface="+mn-cs"/>
              </a:rPr>
              <a:t>diarrhoea</a:t>
            </a:r>
            <a:r>
              <a:rPr lang="en-US" sz="1200" b="0" i="0" u="none" strike="noStrike" kern="1200" baseline="0" dirty="0">
                <a:solidFill>
                  <a:schemeClr val="tx1"/>
                </a:solidFill>
                <a:latin typeface="+mn-lt"/>
                <a:ea typeface="+mn-ea"/>
                <a:cs typeface="+mn-cs"/>
              </a:rPr>
              <a:t> in sub-Saharan African</a:t>
            </a:r>
          </a:p>
          <a:p>
            <a:r>
              <a:rPr lang="en-US" sz="1200" b="0" i="0" u="none" strike="noStrike" kern="1200" baseline="0" dirty="0">
                <a:solidFill>
                  <a:schemeClr val="tx1"/>
                </a:solidFill>
                <a:latin typeface="+mn-lt"/>
                <a:ea typeface="+mn-ea"/>
                <a:cs typeface="+mn-cs"/>
              </a:rPr>
              <a:t>countries with high </a:t>
            </a:r>
            <a:r>
              <a:rPr lang="en-US" sz="1200" b="0" i="0" u="none" strike="noStrike" kern="1200" baseline="0" dirty="0" err="1">
                <a:solidFill>
                  <a:schemeClr val="tx1"/>
                </a:solidFill>
                <a:latin typeface="+mn-lt"/>
                <a:ea typeface="+mn-ea"/>
                <a:cs typeface="+mn-cs"/>
              </a:rPr>
              <a:t>diarrhoea</a:t>
            </a:r>
            <a:r>
              <a:rPr lang="en-US" sz="1200" b="0" i="0" u="none" strike="noStrike" kern="1200" baseline="0" dirty="0">
                <a:solidFill>
                  <a:schemeClr val="tx1"/>
                </a:solidFill>
                <a:latin typeface="+mn-lt"/>
                <a:ea typeface="+mn-ea"/>
                <a:cs typeface="+mn-cs"/>
              </a:rPr>
              <a:t> mortality. PLoS ONE 2017</a:t>
            </a:r>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24</a:t>
            </a:fld>
            <a:endParaRPr lang="fr-FR"/>
          </a:p>
        </p:txBody>
      </p:sp>
    </p:spTree>
    <p:extLst>
      <p:ext uri="{BB962C8B-B14F-4D97-AF65-F5344CB8AC3E}">
        <p14:creationId xmlns:p14="http://schemas.microsoft.com/office/powerpoint/2010/main" val="37633669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err="1"/>
              <a:t>Diarrhoea</a:t>
            </a:r>
            <a:r>
              <a:rPr lang="en-US" dirty="0"/>
              <a:t> prevalence was lower among children whose mothers practiced early initiation of</a:t>
            </a:r>
          </a:p>
          <a:p>
            <a:r>
              <a:rPr lang="en-US" dirty="0"/>
              <a:t>breastfeeding, exclusive and predominant breastfeeding.</a:t>
            </a:r>
          </a:p>
          <a:p>
            <a:r>
              <a:rPr lang="fr-FR" dirty="0" err="1"/>
              <a:t>Early</a:t>
            </a:r>
            <a:r>
              <a:rPr lang="fr-FR" dirty="0"/>
              <a:t> initiation of </a:t>
            </a:r>
            <a:r>
              <a:rPr lang="fr-FR" dirty="0" err="1"/>
              <a:t>breastfeeding</a:t>
            </a:r>
            <a:r>
              <a:rPr lang="fr-FR" dirty="0"/>
              <a:t> </a:t>
            </a:r>
            <a:r>
              <a:rPr lang="en-US" dirty="0"/>
              <a:t>and exclusive breastfeeding were significantly associated with lower risk of </a:t>
            </a:r>
            <a:r>
              <a:rPr lang="en-US" dirty="0" err="1"/>
              <a:t>diarrhoea</a:t>
            </a:r>
            <a:r>
              <a:rPr lang="en-US" dirty="0"/>
              <a:t> (OR =0.81; 95% confidence interval (CI): 0.77±0.85, P&lt;0.001 and OR = 0.50; 95%CI: 0.43±0.57, respectively). In contrast, introduction of complementary foods (OR = 1.31; 95%CI: 1.14± 1.50) and continued breastfeeding at one year (OR = 1.27; 95%CI: 1.05±1.55) were significantly associated with a higher risk of </a:t>
            </a:r>
            <a:r>
              <a:rPr lang="en-US" dirty="0" err="1"/>
              <a:t>diarrhoea</a:t>
            </a:r>
            <a:r>
              <a:rPr lang="en-US" dirty="0"/>
              <a:t>.</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25</a:t>
            </a:fld>
            <a:endParaRPr lang="fr-FR"/>
          </a:p>
        </p:txBody>
      </p:sp>
    </p:spTree>
    <p:extLst>
      <p:ext uri="{BB962C8B-B14F-4D97-AF65-F5344CB8AC3E}">
        <p14:creationId xmlns:p14="http://schemas.microsoft.com/office/powerpoint/2010/main" val="23559823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dirty="0"/>
              <a:t>and to any breastfeeding among children aged 6-23 months (RR: 2.18).</a:t>
            </a:r>
          </a:p>
          <a:p>
            <a:r>
              <a:rPr lang="en-US" dirty="0"/>
              <a:t>Our findings also highlight the importance of breastfeeding to protect against diarrhea-specific morbidity and mortality throughout the first 2 years of life.</a:t>
            </a:r>
            <a:endParaRPr lang="fr-FR" dirty="0"/>
          </a:p>
          <a:p>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26</a:t>
            </a:fld>
            <a:endParaRPr lang="fr-FR"/>
          </a:p>
        </p:txBody>
      </p:sp>
    </p:spTree>
    <p:extLst>
      <p:ext uri="{BB962C8B-B14F-4D97-AF65-F5344CB8AC3E}">
        <p14:creationId xmlns:p14="http://schemas.microsoft.com/office/powerpoint/2010/main" val="1592895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5</a:t>
            </a:fld>
            <a:endParaRPr lang="fr-FR"/>
          </a:p>
        </p:txBody>
      </p:sp>
    </p:spTree>
    <p:extLst>
      <p:ext uri="{BB962C8B-B14F-4D97-AF65-F5344CB8AC3E}">
        <p14:creationId xmlns:p14="http://schemas.microsoft.com/office/powerpoint/2010/main" val="34189486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2C8816E-D04A-4D1E-8FAC-8D5C6870335F}" type="slidenum">
              <a:rPr lang="fr-FR" smtClean="0"/>
              <a:t>27</a:t>
            </a:fld>
            <a:endParaRPr lang="fr-FR"/>
          </a:p>
        </p:txBody>
      </p:sp>
    </p:spTree>
    <p:extLst>
      <p:ext uri="{BB962C8B-B14F-4D97-AF65-F5344CB8AC3E}">
        <p14:creationId xmlns:p14="http://schemas.microsoft.com/office/powerpoint/2010/main" val="22240970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Breastfeeding and maternal and infant health outcome in</a:t>
            </a:r>
          </a:p>
          <a:p>
            <a:r>
              <a:rPr lang="en-US" sz="1200" b="0" i="0" u="none" strike="noStrike" kern="1200" baseline="0" dirty="0">
                <a:solidFill>
                  <a:schemeClr val="tx1"/>
                </a:solidFill>
                <a:latin typeface="+mn-lt"/>
                <a:ea typeface="+mn-ea"/>
                <a:cs typeface="+mn-cs"/>
              </a:rPr>
              <a:t>developed countries. AHRQ Publication N° 07-E007, </a:t>
            </a:r>
            <a:endParaRPr lang="fr-FR" sz="1200" b="0" i="0" u="none" strike="noStrike" kern="1200" baseline="0" dirty="0">
              <a:solidFill>
                <a:schemeClr val="tx1"/>
              </a:solidFill>
              <a:latin typeface="+mn-lt"/>
              <a:ea typeface="+mn-ea"/>
              <a:cs typeface="+mn-cs"/>
            </a:endParaRPr>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29</a:t>
            </a:fld>
            <a:endParaRPr lang="fr-FR"/>
          </a:p>
        </p:txBody>
      </p:sp>
    </p:spTree>
    <p:extLst>
      <p:ext uri="{BB962C8B-B14F-4D97-AF65-F5344CB8AC3E}">
        <p14:creationId xmlns:p14="http://schemas.microsoft.com/office/powerpoint/2010/main" val="40342145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u="none" strike="noStrike" kern="1200" baseline="0" dirty="0">
                <a:solidFill>
                  <a:schemeClr val="tx1"/>
                </a:solidFill>
                <a:latin typeface="+mn-lt"/>
                <a:ea typeface="+mn-ea"/>
                <a:cs typeface="+mn-cs"/>
              </a:rPr>
              <a:t>Human </a:t>
            </a:r>
            <a:r>
              <a:rPr lang="fr-FR" sz="1200" b="0" i="0" u="none" strike="noStrike" kern="1200" baseline="0" dirty="0" err="1">
                <a:solidFill>
                  <a:schemeClr val="tx1"/>
                </a:solidFill>
                <a:latin typeface="+mn-lt"/>
                <a:ea typeface="+mn-ea"/>
                <a:cs typeface="+mn-cs"/>
              </a:rPr>
              <a:t>milkisthefeedingstrategytoprevent</a:t>
            </a:r>
            <a:r>
              <a:rPr lang="fr-FR" sz="1200" b="0" i="0" u="none" strike="noStrike" kern="1200" baseline="0" dirty="0">
                <a:solidFill>
                  <a:schemeClr val="tx1"/>
                </a:solidFill>
                <a:latin typeface="+mn-lt"/>
                <a:ea typeface="+mn-ea"/>
                <a:cs typeface="+mn-cs"/>
              </a:rPr>
              <a:t> </a:t>
            </a:r>
            <a:r>
              <a:rPr lang="fr-FR" sz="1200" b="0" i="0" u="none" strike="noStrike" kern="1200" baseline="0" dirty="0" err="1">
                <a:solidFill>
                  <a:schemeClr val="tx1"/>
                </a:solidFill>
                <a:latin typeface="+mn-lt"/>
                <a:ea typeface="+mn-ea"/>
                <a:cs typeface="+mn-cs"/>
              </a:rPr>
              <a:t>necrotizing</a:t>
            </a:r>
            <a:r>
              <a:rPr lang="fr-FR" sz="1200" b="0" i="0" u="none" strike="noStrike" kern="1200" baseline="0" dirty="0">
                <a:solidFill>
                  <a:schemeClr val="tx1"/>
                </a:solidFill>
                <a:latin typeface="+mn-lt"/>
                <a:ea typeface="+mn-ea"/>
                <a:cs typeface="+mn-cs"/>
              </a:rPr>
              <a:t> </a:t>
            </a:r>
            <a:r>
              <a:rPr lang="fr-FR" sz="1200" b="0" i="0" u="none" strike="noStrike" kern="1200" baseline="0" dirty="0" err="1">
                <a:solidFill>
                  <a:schemeClr val="tx1"/>
                </a:solidFill>
                <a:latin typeface="+mn-lt"/>
                <a:ea typeface="+mn-ea"/>
                <a:cs typeface="+mn-cs"/>
              </a:rPr>
              <a:t>enterocolitis</a:t>
            </a:r>
            <a:r>
              <a:rPr lang="fr-FR" sz="1200" b="0" i="0" u="none" strike="noStrike" kern="1200" baseline="0" dirty="0">
                <a:solidFill>
                  <a:schemeClr val="tx1"/>
                </a:solidFill>
                <a:latin typeface="+mn-lt"/>
                <a:ea typeface="+mn-ea"/>
                <a:cs typeface="+mn-cs"/>
              </a:rPr>
              <a:t>! Diana </a:t>
            </a:r>
            <a:r>
              <a:rPr lang="fr-FR" sz="1200" b="0" i="0" u="none" strike="noStrike" kern="1200" baseline="0" dirty="0" err="1">
                <a:solidFill>
                  <a:schemeClr val="tx1"/>
                </a:solidFill>
                <a:latin typeface="+mn-lt"/>
                <a:ea typeface="+mn-ea"/>
                <a:cs typeface="+mn-cs"/>
              </a:rPr>
              <a:t>Maffei,DOa,b</a:t>
            </a:r>
            <a:r>
              <a:rPr lang="fr-FR" sz="1200" b="0" i="0" u="none" strike="noStrike" kern="1200" baseline="0" dirty="0">
                <a:solidFill>
                  <a:schemeClr val="tx1"/>
                </a:solidFill>
                <a:latin typeface="+mn-lt"/>
                <a:ea typeface="+mn-ea"/>
                <a:cs typeface="+mn-cs"/>
              </a:rPr>
              <a:t>, </a:t>
            </a:r>
            <a:r>
              <a:rPr lang="fr-FR" sz="1200" b="0" i="0" u="none" strike="noStrike" kern="1200" baseline="0" dirty="0" err="1">
                <a:solidFill>
                  <a:schemeClr val="tx1"/>
                </a:solidFill>
                <a:latin typeface="+mn-lt"/>
                <a:ea typeface="+mn-ea"/>
                <a:cs typeface="+mn-cs"/>
              </a:rPr>
              <a:t>andRichardJ.Schanler,MDa,b,n</a:t>
            </a:r>
            <a:r>
              <a:rPr lang="fr-FR" sz="1200" b="0" i="0" u="none" strike="noStrike" kern="1200" baseline="0" dirty="0">
                <a:solidFill>
                  <a:schemeClr val="tx1"/>
                </a:solidFill>
                <a:latin typeface="+mn-lt"/>
                <a:ea typeface="+mn-ea"/>
                <a:cs typeface="+mn-cs"/>
              </a:rPr>
              <a:t> </a:t>
            </a:r>
          </a:p>
          <a:p>
            <a:r>
              <a:rPr lang="fr-FR" sz="1200" b="0" i="0" u="none" strike="noStrike" kern="1200" baseline="0" dirty="0">
                <a:solidFill>
                  <a:schemeClr val="tx1"/>
                </a:solidFill>
                <a:latin typeface="+mn-lt"/>
                <a:ea typeface="+mn-ea"/>
                <a:cs typeface="+mn-cs"/>
              </a:rPr>
              <a:t>S E M I N ARSIN P E RINATOLOGY ] ( 2 016)</a:t>
            </a:r>
          </a:p>
          <a:p>
            <a:endParaRPr lang="fr-FR"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They have reduced gastric proteolytic enzymes, increased gastric pH, decreased intestinal motility, increased intestinal permeability, altered epithelial membrane tight junctions, and diminished intestinal mucus coat</a:t>
            </a:r>
          </a:p>
          <a:p>
            <a:r>
              <a:rPr lang="en-US" sz="1200" b="0" i="0" u="none" strike="noStrike" kern="1200" baseline="0" dirty="0">
                <a:solidFill>
                  <a:schemeClr val="tx1"/>
                </a:solidFill>
                <a:latin typeface="+mn-lt"/>
                <a:ea typeface="+mn-ea"/>
                <a:cs typeface="+mn-cs"/>
              </a:rPr>
              <a:t>With the ingestion of human milk, the gastric pH decreases, intestinal motility is enhanced, bacterial flora switch to more nonpathogenic species, and epithelial </a:t>
            </a:r>
            <a:r>
              <a:rPr lang="en-US" sz="1200" b="0" i="0" u="none" strike="noStrike" kern="1200" baseline="0" dirty="0" err="1">
                <a:solidFill>
                  <a:schemeClr val="tx1"/>
                </a:solidFill>
                <a:latin typeface="+mn-lt"/>
                <a:ea typeface="+mn-ea"/>
                <a:cs typeface="+mn-cs"/>
              </a:rPr>
              <a:t>perme</a:t>
            </a:r>
            <a:r>
              <a:rPr lang="en-US" sz="1200" b="0" i="0" u="none" strike="noStrike" kern="1200" baseline="0" dirty="0">
                <a:solidFill>
                  <a:schemeClr val="tx1"/>
                </a:solidFill>
                <a:latin typeface="+mn-lt"/>
                <a:ea typeface="+mn-ea"/>
                <a:cs typeface="+mn-cs"/>
              </a:rPr>
              <a:t>-ability decreases.31,35 </a:t>
            </a:r>
          </a:p>
          <a:p>
            <a:r>
              <a:rPr lang="en-US" sz="1200" b="0" i="0" u="none" strike="noStrike" kern="1200" baseline="0" dirty="0">
                <a:solidFill>
                  <a:schemeClr val="tx1"/>
                </a:solidFill>
                <a:latin typeface="+mn-lt"/>
                <a:ea typeface="+mn-ea"/>
                <a:cs typeface="+mn-cs"/>
              </a:rPr>
              <a:t>The human milk-derived immune com-</a:t>
            </a:r>
            <a:r>
              <a:rPr lang="en-US" sz="1200" b="0" i="0" u="none" strike="noStrike" kern="1200" baseline="0" dirty="0" err="1">
                <a:solidFill>
                  <a:schemeClr val="tx1"/>
                </a:solidFill>
                <a:latin typeface="+mn-lt"/>
                <a:ea typeface="+mn-ea"/>
                <a:cs typeface="+mn-cs"/>
              </a:rPr>
              <a:t>ponents</a:t>
            </a:r>
            <a:r>
              <a:rPr lang="en-US" sz="1200" b="0" i="0" u="none" strike="noStrike" kern="1200" baseline="0" dirty="0">
                <a:solidFill>
                  <a:schemeClr val="tx1"/>
                </a:solidFill>
                <a:latin typeface="+mn-lt"/>
                <a:ea typeface="+mn-ea"/>
                <a:cs typeface="+mn-cs"/>
              </a:rPr>
              <a:t> IgA and lactoferrin support the maturation of the mucosal immune system to prevent inflammation </a:t>
            </a:r>
          </a:p>
          <a:p>
            <a:r>
              <a:rPr lang="en-US" sz="1200" b="0" i="0" u="none" strike="noStrike" kern="1200" baseline="0" dirty="0">
                <a:solidFill>
                  <a:schemeClr val="tx1"/>
                </a:solidFill>
                <a:latin typeface="+mn-lt"/>
                <a:ea typeface="+mn-ea"/>
                <a:cs typeface="+mn-cs"/>
              </a:rPr>
              <a:t>Human milk provides oligosaccharides that line the intestinal mucosa to prevent bacterial adhesion.36 </a:t>
            </a:r>
            <a:r>
              <a:rPr lang="fr-FR" sz="1200" b="0" i="0" u="none" strike="noStrike" kern="1200" baseline="0" dirty="0">
                <a:solidFill>
                  <a:schemeClr val="tx1"/>
                </a:solidFill>
                <a:latin typeface="+mn-lt"/>
                <a:ea typeface="+mn-ea"/>
                <a:cs typeface="+mn-cs"/>
              </a:rPr>
              <a:t> </a:t>
            </a:r>
            <a:r>
              <a:rPr lang="en-US" sz="1200" b="0" i="0" u="none" strike="noStrike" kern="1200" baseline="0" dirty="0">
                <a:solidFill>
                  <a:schemeClr val="tx1"/>
                </a:solidFill>
                <a:latin typeface="+mn-lt"/>
                <a:ea typeface="+mn-ea"/>
                <a:cs typeface="+mn-cs"/>
              </a:rPr>
              <a:t>enhance the growth of nonpathogenic </a:t>
            </a:r>
            <a:r>
              <a:rPr lang="en-US" sz="1200" b="0" i="0" u="none" strike="noStrike" kern="1200" baseline="0" dirty="0" err="1">
                <a:solidFill>
                  <a:schemeClr val="tx1"/>
                </a:solidFill>
                <a:latin typeface="+mn-lt"/>
                <a:ea typeface="+mn-ea"/>
                <a:cs typeface="+mn-cs"/>
              </a:rPr>
              <a:t>bifidobacteria</a:t>
            </a:r>
            <a:r>
              <a:rPr lang="en-US" sz="1200" b="0" i="0" u="none" strike="noStrike" kern="1200" baseline="0" dirty="0">
                <a:solidFill>
                  <a:schemeClr val="tx1"/>
                </a:solidFill>
                <a:latin typeface="+mn-lt"/>
                <a:ea typeface="+mn-ea"/>
                <a:cs typeface="+mn-cs"/>
              </a:rPr>
              <a:t>. </a:t>
            </a:r>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30</a:t>
            </a:fld>
            <a:endParaRPr lang="fr-FR"/>
          </a:p>
        </p:txBody>
      </p:sp>
    </p:spTree>
    <p:extLst>
      <p:ext uri="{BB962C8B-B14F-4D97-AF65-F5344CB8AC3E}">
        <p14:creationId xmlns:p14="http://schemas.microsoft.com/office/powerpoint/2010/main" val="22245307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b="0" i="0" u="none" strike="noStrike" kern="1200" baseline="0" dirty="0">
                <a:solidFill>
                  <a:schemeClr val="tx1"/>
                </a:solidFill>
                <a:latin typeface="+mn-lt"/>
                <a:ea typeface="+mn-ea"/>
                <a:cs typeface="+mn-cs"/>
              </a:rPr>
              <a:t>Human </a:t>
            </a:r>
            <a:r>
              <a:rPr lang="fr-FR" sz="1200" b="0" i="0" u="none" strike="noStrike" kern="1200" baseline="0" dirty="0" err="1">
                <a:solidFill>
                  <a:schemeClr val="tx1"/>
                </a:solidFill>
                <a:latin typeface="+mn-lt"/>
                <a:ea typeface="+mn-ea"/>
                <a:cs typeface="+mn-cs"/>
              </a:rPr>
              <a:t>milkisthefeedingstrategytoprevent</a:t>
            </a:r>
            <a:r>
              <a:rPr lang="fr-FR" sz="1200" b="0" i="0" u="none" strike="noStrike" kern="1200" baseline="0" dirty="0">
                <a:solidFill>
                  <a:schemeClr val="tx1"/>
                </a:solidFill>
                <a:latin typeface="+mn-lt"/>
                <a:ea typeface="+mn-ea"/>
                <a:cs typeface="+mn-cs"/>
              </a:rPr>
              <a:t> </a:t>
            </a:r>
            <a:r>
              <a:rPr lang="fr-FR" sz="1200" b="0" i="0" u="none" strike="noStrike" kern="1200" baseline="0" dirty="0" err="1">
                <a:solidFill>
                  <a:schemeClr val="tx1"/>
                </a:solidFill>
                <a:latin typeface="+mn-lt"/>
                <a:ea typeface="+mn-ea"/>
                <a:cs typeface="+mn-cs"/>
              </a:rPr>
              <a:t>necrotizing</a:t>
            </a:r>
            <a:r>
              <a:rPr lang="fr-FR" sz="1200" b="0" i="0" u="none" strike="noStrike" kern="1200" baseline="0" dirty="0">
                <a:solidFill>
                  <a:schemeClr val="tx1"/>
                </a:solidFill>
                <a:latin typeface="+mn-lt"/>
                <a:ea typeface="+mn-ea"/>
                <a:cs typeface="+mn-cs"/>
              </a:rPr>
              <a:t> </a:t>
            </a:r>
            <a:r>
              <a:rPr lang="fr-FR" sz="1200" b="0" i="0" u="none" strike="noStrike" kern="1200" baseline="0" dirty="0" err="1">
                <a:solidFill>
                  <a:schemeClr val="tx1"/>
                </a:solidFill>
                <a:latin typeface="+mn-lt"/>
                <a:ea typeface="+mn-ea"/>
                <a:cs typeface="+mn-cs"/>
              </a:rPr>
              <a:t>enterocolitis</a:t>
            </a:r>
            <a:r>
              <a:rPr lang="fr-FR" sz="1200" b="0" i="0" u="none" strike="noStrike" kern="1200" baseline="0" dirty="0">
                <a:solidFill>
                  <a:schemeClr val="tx1"/>
                </a:solidFill>
                <a:latin typeface="+mn-lt"/>
                <a:ea typeface="+mn-ea"/>
                <a:cs typeface="+mn-cs"/>
              </a:rPr>
              <a:t>! Diana </a:t>
            </a:r>
            <a:r>
              <a:rPr lang="fr-FR" sz="1200" b="0" i="0" u="none" strike="noStrike" kern="1200" baseline="0" dirty="0" err="1">
                <a:solidFill>
                  <a:schemeClr val="tx1"/>
                </a:solidFill>
                <a:latin typeface="+mn-lt"/>
                <a:ea typeface="+mn-ea"/>
                <a:cs typeface="+mn-cs"/>
              </a:rPr>
              <a:t>Maffei,DOa,b</a:t>
            </a:r>
            <a:r>
              <a:rPr lang="fr-FR" sz="1200" b="0" i="0" u="none" strike="noStrike" kern="1200" baseline="0" dirty="0">
                <a:solidFill>
                  <a:schemeClr val="tx1"/>
                </a:solidFill>
                <a:latin typeface="+mn-lt"/>
                <a:ea typeface="+mn-ea"/>
                <a:cs typeface="+mn-cs"/>
              </a:rPr>
              <a:t>, </a:t>
            </a:r>
            <a:r>
              <a:rPr lang="fr-FR" sz="1200" b="0" i="0" u="none" strike="noStrike" kern="1200" baseline="0" dirty="0" err="1">
                <a:solidFill>
                  <a:schemeClr val="tx1"/>
                </a:solidFill>
                <a:latin typeface="+mn-lt"/>
                <a:ea typeface="+mn-ea"/>
                <a:cs typeface="+mn-cs"/>
              </a:rPr>
              <a:t>andRichardJ.Schanler,MDa,b,n</a:t>
            </a:r>
            <a:r>
              <a:rPr lang="fr-FR" sz="1200" b="0" i="0" u="none" strike="noStrike" kern="1200" baseline="0" dirty="0">
                <a:solidFill>
                  <a:schemeClr val="tx1"/>
                </a:solidFill>
                <a:latin typeface="+mn-lt"/>
                <a:ea typeface="+mn-ea"/>
                <a:cs typeface="+mn-cs"/>
              </a:rPr>
              <a:t> </a:t>
            </a:r>
          </a:p>
          <a:p>
            <a:r>
              <a:rPr lang="fr-FR" sz="1200" b="0" i="0" u="none" strike="noStrike" kern="1200" baseline="0" dirty="0">
                <a:solidFill>
                  <a:schemeClr val="tx1"/>
                </a:solidFill>
                <a:latin typeface="+mn-lt"/>
                <a:ea typeface="+mn-ea"/>
                <a:cs typeface="+mn-cs"/>
              </a:rPr>
              <a:t>S E M I N ARSIN P E RINATOLOGY ] ( 2 016)</a:t>
            </a:r>
          </a:p>
          <a:p>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31</a:t>
            </a:fld>
            <a:endParaRPr lang="fr-FR"/>
          </a:p>
        </p:txBody>
      </p:sp>
    </p:spTree>
    <p:extLst>
      <p:ext uri="{BB962C8B-B14F-4D97-AF65-F5344CB8AC3E}">
        <p14:creationId xmlns:p14="http://schemas.microsoft.com/office/powerpoint/2010/main" val="40493995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2C8816E-D04A-4D1E-8FAC-8D5C6870335F}" type="slidenum">
              <a:rPr lang="fr-FR" smtClean="0"/>
              <a:t>32</a:t>
            </a:fld>
            <a:endParaRPr lang="fr-FR"/>
          </a:p>
        </p:txBody>
      </p:sp>
    </p:spTree>
    <p:extLst>
      <p:ext uri="{BB962C8B-B14F-4D97-AF65-F5344CB8AC3E}">
        <p14:creationId xmlns:p14="http://schemas.microsoft.com/office/powerpoint/2010/main" val="9919939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2C8816E-D04A-4D1E-8FAC-8D5C6870335F}" type="slidenum">
              <a:rPr lang="fr-FR" smtClean="0"/>
              <a:t>33</a:t>
            </a:fld>
            <a:endParaRPr lang="fr-FR"/>
          </a:p>
        </p:txBody>
      </p:sp>
    </p:spTree>
    <p:extLst>
      <p:ext uri="{BB962C8B-B14F-4D97-AF65-F5344CB8AC3E}">
        <p14:creationId xmlns:p14="http://schemas.microsoft.com/office/powerpoint/2010/main" val="33479738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F2C8816E-D04A-4D1E-8FAC-8D5C6870335F}" type="slidenum">
              <a:rPr lang="fr-FR" smtClean="0"/>
              <a:t>35</a:t>
            </a:fld>
            <a:endParaRPr lang="fr-FR"/>
          </a:p>
        </p:txBody>
      </p:sp>
    </p:spTree>
    <p:extLst>
      <p:ext uri="{BB962C8B-B14F-4D97-AF65-F5344CB8AC3E}">
        <p14:creationId xmlns:p14="http://schemas.microsoft.com/office/powerpoint/2010/main" val="715957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40</a:t>
            </a:fld>
            <a:endParaRPr lang="fr-FR"/>
          </a:p>
        </p:txBody>
      </p:sp>
    </p:spTree>
    <p:extLst>
      <p:ext uri="{BB962C8B-B14F-4D97-AF65-F5344CB8AC3E}">
        <p14:creationId xmlns:p14="http://schemas.microsoft.com/office/powerpoint/2010/main" val="26780745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Barclay AR, Russell RK, Wilson ML, et al. Systematic review: the</a:t>
            </a:r>
          </a:p>
          <a:p>
            <a:r>
              <a:rPr lang="en-US" sz="1200" b="0" i="0" u="none" strike="noStrike" kern="1200" baseline="0" dirty="0">
                <a:solidFill>
                  <a:schemeClr val="tx1"/>
                </a:solidFill>
                <a:latin typeface="+mn-lt"/>
                <a:ea typeface="+mn-ea"/>
                <a:cs typeface="+mn-cs"/>
              </a:rPr>
              <a:t>role of breastfeeding in the development of pediatric inflammatory</a:t>
            </a:r>
          </a:p>
          <a:p>
            <a:r>
              <a:rPr lang="pt-BR" sz="1200" b="0" i="0" u="none" strike="noStrike" kern="1200" baseline="0" dirty="0">
                <a:solidFill>
                  <a:schemeClr val="tx1"/>
                </a:solidFill>
                <a:latin typeface="+mn-lt"/>
                <a:ea typeface="+mn-ea"/>
                <a:cs typeface="+mn-cs"/>
              </a:rPr>
              <a:t>bowel disease;155:421- 6.</a:t>
            </a:r>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41</a:t>
            </a:fld>
            <a:endParaRPr lang="fr-FR"/>
          </a:p>
        </p:txBody>
      </p:sp>
    </p:spTree>
    <p:extLst>
      <p:ext uri="{BB962C8B-B14F-4D97-AF65-F5344CB8AC3E}">
        <p14:creationId xmlns:p14="http://schemas.microsoft.com/office/powerpoint/2010/main" val="38264893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42</a:t>
            </a:fld>
            <a:endParaRPr lang="fr-FR"/>
          </a:p>
        </p:txBody>
      </p:sp>
    </p:spTree>
    <p:extLst>
      <p:ext uri="{BB962C8B-B14F-4D97-AF65-F5344CB8AC3E}">
        <p14:creationId xmlns:p14="http://schemas.microsoft.com/office/powerpoint/2010/main" val="28378076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[15]. oligosaccharides (agents prébiotiques permettant le développement et l’implantation des bifidobactéries qui assurent une barrière vis- à- vis des agents pathogènes et constituent aussi de véritables « leurres » pour ces agents) [13] ;</a:t>
            </a:r>
          </a:p>
          <a:p>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6</a:t>
            </a:fld>
            <a:endParaRPr lang="fr-FR"/>
          </a:p>
        </p:txBody>
      </p:sp>
    </p:spTree>
    <p:extLst>
      <p:ext uri="{BB962C8B-B14F-4D97-AF65-F5344CB8AC3E}">
        <p14:creationId xmlns:p14="http://schemas.microsoft.com/office/powerpoint/2010/main" val="616747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47</a:t>
            </a:fld>
            <a:endParaRPr lang="fr-FR"/>
          </a:p>
        </p:txBody>
      </p:sp>
    </p:spTree>
    <p:extLst>
      <p:ext uri="{BB962C8B-B14F-4D97-AF65-F5344CB8AC3E}">
        <p14:creationId xmlns:p14="http://schemas.microsoft.com/office/powerpoint/2010/main" val="27358308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50</a:t>
            </a:fld>
            <a:endParaRPr lang="fr-FR"/>
          </a:p>
        </p:txBody>
      </p:sp>
    </p:spTree>
    <p:extLst>
      <p:ext uri="{BB962C8B-B14F-4D97-AF65-F5344CB8AC3E}">
        <p14:creationId xmlns:p14="http://schemas.microsoft.com/office/powerpoint/2010/main" val="90460243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54</a:t>
            </a:fld>
            <a:endParaRPr lang="fr-FR"/>
          </a:p>
        </p:txBody>
      </p:sp>
    </p:spTree>
    <p:extLst>
      <p:ext uri="{BB962C8B-B14F-4D97-AF65-F5344CB8AC3E}">
        <p14:creationId xmlns:p14="http://schemas.microsoft.com/office/powerpoint/2010/main" val="38616260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[9,10].</a:t>
            </a:r>
          </a:p>
          <a:p>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7</a:t>
            </a:fld>
            <a:endParaRPr lang="fr-FR"/>
          </a:p>
        </p:txBody>
      </p:sp>
    </p:spTree>
    <p:extLst>
      <p:ext uri="{BB962C8B-B14F-4D97-AF65-F5344CB8AC3E}">
        <p14:creationId xmlns:p14="http://schemas.microsoft.com/office/powerpoint/2010/main" val="3718638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Cellules immunocompétentes (lymphocytes, macrophages)</a:t>
            </a:r>
          </a:p>
          <a:p>
            <a:r>
              <a:rPr lang="fr-FR" dirty="0"/>
              <a:t>Lactoferrine: séquestration du fer le rendant indisponible aux bactéries pathogènes [10] ; </a:t>
            </a:r>
          </a:p>
          <a:p>
            <a:r>
              <a:rPr lang="fr-FR" dirty="0"/>
              <a:t>Nucléotides (développement du tissu lymphoïde associé au tube digestif) ;</a:t>
            </a:r>
          </a:p>
          <a:p>
            <a:pPr lvl="0"/>
            <a:r>
              <a:rPr lang="fr-FR" sz="1200" dirty="0">
                <a:solidFill>
                  <a:prstClr val="black"/>
                </a:solidFill>
              </a:rPr>
              <a:t>Immunoglobulines, en particulier IgA sécrétoires (particulièrement résistantes à la protéolyse, qui s’attachent à la muqueuse intestinale et préviennent l’adhésion des virus et des bactéries</a:t>
            </a:r>
          </a:p>
          <a:p>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8</a:t>
            </a:fld>
            <a:endParaRPr lang="fr-FR"/>
          </a:p>
        </p:txBody>
      </p:sp>
    </p:spTree>
    <p:extLst>
      <p:ext uri="{BB962C8B-B14F-4D97-AF65-F5344CB8AC3E}">
        <p14:creationId xmlns:p14="http://schemas.microsoft.com/office/powerpoint/2010/main" val="229643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t>, [12].</a:t>
            </a:r>
          </a:p>
          <a:p>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9</a:t>
            </a:fld>
            <a:endParaRPr lang="fr-FR"/>
          </a:p>
        </p:txBody>
      </p:sp>
    </p:spTree>
    <p:extLst>
      <p:ext uri="{BB962C8B-B14F-4D97-AF65-F5344CB8AC3E}">
        <p14:creationId xmlns:p14="http://schemas.microsoft.com/office/powerpoint/2010/main" val="2680514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dirty="0">
                <a:latin typeface="TheSans"/>
              </a:rPr>
              <a:t>[14], </a:t>
            </a:r>
          </a:p>
          <a:p>
            <a:endParaRPr lang="fr-FR" dirty="0"/>
          </a:p>
        </p:txBody>
      </p:sp>
      <p:sp>
        <p:nvSpPr>
          <p:cNvPr id="4" name="Espace réservé du numéro de diapositive 3"/>
          <p:cNvSpPr>
            <a:spLocks noGrp="1"/>
          </p:cNvSpPr>
          <p:nvPr>
            <p:ph type="sldNum" sz="quarter" idx="5"/>
          </p:nvPr>
        </p:nvSpPr>
        <p:spPr/>
        <p:txBody>
          <a:bodyPr/>
          <a:lstStyle/>
          <a:p>
            <a:fld id="{F2C8816E-D04A-4D1E-8FAC-8D5C6870335F}" type="slidenum">
              <a:rPr lang="fr-FR" smtClean="0"/>
              <a:t>11</a:t>
            </a:fld>
            <a:endParaRPr lang="fr-FR"/>
          </a:p>
        </p:txBody>
      </p:sp>
    </p:spTree>
    <p:extLst>
      <p:ext uri="{BB962C8B-B14F-4D97-AF65-F5344CB8AC3E}">
        <p14:creationId xmlns:p14="http://schemas.microsoft.com/office/powerpoint/2010/main" val="4263358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(a) Neutral (</a:t>
            </a:r>
            <a:r>
              <a:rPr lang="en-US" sz="1200" b="0" i="0" u="none" strike="noStrike" kern="1200" baseline="0" dirty="0" err="1">
                <a:solidFill>
                  <a:schemeClr val="tx1"/>
                </a:solidFill>
                <a:latin typeface="+mn-lt"/>
                <a:ea typeface="+mn-ea"/>
                <a:cs typeface="+mn-cs"/>
              </a:rPr>
              <a:t>fucosylated</a:t>
            </a:r>
            <a:r>
              <a:rPr lang="en-US" sz="1200" b="0" i="0" u="none" strike="noStrike" kern="1200" baseline="0" dirty="0">
                <a:solidFill>
                  <a:schemeClr val="tx1"/>
                </a:solidFill>
                <a:latin typeface="+mn-lt"/>
                <a:ea typeface="+mn-ea"/>
                <a:cs typeface="+mn-cs"/>
              </a:rPr>
              <a:t>) HMOs are neutral and contain fucose at the terminal position (e.g., 20-fucosyllactose (20-FL) and </a:t>
            </a:r>
            <a:r>
              <a:rPr lang="en-US" sz="1200" b="0" i="0" u="none" strike="noStrike" kern="1200" baseline="0" dirty="0" err="1">
                <a:solidFill>
                  <a:schemeClr val="tx1"/>
                </a:solidFill>
                <a:latin typeface="+mn-lt"/>
                <a:ea typeface="+mn-ea"/>
                <a:cs typeface="+mn-cs"/>
              </a:rPr>
              <a:t>lactodifucopentaose</a:t>
            </a:r>
            <a:r>
              <a:rPr lang="en-US" sz="1200" b="0" i="0" u="none" strike="noStrike" kern="1200" baseline="0" dirty="0">
                <a:solidFill>
                  <a:schemeClr val="tx1"/>
                </a:solidFill>
                <a:latin typeface="+mn-lt"/>
                <a:ea typeface="+mn-ea"/>
                <a:cs typeface="+mn-cs"/>
              </a:rPr>
              <a:t>). They represent 35% to 50% of the total HMO content.</a:t>
            </a:r>
          </a:p>
          <a:p>
            <a:r>
              <a:rPr lang="en-US" sz="1200" b="0" i="0" u="none" strike="noStrike" kern="1200" baseline="0" dirty="0">
                <a:solidFill>
                  <a:schemeClr val="tx1"/>
                </a:solidFill>
                <a:latin typeface="+mn-lt"/>
                <a:ea typeface="+mn-ea"/>
                <a:cs typeface="+mn-cs"/>
              </a:rPr>
              <a:t>(b) Neutral N-containing (nonfucosylated) HMOs are neutral, contain N-acetylglucosamine at the terminal position (e.g., </a:t>
            </a:r>
            <a:r>
              <a:rPr lang="en-US" sz="1200" b="0" i="0" u="none" strike="noStrike" kern="1200" baseline="0" dirty="0" err="1">
                <a:solidFill>
                  <a:schemeClr val="tx1"/>
                </a:solidFill>
                <a:latin typeface="+mn-lt"/>
                <a:ea typeface="+mn-ea"/>
                <a:cs typeface="+mn-cs"/>
              </a:rPr>
              <a:t>lacto</a:t>
            </a:r>
            <a:r>
              <a:rPr lang="en-US" sz="1200" b="0" i="0" u="none" strike="noStrike" kern="1200" baseline="0" dirty="0">
                <a:solidFill>
                  <a:schemeClr val="tx1"/>
                </a:solidFill>
                <a:latin typeface="+mn-lt"/>
                <a:ea typeface="+mn-ea"/>
                <a:cs typeface="+mn-cs"/>
              </a:rPr>
              <a:t>-N-</a:t>
            </a:r>
            <a:r>
              <a:rPr lang="en-US" sz="1200" b="0" i="0" u="none" strike="noStrike" kern="1200" baseline="0" dirty="0" err="1">
                <a:solidFill>
                  <a:schemeClr val="tx1"/>
                </a:solidFill>
                <a:latin typeface="+mn-lt"/>
                <a:ea typeface="+mn-ea"/>
                <a:cs typeface="+mn-cs"/>
              </a:rPr>
              <a:t>tetraose</a:t>
            </a:r>
            <a:r>
              <a:rPr lang="en-US" sz="1200" b="0" i="0" u="none" strike="noStrike" kern="1200" baseline="0" dirty="0">
                <a:solidFill>
                  <a:schemeClr val="tx1"/>
                </a:solidFill>
                <a:latin typeface="+mn-lt"/>
                <a:ea typeface="+mn-ea"/>
                <a:cs typeface="+mn-cs"/>
              </a:rPr>
              <a:t>), and represent 42% to 55% of the total HMO content. Neutral HMOs account for more than 75% of the total HMOs in human breast milk.</a:t>
            </a:r>
          </a:p>
          <a:p>
            <a:r>
              <a:rPr lang="en-US" sz="1200" b="0" i="0" u="none" strike="noStrike" kern="1200" baseline="0" dirty="0">
                <a:solidFill>
                  <a:schemeClr val="tx1"/>
                </a:solidFill>
                <a:latin typeface="+mn-lt"/>
                <a:ea typeface="+mn-ea"/>
                <a:cs typeface="+mn-cs"/>
              </a:rPr>
              <a:t>(c) Acid (</a:t>
            </a:r>
            <a:r>
              <a:rPr lang="en-US" sz="1200" b="0" i="0" u="none" strike="noStrike" kern="1200" baseline="0" dirty="0" err="1">
                <a:solidFill>
                  <a:schemeClr val="tx1"/>
                </a:solidFill>
                <a:latin typeface="+mn-lt"/>
                <a:ea typeface="+mn-ea"/>
                <a:cs typeface="+mn-cs"/>
              </a:rPr>
              <a:t>sialylated</a:t>
            </a:r>
            <a:r>
              <a:rPr lang="en-US" sz="1200" b="0" i="0" u="none" strike="noStrike" kern="1200" baseline="0" dirty="0">
                <a:solidFill>
                  <a:schemeClr val="tx1"/>
                </a:solidFill>
                <a:latin typeface="+mn-lt"/>
                <a:ea typeface="+mn-ea"/>
                <a:cs typeface="+mn-cs"/>
              </a:rPr>
              <a:t>) HMOs are acidic and contain sialic acid at the terminal position</a:t>
            </a:r>
          </a:p>
          <a:p>
            <a:r>
              <a:rPr lang="en-US" sz="1200" b="0" i="0" u="none" strike="noStrike" kern="1200" baseline="0" dirty="0">
                <a:solidFill>
                  <a:schemeClr val="tx1"/>
                </a:solidFill>
                <a:latin typeface="+mn-lt"/>
                <a:ea typeface="+mn-ea"/>
                <a:cs typeface="+mn-cs"/>
              </a:rPr>
              <a:t>(e.g., 20-sialyllactose). They represent 12% to 14% of the total HMO content.</a:t>
            </a:r>
          </a:p>
        </p:txBody>
      </p:sp>
      <p:sp>
        <p:nvSpPr>
          <p:cNvPr id="4" name="Espace réservé du numéro de diapositive 3"/>
          <p:cNvSpPr>
            <a:spLocks noGrp="1"/>
          </p:cNvSpPr>
          <p:nvPr>
            <p:ph type="sldNum" sz="quarter" idx="5"/>
          </p:nvPr>
        </p:nvSpPr>
        <p:spPr/>
        <p:txBody>
          <a:bodyPr/>
          <a:lstStyle/>
          <a:p>
            <a:fld id="{52AEB77C-F02E-40F7-8FED-787E399E1474}" type="slidenum">
              <a:rPr lang="fr-FR" smtClean="0"/>
              <a:t>12</a:t>
            </a:fld>
            <a:endParaRPr lang="fr-FR"/>
          </a:p>
        </p:txBody>
      </p:sp>
    </p:spTree>
    <p:extLst>
      <p:ext uri="{BB962C8B-B14F-4D97-AF65-F5344CB8AC3E}">
        <p14:creationId xmlns:p14="http://schemas.microsoft.com/office/powerpoint/2010/main" val="21014799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smtClean="0"/>
              <a:t>Oligosaccharides dans les formules infantiles </a:t>
            </a:r>
            <a:br>
              <a:rPr lang="fr-FR" dirty="0" smtClean="0"/>
            </a:br>
            <a:r>
              <a:rPr lang="fr-FR" dirty="0" err="1" smtClean="0"/>
              <a:t>Galactooligosaccharides</a:t>
            </a:r>
            <a:r>
              <a:rPr lang="fr-FR" dirty="0" smtClean="0"/>
              <a:t> (GOS) et </a:t>
            </a:r>
            <a:r>
              <a:rPr lang="fr-FR" dirty="0" err="1" smtClean="0"/>
              <a:t>fructo</a:t>
            </a:r>
            <a:r>
              <a:rPr lang="fr-FR" dirty="0" smtClean="0"/>
              <a:t>-oligosaccharides (FOS)</a:t>
            </a:r>
          </a:p>
          <a:p>
            <a:r>
              <a:rPr lang="fr-FR" dirty="0" smtClean="0"/>
              <a:t>Différents structurellement des HMO, </a:t>
            </a:r>
          </a:p>
          <a:p>
            <a:r>
              <a:rPr lang="fr-FR" dirty="0" smtClean="0"/>
              <a:t>D’origine végétale </a:t>
            </a:r>
          </a:p>
          <a:p>
            <a:r>
              <a:rPr lang="fr-FR" dirty="0" smtClean="0"/>
              <a:t>Non </a:t>
            </a:r>
            <a:r>
              <a:rPr lang="fr-FR" dirty="0" err="1" smtClean="0"/>
              <a:t>fucosylés</a:t>
            </a:r>
            <a:r>
              <a:rPr lang="fr-FR" dirty="0" smtClean="0"/>
              <a:t>, non sialiques .</a:t>
            </a:r>
          </a:p>
          <a:p>
            <a:r>
              <a:rPr lang="fr-FR" dirty="0" smtClean="0"/>
              <a:t>Capables d’influencer la composition du </a:t>
            </a:r>
            <a:r>
              <a:rPr lang="fr-FR" dirty="0" err="1" smtClean="0"/>
              <a:t>microbiote</a:t>
            </a:r>
            <a:r>
              <a:rPr lang="fr-FR" dirty="0" smtClean="0"/>
              <a:t> et de reproduire certains effets des HMO sur le tube digestif</a:t>
            </a:r>
          </a:p>
          <a:p>
            <a:r>
              <a:rPr lang="fr-FR" dirty="0" smtClean="0"/>
              <a:t/>
            </a:r>
            <a:br>
              <a:rPr lang="fr-FR" dirty="0" smtClean="0"/>
            </a:br>
            <a:r>
              <a:rPr lang="fr-FR" dirty="0" smtClean="0"/>
              <a:t>Inuline, </a:t>
            </a:r>
            <a:r>
              <a:rPr lang="fr-FR" dirty="0" err="1" smtClean="0"/>
              <a:t>Polydextrose</a:t>
            </a:r>
            <a:endParaRPr lang="fr-FR" dirty="0" smtClean="0"/>
          </a:p>
          <a:p>
            <a:r>
              <a:rPr lang="en-US" sz="1100" dirty="0" smtClean="0"/>
              <a:t>Seifert et al 2007</a:t>
            </a:r>
          </a:p>
          <a:p>
            <a:r>
              <a:rPr lang="fr-FR" sz="1200" dirty="0" err="1" smtClean="0">
                <a:solidFill>
                  <a:prstClr val="black"/>
                </a:solidFill>
                <a:latin typeface="+mn-lt"/>
              </a:rPr>
              <a:t>Rijnierse</a:t>
            </a:r>
            <a:r>
              <a:rPr lang="fr-FR" sz="1200" dirty="0" smtClean="0">
                <a:solidFill>
                  <a:prstClr val="black"/>
                </a:solidFill>
                <a:latin typeface="+mn-lt"/>
              </a:rPr>
              <a:t> et al. </a:t>
            </a:r>
            <a:r>
              <a:rPr lang="en-US" sz="1200" dirty="0" smtClean="0">
                <a:solidFill>
                  <a:prstClr val="black"/>
                </a:solidFill>
                <a:latin typeface="+mn-lt"/>
              </a:rPr>
              <a:t>2011</a:t>
            </a:r>
            <a:endParaRPr lang="fr-FR" sz="1200" dirty="0" smtClean="0"/>
          </a:p>
          <a:p>
            <a:r>
              <a:rPr lang="fr-FR" dirty="0" smtClean="0"/>
              <a:t/>
            </a:r>
            <a:br>
              <a:rPr lang="fr-FR" dirty="0" smtClean="0"/>
            </a:br>
            <a:endParaRPr lang="fr-FR" dirty="0"/>
          </a:p>
        </p:txBody>
      </p:sp>
      <p:sp>
        <p:nvSpPr>
          <p:cNvPr id="4" name="Espace réservé du numéro de diapositive 3"/>
          <p:cNvSpPr>
            <a:spLocks noGrp="1"/>
          </p:cNvSpPr>
          <p:nvPr>
            <p:ph type="sldNum" sz="quarter" idx="5"/>
          </p:nvPr>
        </p:nvSpPr>
        <p:spPr/>
        <p:txBody>
          <a:bodyPr/>
          <a:lstStyle/>
          <a:p>
            <a:fld id="{52AEB77C-F02E-40F7-8FED-787E399E1474}" type="slidenum">
              <a:rPr lang="fr-FR" smtClean="0"/>
              <a:t>13</a:t>
            </a:fld>
            <a:endParaRPr lang="fr-FR"/>
          </a:p>
        </p:txBody>
      </p:sp>
    </p:spTree>
    <p:extLst>
      <p:ext uri="{BB962C8B-B14F-4D97-AF65-F5344CB8AC3E}">
        <p14:creationId xmlns:p14="http://schemas.microsoft.com/office/powerpoint/2010/main" val="1247533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CFDFCE0-4791-4399-ABBC-9ADC047CAE4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 xmlns:a16="http://schemas.microsoft.com/office/drawing/2014/main" id="{B65434D8-09BF-4D4A-977D-9F428DE552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 xmlns:a16="http://schemas.microsoft.com/office/drawing/2014/main" id="{207B593E-FED1-4C56-B898-B484FA65C677}"/>
              </a:ext>
            </a:extLst>
          </p:cNvPr>
          <p:cNvSpPr>
            <a:spLocks noGrp="1"/>
          </p:cNvSpPr>
          <p:nvPr>
            <p:ph type="dt" sz="half" idx="10"/>
          </p:nvPr>
        </p:nvSpPr>
        <p:spPr/>
        <p:txBody>
          <a:bodyPr/>
          <a:lstStyle/>
          <a:p>
            <a:fld id="{B0EAA1D3-2094-4C45-BFFE-13B24B336F78}" type="datetimeFigureOut">
              <a:rPr lang="fr-FR" smtClean="0"/>
              <a:t>12/07/2019</a:t>
            </a:fld>
            <a:endParaRPr lang="fr-FR"/>
          </a:p>
        </p:txBody>
      </p:sp>
      <p:sp>
        <p:nvSpPr>
          <p:cNvPr id="5" name="Espace réservé du pied de page 4">
            <a:extLst>
              <a:ext uri="{FF2B5EF4-FFF2-40B4-BE49-F238E27FC236}">
                <a16:creationId xmlns="" xmlns:a16="http://schemas.microsoft.com/office/drawing/2014/main" id="{202E0B99-9A90-482B-B9CA-00AA13ECDC9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35FCCE56-A298-4064-98AC-95844E2F422A}"/>
              </a:ext>
            </a:extLst>
          </p:cNvPr>
          <p:cNvSpPr>
            <a:spLocks noGrp="1"/>
          </p:cNvSpPr>
          <p:nvPr>
            <p:ph type="sldNum" sz="quarter" idx="12"/>
          </p:nvPr>
        </p:nvSpPr>
        <p:spPr/>
        <p:txBody>
          <a:bodyPr/>
          <a:lstStyle/>
          <a:p>
            <a:fld id="{82460E2D-CCA4-4BA5-8B00-D49507D59836}" type="slidenum">
              <a:rPr lang="fr-FR" smtClean="0"/>
              <a:t>‹N°›</a:t>
            </a:fld>
            <a:endParaRPr lang="fr-FR"/>
          </a:p>
        </p:txBody>
      </p:sp>
    </p:spTree>
    <p:extLst>
      <p:ext uri="{BB962C8B-B14F-4D97-AF65-F5344CB8AC3E}">
        <p14:creationId xmlns:p14="http://schemas.microsoft.com/office/powerpoint/2010/main" val="2264280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D0862B1-A668-43BE-B96E-B246EE48C52A}"/>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 xmlns:a16="http://schemas.microsoft.com/office/drawing/2014/main" id="{71E3BB26-C5F0-40C2-8BD2-199239662F0D}"/>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31A4CD2F-16BF-4255-89AB-FD72F217C726}"/>
              </a:ext>
            </a:extLst>
          </p:cNvPr>
          <p:cNvSpPr>
            <a:spLocks noGrp="1"/>
          </p:cNvSpPr>
          <p:nvPr>
            <p:ph type="dt" sz="half" idx="10"/>
          </p:nvPr>
        </p:nvSpPr>
        <p:spPr/>
        <p:txBody>
          <a:bodyPr/>
          <a:lstStyle/>
          <a:p>
            <a:fld id="{B0EAA1D3-2094-4C45-BFFE-13B24B336F78}" type="datetimeFigureOut">
              <a:rPr lang="fr-FR" smtClean="0"/>
              <a:t>12/07/2019</a:t>
            </a:fld>
            <a:endParaRPr lang="fr-FR"/>
          </a:p>
        </p:txBody>
      </p:sp>
      <p:sp>
        <p:nvSpPr>
          <p:cNvPr id="5" name="Espace réservé du pied de page 4">
            <a:extLst>
              <a:ext uri="{FF2B5EF4-FFF2-40B4-BE49-F238E27FC236}">
                <a16:creationId xmlns="" xmlns:a16="http://schemas.microsoft.com/office/drawing/2014/main" id="{3A1DF03B-0037-4ACE-8405-636565D6D6E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C11B5FE5-607D-4E4C-8841-D955A9833F70}"/>
              </a:ext>
            </a:extLst>
          </p:cNvPr>
          <p:cNvSpPr>
            <a:spLocks noGrp="1"/>
          </p:cNvSpPr>
          <p:nvPr>
            <p:ph type="sldNum" sz="quarter" idx="12"/>
          </p:nvPr>
        </p:nvSpPr>
        <p:spPr/>
        <p:txBody>
          <a:bodyPr/>
          <a:lstStyle/>
          <a:p>
            <a:fld id="{82460E2D-CCA4-4BA5-8B00-D49507D59836}" type="slidenum">
              <a:rPr lang="fr-FR" smtClean="0"/>
              <a:t>‹N°›</a:t>
            </a:fld>
            <a:endParaRPr lang="fr-FR"/>
          </a:p>
        </p:txBody>
      </p:sp>
    </p:spTree>
    <p:extLst>
      <p:ext uri="{BB962C8B-B14F-4D97-AF65-F5344CB8AC3E}">
        <p14:creationId xmlns:p14="http://schemas.microsoft.com/office/powerpoint/2010/main" val="150328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 xmlns:a16="http://schemas.microsoft.com/office/drawing/2014/main" id="{DD38B0EF-859D-47C6-902B-01E2E78EF39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 xmlns:a16="http://schemas.microsoft.com/office/drawing/2014/main" id="{B4D9C680-60A5-49EF-B24C-E5A7CAEB75E9}"/>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388ED852-F5F2-4977-A069-1EA5F78519AE}"/>
              </a:ext>
            </a:extLst>
          </p:cNvPr>
          <p:cNvSpPr>
            <a:spLocks noGrp="1"/>
          </p:cNvSpPr>
          <p:nvPr>
            <p:ph type="dt" sz="half" idx="10"/>
          </p:nvPr>
        </p:nvSpPr>
        <p:spPr/>
        <p:txBody>
          <a:bodyPr/>
          <a:lstStyle/>
          <a:p>
            <a:fld id="{B0EAA1D3-2094-4C45-BFFE-13B24B336F78}" type="datetimeFigureOut">
              <a:rPr lang="fr-FR" smtClean="0"/>
              <a:t>12/07/2019</a:t>
            </a:fld>
            <a:endParaRPr lang="fr-FR"/>
          </a:p>
        </p:txBody>
      </p:sp>
      <p:sp>
        <p:nvSpPr>
          <p:cNvPr id="5" name="Espace réservé du pied de page 4">
            <a:extLst>
              <a:ext uri="{FF2B5EF4-FFF2-40B4-BE49-F238E27FC236}">
                <a16:creationId xmlns="" xmlns:a16="http://schemas.microsoft.com/office/drawing/2014/main" id="{E9B34AFC-B98F-47A7-B5F2-2D5F5B5BE8C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275A90AF-04AF-4BD4-AE92-E67ABD62858B}"/>
              </a:ext>
            </a:extLst>
          </p:cNvPr>
          <p:cNvSpPr>
            <a:spLocks noGrp="1"/>
          </p:cNvSpPr>
          <p:nvPr>
            <p:ph type="sldNum" sz="quarter" idx="12"/>
          </p:nvPr>
        </p:nvSpPr>
        <p:spPr/>
        <p:txBody>
          <a:bodyPr/>
          <a:lstStyle/>
          <a:p>
            <a:fld id="{82460E2D-CCA4-4BA5-8B00-D49507D59836}" type="slidenum">
              <a:rPr lang="fr-FR" smtClean="0"/>
              <a:t>‹N°›</a:t>
            </a:fld>
            <a:endParaRPr lang="fr-FR"/>
          </a:p>
        </p:txBody>
      </p:sp>
    </p:spTree>
    <p:extLst>
      <p:ext uri="{BB962C8B-B14F-4D97-AF65-F5344CB8AC3E}">
        <p14:creationId xmlns:p14="http://schemas.microsoft.com/office/powerpoint/2010/main" val="23791138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50E5DE6-0CAD-4345-8672-1B1058C4D519}"/>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34AB77F2-3E70-4AE9-B4A8-9E2A2B02368B}"/>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19F273D6-B9E1-459C-BD54-9D1924B6257C}"/>
              </a:ext>
            </a:extLst>
          </p:cNvPr>
          <p:cNvSpPr>
            <a:spLocks noGrp="1"/>
          </p:cNvSpPr>
          <p:nvPr>
            <p:ph type="dt" sz="half" idx="10"/>
          </p:nvPr>
        </p:nvSpPr>
        <p:spPr/>
        <p:txBody>
          <a:bodyPr/>
          <a:lstStyle/>
          <a:p>
            <a:fld id="{B0EAA1D3-2094-4C45-BFFE-13B24B336F78}" type="datetimeFigureOut">
              <a:rPr lang="fr-FR" smtClean="0"/>
              <a:t>12/07/2019</a:t>
            </a:fld>
            <a:endParaRPr lang="fr-FR"/>
          </a:p>
        </p:txBody>
      </p:sp>
      <p:sp>
        <p:nvSpPr>
          <p:cNvPr id="5" name="Espace réservé du pied de page 4">
            <a:extLst>
              <a:ext uri="{FF2B5EF4-FFF2-40B4-BE49-F238E27FC236}">
                <a16:creationId xmlns="" xmlns:a16="http://schemas.microsoft.com/office/drawing/2014/main" id="{0D21A9B0-4ED9-4BA8-8CB3-BDFC29E6C72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71942E5F-22C6-4246-8A38-CDC6639FD846}"/>
              </a:ext>
            </a:extLst>
          </p:cNvPr>
          <p:cNvSpPr>
            <a:spLocks noGrp="1"/>
          </p:cNvSpPr>
          <p:nvPr>
            <p:ph type="sldNum" sz="quarter" idx="12"/>
          </p:nvPr>
        </p:nvSpPr>
        <p:spPr/>
        <p:txBody>
          <a:bodyPr/>
          <a:lstStyle/>
          <a:p>
            <a:fld id="{82460E2D-CCA4-4BA5-8B00-D49507D59836}" type="slidenum">
              <a:rPr lang="fr-FR" smtClean="0"/>
              <a:t>‹N°›</a:t>
            </a:fld>
            <a:endParaRPr lang="fr-FR"/>
          </a:p>
        </p:txBody>
      </p:sp>
    </p:spTree>
    <p:extLst>
      <p:ext uri="{BB962C8B-B14F-4D97-AF65-F5344CB8AC3E}">
        <p14:creationId xmlns:p14="http://schemas.microsoft.com/office/powerpoint/2010/main" val="2426433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CFC2BE8-E938-4B13-989B-EFF16082A309}"/>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 xmlns:a16="http://schemas.microsoft.com/office/drawing/2014/main" id="{6D70096D-77F5-4D02-B85B-F95E370F2F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 xmlns:a16="http://schemas.microsoft.com/office/drawing/2014/main" id="{74578EDF-CEE7-4151-B358-57C0E67D9A53}"/>
              </a:ext>
            </a:extLst>
          </p:cNvPr>
          <p:cNvSpPr>
            <a:spLocks noGrp="1"/>
          </p:cNvSpPr>
          <p:nvPr>
            <p:ph type="dt" sz="half" idx="10"/>
          </p:nvPr>
        </p:nvSpPr>
        <p:spPr/>
        <p:txBody>
          <a:bodyPr/>
          <a:lstStyle/>
          <a:p>
            <a:fld id="{B0EAA1D3-2094-4C45-BFFE-13B24B336F78}" type="datetimeFigureOut">
              <a:rPr lang="fr-FR" smtClean="0"/>
              <a:t>12/07/2019</a:t>
            </a:fld>
            <a:endParaRPr lang="fr-FR"/>
          </a:p>
        </p:txBody>
      </p:sp>
      <p:sp>
        <p:nvSpPr>
          <p:cNvPr id="5" name="Espace réservé du pied de page 4">
            <a:extLst>
              <a:ext uri="{FF2B5EF4-FFF2-40B4-BE49-F238E27FC236}">
                <a16:creationId xmlns="" xmlns:a16="http://schemas.microsoft.com/office/drawing/2014/main" id="{6853959A-D036-4563-8F06-A50DDE12A13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E56EB2AD-2588-43E5-AE8B-5915D3F59AAC}"/>
              </a:ext>
            </a:extLst>
          </p:cNvPr>
          <p:cNvSpPr>
            <a:spLocks noGrp="1"/>
          </p:cNvSpPr>
          <p:nvPr>
            <p:ph type="sldNum" sz="quarter" idx="12"/>
          </p:nvPr>
        </p:nvSpPr>
        <p:spPr/>
        <p:txBody>
          <a:bodyPr/>
          <a:lstStyle/>
          <a:p>
            <a:fld id="{82460E2D-CCA4-4BA5-8B00-D49507D59836}" type="slidenum">
              <a:rPr lang="fr-FR" smtClean="0"/>
              <a:t>‹N°›</a:t>
            </a:fld>
            <a:endParaRPr lang="fr-FR"/>
          </a:p>
        </p:txBody>
      </p:sp>
    </p:spTree>
    <p:extLst>
      <p:ext uri="{BB962C8B-B14F-4D97-AF65-F5344CB8AC3E}">
        <p14:creationId xmlns:p14="http://schemas.microsoft.com/office/powerpoint/2010/main" val="311296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E8F84AD-7563-4C79-8BFE-C81246C79AA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3EC9390A-1F68-4F2D-9F44-D79FC0D2831D}"/>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 xmlns:a16="http://schemas.microsoft.com/office/drawing/2014/main" id="{F443A1CE-97FA-4DAF-BC44-076D2F93B7D2}"/>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 xmlns:a16="http://schemas.microsoft.com/office/drawing/2014/main" id="{EE41F7FE-4885-4F4E-AAA9-27347D9F8AA3}"/>
              </a:ext>
            </a:extLst>
          </p:cNvPr>
          <p:cNvSpPr>
            <a:spLocks noGrp="1"/>
          </p:cNvSpPr>
          <p:nvPr>
            <p:ph type="dt" sz="half" idx="10"/>
          </p:nvPr>
        </p:nvSpPr>
        <p:spPr/>
        <p:txBody>
          <a:bodyPr/>
          <a:lstStyle/>
          <a:p>
            <a:fld id="{B0EAA1D3-2094-4C45-BFFE-13B24B336F78}" type="datetimeFigureOut">
              <a:rPr lang="fr-FR" smtClean="0"/>
              <a:t>12/07/2019</a:t>
            </a:fld>
            <a:endParaRPr lang="fr-FR"/>
          </a:p>
        </p:txBody>
      </p:sp>
      <p:sp>
        <p:nvSpPr>
          <p:cNvPr id="6" name="Espace réservé du pied de page 5">
            <a:extLst>
              <a:ext uri="{FF2B5EF4-FFF2-40B4-BE49-F238E27FC236}">
                <a16:creationId xmlns="" xmlns:a16="http://schemas.microsoft.com/office/drawing/2014/main" id="{9F6C8773-E466-4639-8DCB-8A177309F045}"/>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59DDDE73-F671-42CB-88B5-7091AD08B4E9}"/>
              </a:ext>
            </a:extLst>
          </p:cNvPr>
          <p:cNvSpPr>
            <a:spLocks noGrp="1"/>
          </p:cNvSpPr>
          <p:nvPr>
            <p:ph type="sldNum" sz="quarter" idx="12"/>
          </p:nvPr>
        </p:nvSpPr>
        <p:spPr/>
        <p:txBody>
          <a:bodyPr/>
          <a:lstStyle/>
          <a:p>
            <a:fld id="{82460E2D-CCA4-4BA5-8B00-D49507D59836}" type="slidenum">
              <a:rPr lang="fr-FR" smtClean="0"/>
              <a:t>‹N°›</a:t>
            </a:fld>
            <a:endParaRPr lang="fr-FR"/>
          </a:p>
        </p:txBody>
      </p:sp>
    </p:spTree>
    <p:extLst>
      <p:ext uri="{BB962C8B-B14F-4D97-AF65-F5344CB8AC3E}">
        <p14:creationId xmlns:p14="http://schemas.microsoft.com/office/powerpoint/2010/main" val="1146075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F81C0AE-1FB5-4362-8676-F67EED2C71E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 xmlns:a16="http://schemas.microsoft.com/office/drawing/2014/main" id="{D2BC0AC0-A5E8-4B46-9426-66E4913E18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 xmlns:a16="http://schemas.microsoft.com/office/drawing/2014/main" id="{64695D2B-375F-4F76-937E-4813D2F8C3A4}"/>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 xmlns:a16="http://schemas.microsoft.com/office/drawing/2014/main" id="{8F44FB10-FF64-482C-8F88-7A2E9C39844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 xmlns:a16="http://schemas.microsoft.com/office/drawing/2014/main" id="{027CD766-F995-475A-B9D9-A233B3CD0A14}"/>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 xmlns:a16="http://schemas.microsoft.com/office/drawing/2014/main" id="{3507DA6B-2E51-4DB5-954B-2393B569A478}"/>
              </a:ext>
            </a:extLst>
          </p:cNvPr>
          <p:cNvSpPr>
            <a:spLocks noGrp="1"/>
          </p:cNvSpPr>
          <p:nvPr>
            <p:ph type="dt" sz="half" idx="10"/>
          </p:nvPr>
        </p:nvSpPr>
        <p:spPr/>
        <p:txBody>
          <a:bodyPr/>
          <a:lstStyle/>
          <a:p>
            <a:fld id="{B0EAA1D3-2094-4C45-BFFE-13B24B336F78}" type="datetimeFigureOut">
              <a:rPr lang="fr-FR" smtClean="0"/>
              <a:t>12/07/2019</a:t>
            </a:fld>
            <a:endParaRPr lang="fr-FR"/>
          </a:p>
        </p:txBody>
      </p:sp>
      <p:sp>
        <p:nvSpPr>
          <p:cNvPr id="8" name="Espace réservé du pied de page 7">
            <a:extLst>
              <a:ext uri="{FF2B5EF4-FFF2-40B4-BE49-F238E27FC236}">
                <a16:creationId xmlns="" xmlns:a16="http://schemas.microsoft.com/office/drawing/2014/main" id="{657346CC-1510-4C6E-BADE-127E5D43E69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 xmlns:a16="http://schemas.microsoft.com/office/drawing/2014/main" id="{5D95212E-3ACF-48DC-8FE4-320A321909CA}"/>
              </a:ext>
            </a:extLst>
          </p:cNvPr>
          <p:cNvSpPr>
            <a:spLocks noGrp="1"/>
          </p:cNvSpPr>
          <p:nvPr>
            <p:ph type="sldNum" sz="quarter" idx="12"/>
          </p:nvPr>
        </p:nvSpPr>
        <p:spPr/>
        <p:txBody>
          <a:bodyPr/>
          <a:lstStyle/>
          <a:p>
            <a:fld id="{82460E2D-CCA4-4BA5-8B00-D49507D59836}" type="slidenum">
              <a:rPr lang="fr-FR" smtClean="0"/>
              <a:t>‹N°›</a:t>
            </a:fld>
            <a:endParaRPr lang="fr-FR"/>
          </a:p>
        </p:txBody>
      </p:sp>
    </p:spTree>
    <p:extLst>
      <p:ext uri="{BB962C8B-B14F-4D97-AF65-F5344CB8AC3E}">
        <p14:creationId xmlns:p14="http://schemas.microsoft.com/office/powerpoint/2010/main" val="2880681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2554339-C033-4661-9855-03D7BAA96207}"/>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 xmlns:a16="http://schemas.microsoft.com/office/drawing/2014/main" id="{052D1E99-9BE0-4F0E-B3F0-D366220CC970}"/>
              </a:ext>
            </a:extLst>
          </p:cNvPr>
          <p:cNvSpPr>
            <a:spLocks noGrp="1"/>
          </p:cNvSpPr>
          <p:nvPr>
            <p:ph type="dt" sz="half" idx="10"/>
          </p:nvPr>
        </p:nvSpPr>
        <p:spPr/>
        <p:txBody>
          <a:bodyPr/>
          <a:lstStyle/>
          <a:p>
            <a:fld id="{B0EAA1D3-2094-4C45-BFFE-13B24B336F78}" type="datetimeFigureOut">
              <a:rPr lang="fr-FR" smtClean="0"/>
              <a:t>12/07/2019</a:t>
            </a:fld>
            <a:endParaRPr lang="fr-FR"/>
          </a:p>
        </p:txBody>
      </p:sp>
      <p:sp>
        <p:nvSpPr>
          <p:cNvPr id="4" name="Espace réservé du pied de page 3">
            <a:extLst>
              <a:ext uri="{FF2B5EF4-FFF2-40B4-BE49-F238E27FC236}">
                <a16:creationId xmlns="" xmlns:a16="http://schemas.microsoft.com/office/drawing/2014/main" id="{AF47E101-E57D-4052-8418-27906B641D2F}"/>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 xmlns:a16="http://schemas.microsoft.com/office/drawing/2014/main" id="{D92BE958-6A47-40F6-88DD-67FD0AE649A0}"/>
              </a:ext>
            </a:extLst>
          </p:cNvPr>
          <p:cNvSpPr>
            <a:spLocks noGrp="1"/>
          </p:cNvSpPr>
          <p:nvPr>
            <p:ph type="sldNum" sz="quarter" idx="12"/>
          </p:nvPr>
        </p:nvSpPr>
        <p:spPr/>
        <p:txBody>
          <a:bodyPr/>
          <a:lstStyle/>
          <a:p>
            <a:fld id="{82460E2D-CCA4-4BA5-8B00-D49507D59836}" type="slidenum">
              <a:rPr lang="fr-FR" smtClean="0"/>
              <a:t>‹N°›</a:t>
            </a:fld>
            <a:endParaRPr lang="fr-FR"/>
          </a:p>
        </p:txBody>
      </p:sp>
    </p:spTree>
    <p:extLst>
      <p:ext uri="{BB962C8B-B14F-4D97-AF65-F5344CB8AC3E}">
        <p14:creationId xmlns:p14="http://schemas.microsoft.com/office/powerpoint/2010/main" val="1853732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 xmlns:a16="http://schemas.microsoft.com/office/drawing/2014/main" id="{4251F18F-C586-4EE9-B47A-781564EFCDFD}"/>
              </a:ext>
            </a:extLst>
          </p:cNvPr>
          <p:cNvSpPr>
            <a:spLocks noGrp="1"/>
          </p:cNvSpPr>
          <p:nvPr>
            <p:ph type="dt" sz="half" idx="10"/>
          </p:nvPr>
        </p:nvSpPr>
        <p:spPr/>
        <p:txBody>
          <a:bodyPr/>
          <a:lstStyle/>
          <a:p>
            <a:fld id="{B0EAA1D3-2094-4C45-BFFE-13B24B336F78}" type="datetimeFigureOut">
              <a:rPr lang="fr-FR" smtClean="0"/>
              <a:t>12/07/2019</a:t>
            </a:fld>
            <a:endParaRPr lang="fr-FR"/>
          </a:p>
        </p:txBody>
      </p:sp>
      <p:sp>
        <p:nvSpPr>
          <p:cNvPr id="3" name="Espace réservé du pied de page 2">
            <a:extLst>
              <a:ext uri="{FF2B5EF4-FFF2-40B4-BE49-F238E27FC236}">
                <a16:creationId xmlns="" xmlns:a16="http://schemas.microsoft.com/office/drawing/2014/main" id="{0DF4ECA6-8378-450F-A51F-4442C94B92B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 xmlns:a16="http://schemas.microsoft.com/office/drawing/2014/main" id="{804A84CD-EA3E-46AA-B71D-BC56B97B43C5}"/>
              </a:ext>
            </a:extLst>
          </p:cNvPr>
          <p:cNvSpPr>
            <a:spLocks noGrp="1"/>
          </p:cNvSpPr>
          <p:nvPr>
            <p:ph type="sldNum" sz="quarter" idx="12"/>
          </p:nvPr>
        </p:nvSpPr>
        <p:spPr/>
        <p:txBody>
          <a:bodyPr/>
          <a:lstStyle/>
          <a:p>
            <a:fld id="{82460E2D-CCA4-4BA5-8B00-D49507D59836}" type="slidenum">
              <a:rPr lang="fr-FR" smtClean="0"/>
              <a:t>‹N°›</a:t>
            </a:fld>
            <a:endParaRPr lang="fr-FR"/>
          </a:p>
        </p:txBody>
      </p:sp>
    </p:spTree>
    <p:extLst>
      <p:ext uri="{BB962C8B-B14F-4D97-AF65-F5344CB8AC3E}">
        <p14:creationId xmlns:p14="http://schemas.microsoft.com/office/powerpoint/2010/main" val="189927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DC81059-89F2-44DF-863E-2968BA33435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 xmlns:a16="http://schemas.microsoft.com/office/drawing/2014/main" id="{188885B7-7319-407D-AF12-346BF577481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 xmlns:a16="http://schemas.microsoft.com/office/drawing/2014/main" id="{84402E9B-F3CE-4CD4-B698-C505F98C2A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 xmlns:a16="http://schemas.microsoft.com/office/drawing/2014/main" id="{479BB1A0-7985-4470-A466-FE5DED1A3544}"/>
              </a:ext>
            </a:extLst>
          </p:cNvPr>
          <p:cNvSpPr>
            <a:spLocks noGrp="1"/>
          </p:cNvSpPr>
          <p:nvPr>
            <p:ph type="dt" sz="half" idx="10"/>
          </p:nvPr>
        </p:nvSpPr>
        <p:spPr/>
        <p:txBody>
          <a:bodyPr/>
          <a:lstStyle/>
          <a:p>
            <a:fld id="{B0EAA1D3-2094-4C45-BFFE-13B24B336F78}" type="datetimeFigureOut">
              <a:rPr lang="fr-FR" smtClean="0"/>
              <a:t>12/07/2019</a:t>
            </a:fld>
            <a:endParaRPr lang="fr-FR"/>
          </a:p>
        </p:txBody>
      </p:sp>
      <p:sp>
        <p:nvSpPr>
          <p:cNvPr id="6" name="Espace réservé du pied de page 5">
            <a:extLst>
              <a:ext uri="{FF2B5EF4-FFF2-40B4-BE49-F238E27FC236}">
                <a16:creationId xmlns="" xmlns:a16="http://schemas.microsoft.com/office/drawing/2014/main" id="{557A5F0D-D2C1-49B9-8AE9-1F00E4295BD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0FE431D0-7B25-4879-B489-096CBD56CBFC}"/>
              </a:ext>
            </a:extLst>
          </p:cNvPr>
          <p:cNvSpPr>
            <a:spLocks noGrp="1"/>
          </p:cNvSpPr>
          <p:nvPr>
            <p:ph type="sldNum" sz="quarter" idx="12"/>
          </p:nvPr>
        </p:nvSpPr>
        <p:spPr/>
        <p:txBody>
          <a:bodyPr/>
          <a:lstStyle/>
          <a:p>
            <a:fld id="{82460E2D-CCA4-4BA5-8B00-D49507D59836}" type="slidenum">
              <a:rPr lang="fr-FR" smtClean="0"/>
              <a:t>‹N°›</a:t>
            </a:fld>
            <a:endParaRPr lang="fr-FR"/>
          </a:p>
        </p:txBody>
      </p:sp>
    </p:spTree>
    <p:extLst>
      <p:ext uri="{BB962C8B-B14F-4D97-AF65-F5344CB8AC3E}">
        <p14:creationId xmlns:p14="http://schemas.microsoft.com/office/powerpoint/2010/main" val="36439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E0210A8-BBD4-4BD2-ABDF-6520C1B0A9D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 xmlns:a16="http://schemas.microsoft.com/office/drawing/2014/main" id="{8D1A8F6C-E7DC-4E41-9E3A-00C47AD07E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 xmlns:a16="http://schemas.microsoft.com/office/drawing/2014/main" id="{2C237339-4715-425B-94E1-8473FD0C6A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 xmlns:a16="http://schemas.microsoft.com/office/drawing/2014/main" id="{8FA8B264-4018-4296-BBAE-A924C643114D}"/>
              </a:ext>
            </a:extLst>
          </p:cNvPr>
          <p:cNvSpPr>
            <a:spLocks noGrp="1"/>
          </p:cNvSpPr>
          <p:nvPr>
            <p:ph type="dt" sz="half" idx="10"/>
          </p:nvPr>
        </p:nvSpPr>
        <p:spPr/>
        <p:txBody>
          <a:bodyPr/>
          <a:lstStyle/>
          <a:p>
            <a:fld id="{B0EAA1D3-2094-4C45-BFFE-13B24B336F78}" type="datetimeFigureOut">
              <a:rPr lang="fr-FR" smtClean="0"/>
              <a:t>12/07/2019</a:t>
            </a:fld>
            <a:endParaRPr lang="fr-FR"/>
          </a:p>
        </p:txBody>
      </p:sp>
      <p:sp>
        <p:nvSpPr>
          <p:cNvPr id="6" name="Espace réservé du pied de page 5">
            <a:extLst>
              <a:ext uri="{FF2B5EF4-FFF2-40B4-BE49-F238E27FC236}">
                <a16:creationId xmlns="" xmlns:a16="http://schemas.microsoft.com/office/drawing/2014/main" id="{17107126-E88C-4E5E-9164-7091E5771FB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C4E0AD7D-0C6B-4C33-9DFF-AC9D530A60F8}"/>
              </a:ext>
            </a:extLst>
          </p:cNvPr>
          <p:cNvSpPr>
            <a:spLocks noGrp="1"/>
          </p:cNvSpPr>
          <p:nvPr>
            <p:ph type="sldNum" sz="quarter" idx="12"/>
          </p:nvPr>
        </p:nvSpPr>
        <p:spPr/>
        <p:txBody>
          <a:bodyPr/>
          <a:lstStyle/>
          <a:p>
            <a:fld id="{82460E2D-CCA4-4BA5-8B00-D49507D59836}" type="slidenum">
              <a:rPr lang="fr-FR" smtClean="0"/>
              <a:t>‹N°›</a:t>
            </a:fld>
            <a:endParaRPr lang="fr-FR"/>
          </a:p>
        </p:txBody>
      </p:sp>
    </p:spTree>
    <p:extLst>
      <p:ext uri="{BB962C8B-B14F-4D97-AF65-F5344CB8AC3E}">
        <p14:creationId xmlns:p14="http://schemas.microsoft.com/office/powerpoint/2010/main" val="1687699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 xmlns:a16="http://schemas.microsoft.com/office/drawing/2014/main" id="{481991AC-DA96-42C6-A61E-F4D518E84EC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 xmlns:a16="http://schemas.microsoft.com/office/drawing/2014/main" id="{F6E04F8F-7B13-45F8-B276-BF1E5C74AC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57AEAD9A-452E-4198-A832-E108254393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EAA1D3-2094-4C45-BFFE-13B24B336F78}" type="datetimeFigureOut">
              <a:rPr lang="fr-FR" smtClean="0"/>
              <a:t>12/07/2019</a:t>
            </a:fld>
            <a:endParaRPr lang="fr-FR"/>
          </a:p>
        </p:txBody>
      </p:sp>
      <p:sp>
        <p:nvSpPr>
          <p:cNvPr id="5" name="Espace réservé du pied de page 4">
            <a:extLst>
              <a:ext uri="{FF2B5EF4-FFF2-40B4-BE49-F238E27FC236}">
                <a16:creationId xmlns="" xmlns:a16="http://schemas.microsoft.com/office/drawing/2014/main" id="{92CDDCB1-2F99-4BAC-AE9F-06F19096EF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 xmlns:a16="http://schemas.microsoft.com/office/drawing/2014/main" id="{0737D30A-7AAA-4F2C-8311-50E5280C1EF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460E2D-CCA4-4BA5-8B00-D49507D59836}" type="slidenum">
              <a:rPr lang="fr-FR" smtClean="0"/>
              <a:t>‹N°›</a:t>
            </a:fld>
            <a:endParaRPr lang="fr-FR"/>
          </a:p>
        </p:txBody>
      </p:sp>
    </p:spTree>
    <p:extLst>
      <p:ext uri="{BB962C8B-B14F-4D97-AF65-F5344CB8AC3E}">
        <p14:creationId xmlns:p14="http://schemas.microsoft.com/office/powerpoint/2010/main" val="1619962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5180AED-809D-4889-95C2-6CC987F3BC53}"/>
              </a:ext>
            </a:extLst>
          </p:cNvPr>
          <p:cNvSpPr>
            <a:spLocks noGrp="1"/>
          </p:cNvSpPr>
          <p:nvPr>
            <p:ph type="ctrTitle"/>
          </p:nvPr>
        </p:nvSpPr>
        <p:spPr>
          <a:xfrm>
            <a:off x="1363980" y="721391"/>
            <a:ext cx="9144000" cy="1845964"/>
          </a:xfrm>
        </p:spPr>
        <p:txBody>
          <a:bodyPr>
            <a:normAutofit fontScale="90000"/>
          </a:bodyPr>
          <a:lstStyle/>
          <a:p>
            <a:r>
              <a:rPr lang="fr-FR" dirty="0"/>
              <a:t/>
            </a:r>
            <a:br>
              <a:rPr lang="fr-FR" dirty="0"/>
            </a:br>
            <a:r>
              <a:rPr lang="fr-FR" dirty="0"/>
              <a:t/>
            </a:r>
            <a:br>
              <a:rPr lang="fr-FR" dirty="0"/>
            </a:br>
            <a:r>
              <a:rPr lang="fr-FR" dirty="0"/>
              <a:t/>
            </a:r>
            <a:br>
              <a:rPr lang="fr-FR" dirty="0"/>
            </a:br>
            <a:r>
              <a:rPr lang="fr-FR" dirty="0" smtClean="0"/>
              <a:t>LES A</a:t>
            </a:r>
            <a:r>
              <a:rPr lang="fr-FR" sz="5300" dirty="0" smtClean="0"/>
              <a:t>VANTAGES DE L’ALLAITEMENT MATERNEL </a:t>
            </a:r>
            <a:endParaRPr lang="fr-FR" sz="5300" dirty="0"/>
          </a:p>
        </p:txBody>
      </p:sp>
      <p:sp>
        <p:nvSpPr>
          <p:cNvPr id="4" name="Sous-titre 2">
            <a:extLst>
              <a:ext uri="{FF2B5EF4-FFF2-40B4-BE49-F238E27FC236}">
                <a16:creationId xmlns="" xmlns:a16="http://schemas.microsoft.com/office/drawing/2014/main" id="{E7649F5F-2946-496A-BFDC-FD555460B366}"/>
              </a:ext>
            </a:extLst>
          </p:cNvPr>
          <p:cNvSpPr txBox="1">
            <a:spLocks/>
          </p:cNvSpPr>
          <p:nvPr/>
        </p:nvSpPr>
        <p:spPr>
          <a:xfrm>
            <a:off x="594360" y="4328636"/>
            <a:ext cx="11064240" cy="2323623"/>
          </a:xfrm>
          <a:prstGeom prst="rect">
            <a:avLst/>
          </a:prstGeom>
        </p:spPr>
        <p:txBody>
          <a:bodyPr vert="horz" lIns="91440" tIns="45720" rIns="91440" bIns="45720" rtlCol="0">
            <a:normAutofit fontScale="8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fr-FR" sz="3600" dirty="0"/>
              <a:t>Professeur Papa Moctar Faye</a:t>
            </a:r>
          </a:p>
          <a:p>
            <a:r>
              <a:rPr lang="fr-FR" sz="3600" dirty="0"/>
              <a:t>Pédiatre-Néonatologiste </a:t>
            </a:r>
          </a:p>
          <a:p>
            <a:r>
              <a:rPr lang="fr-FR" sz="3600" dirty="0"/>
              <a:t>Hôpital d’Enfants Albert Royer</a:t>
            </a:r>
          </a:p>
          <a:p>
            <a:endParaRPr lang="fr-FR" sz="3600" dirty="0"/>
          </a:p>
          <a:p>
            <a:r>
              <a:rPr lang="fr-FR" sz="3600" b="1" dirty="0" smtClean="0"/>
              <a:t>CONGRES SOSEPED 2019</a:t>
            </a:r>
            <a:endParaRPr lang="fr-FR" sz="3600" dirty="0"/>
          </a:p>
        </p:txBody>
      </p:sp>
    </p:spTree>
    <p:extLst>
      <p:ext uri="{BB962C8B-B14F-4D97-AF65-F5344CB8AC3E}">
        <p14:creationId xmlns:p14="http://schemas.microsoft.com/office/powerpoint/2010/main" val="37405612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 xmlns:a16="http://schemas.microsoft.com/office/drawing/2014/main" id="{5B336162-B533-4EFE-8BB3-8EBB4A5E32F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5314384" cy="6858000"/>
          </a:xfrm>
          <a:prstGeom prst="rect">
            <a:avLst/>
          </a:pr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D102B74A-4A16-4B4C-B2AD-AAB0431B204D}"/>
              </a:ext>
            </a:extLst>
          </p:cNvPr>
          <p:cNvSpPr>
            <a:spLocks noGrp="1"/>
          </p:cNvSpPr>
          <p:nvPr>
            <p:ph type="title"/>
          </p:nvPr>
        </p:nvSpPr>
        <p:spPr>
          <a:xfrm>
            <a:off x="829781" y="2745736"/>
            <a:ext cx="3698803" cy="1366528"/>
          </a:xfrm>
          <a:solidFill>
            <a:srgbClr val="FFFFFF"/>
          </a:solidFill>
          <a:ln w="25400" cap="sq">
            <a:solidFill>
              <a:srgbClr val="404040"/>
            </a:solidFill>
            <a:miter lim="800000"/>
          </a:ln>
        </p:spPr>
        <p:txBody>
          <a:bodyPr>
            <a:normAutofit/>
          </a:bodyPr>
          <a:lstStyle/>
          <a:p>
            <a:pPr algn="ctr"/>
            <a:r>
              <a:rPr lang="fr-FR" sz="3200">
                <a:solidFill>
                  <a:srgbClr val="262626"/>
                </a:solidFill>
              </a:rPr>
              <a:t>Glucides du LM </a:t>
            </a:r>
            <a:br>
              <a:rPr lang="fr-FR" sz="3200">
                <a:solidFill>
                  <a:srgbClr val="262626"/>
                </a:solidFill>
              </a:rPr>
            </a:br>
            <a:r>
              <a:rPr lang="fr-FR" sz="3200">
                <a:solidFill>
                  <a:srgbClr val="262626"/>
                </a:solidFill>
              </a:rPr>
              <a:t> </a:t>
            </a:r>
          </a:p>
        </p:txBody>
      </p:sp>
      <p:sp>
        <p:nvSpPr>
          <p:cNvPr id="3" name="Espace réservé du contenu 2">
            <a:extLst>
              <a:ext uri="{FF2B5EF4-FFF2-40B4-BE49-F238E27FC236}">
                <a16:creationId xmlns="" xmlns:a16="http://schemas.microsoft.com/office/drawing/2014/main" id="{54D07C4C-9D9A-436F-936E-261D10A872FB}"/>
              </a:ext>
            </a:extLst>
          </p:cNvPr>
          <p:cNvSpPr>
            <a:spLocks noGrp="1"/>
          </p:cNvSpPr>
          <p:nvPr>
            <p:ph idx="1"/>
          </p:nvPr>
        </p:nvSpPr>
        <p:spPr>
          <a:xfrm>
            <a:off x="5314384" y="802638"/>
            <a:ext cx="6667409" cy="5252722"/>
          </a:xfrm>
        </p:spPr>
        <p:txBody>
          <a:bodyPr anchor="ctr">
            <a:normAutofit fontScale="92500"/>
          </a:bodyPr>
          <a:lstStyle/>
          <a:p>
            <a:pPr>
              <a:lnSpc>
                <a:spcPct val="250000"/>
              </a:lnSpc>
            </a:pPr>
            <a:r>
              <a:rPr lang="fr-FR" sz="3600" dirty="0"/>
              <a:t>Concentration 7,5 g/100 ml  </a:t>
            </a:r>
          </a:p>
          <a:p>
            <a:pPr lvl="1">
              <a:lnSpc>
                <a:spcPct val="250000"/>
              </a:lnSpc>
            </a:pPr>
            <a:r>
              <a:rPr lang="fr-FR" sz="3600" dirty="0"/>
              <a:t>6,3 g de lactose: Energie+++ </a:t>
            </a:r>
          </a:p>
          <a:p>
            <a:pPr lvl="1">
              <a:lnSpc>
                <a:spcPct val="250000"/>
              </a:lnSpc>
            </a:pPr>
            <a:r>
              <a:rPr lang="fr-FR" sz="3900" dirty="0">
                <a:solidFill>
                  <a:srgbClr val="FFFF00"/>
                </a:solidFill>
              </a:rPr>
              <a:t>1,2 g d’oligosaccharides</a:t>
            </a:r>
          </a:p>
        </p:txBody>
      </p:sp>
    </p:spTree>
    <p:extLst>
      <p:ext uri="{BB962C8B-B14F-4D97-AF65-F5344CB8AC3E}">
        <p14:creationId xmlns:p14="http://schemas.microsoft.com/office/powerpoint/2010/main" val="22140723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 xmlns:a16="http://schemas.microsoft.com/office/drawing/2014/main" id="{46C2E80F-49A6-4372-B103-219D417A55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 xmlns:a16="http://schemas.microsoft.com/office/drawing/2014/main" id="{3838DFDD-F358-4EEE-BB71-B32DEEE76F36}"/>
              </a:ext>
            </a:extLst>
          </p:cNvPr>
          <p:cNvSpPr>
            <a:spLocks noGrp="1"/>
          </p:cNvSpPr>
          <p:nvPr>
            <p:ph type="title"/>
          </p:nvPr>
        </p:nvSpPr>
        <p:spPr>
          <a:xfrm>
            <a:off x="484096" y="1012004"/>
            <a:ext cx="4381009" cy="4795408"/>
          </a:xfrm>
        </p:spPr>
        <p:txBody>
          <a:bodyPr>
            <a:normAutofit/>
          </a:bodyPr>
          <a:lstStyle/>
          <a:p>
            <a:pPr algn="ctr"/>
            <a:r>
              <a:rPr lang="fr-FR" sz="3100" dirty="0">
                <a:solidFill>
                  <a:srgbClr val="FFFFFF"/>
                </a:solidFill>
              </a:rPr>
              <a:t>Human Milk Oligosaccharides </a:t>
            </a:r>
            <a:br>
              <a:rPr lang="fr-FR" sz="3100" dirty="0">
                <a:solidFill>
                  <a:srgbClr val="FFFFFF"/>
                </a:solidFill>
              </a:rPr>
            </a:br>
            <a:r>
              <a:rPr lang="fr-FR" sz="3100" dirty="0">
                <a:solidFill>
                  <a:srgbClr val="FFFFFF"/>
                </a:solidFill>
              </a:rPr>
              <a:t>( HMO)</a:t>
            </a:r>
            <a:br>
              <a:rPr lang="fr-FR" sz="3100" dirty="0">
                <a:solidFill>
                  <a:srgbClr val="FFFFFF"/>
                </a:solidFill>
              </a:rPr>
            </a:br>
            <a:r>
              <a:rPr lang="fr-FR" sz="3100" dirty="0">
                <a:solidFill>
                  <a:srgbClr val="FFFFFF"/>
                </a:solidFill>
              </a:rPr>
              <a:t/>
            </a:r>
            <a:br>
              <a:rPr lang="fr-FR" sz="3100" dirty="0">
                <a:solidFill>
                  <a:srgbClr val="FFFFFF"/>
                </a:solidFill>
              </a:rPr>
            </a:br>
            <a:r>
              <a:rPr lang="fr-FR" sz="4000" dirty="0">
                <a:solidFill>
                  <a:schemeClr val="accent4">
                    <a:lumMod val="60000"/>
                    <a:lumOff val="40000"/>
                  </a:schemeClr>
                </a:solidFill>
              </a:rPr>
              <a:t>«Every baby needs a sugar mama »</a:t>
            </a:r>
            <a:br>
              <a:rPr lang="fr-FR" sz="4000" dirty="0">
                <a:solidFill>
                  <a:schemeClr val="accent4">
                    <a:lumMod val="60000"/>
                    <a:lumOff val="40000"/>
                  </a:schemeClr>
                </a:solidFill>
              </a:rPr>
            </a:br>
            <a:r>
              <a:rPr lang="fr-FR" sz="3600" dirty="0">
                <a:solidFill>
                  <a:srgbClr val="FFFFFF"/>
                </a:solidFill>
              </a:rPr>
              <a:t/>
            </a:r>
            <a:br>
              <a:rPr lang="fr-FR" sz="3600" dirty="0">
                <a:solidFill>
                  <a:srgbClr val="FFFFFF"/>
                </a:solidFill>
              </a:rPr>
            </a:br>
            <a:endParaRPr lang="fr-FR" sz="3100" dirty="0">
              <a:solidFill>
                <a:srgbClr val="FFFFFF"/>
              </a:solidFill>
            </a:endParaRPr>
          </a:p>
        </p:txBody>
      </p:sp>
      <p:graphicFrame>
        <p:nvGraphicFramePr>
          <p:cNvPr id="5" name="Espace réservé du contenu 2">
            <a:extLst>
              <a:ext uri="{FF2B5EF4-FFF2-40B4-BE49-F238E27FC236}">
                <a16:creationId xmlns="" xmlns:a16="http://schemas.microsoft.com/office/drawing/2014/main" id="{0F83A0D3-D145-4C4B-8E3D-AE1AFEC15863}"/>
              </a:ext>
            </a:extLst>
          </p:cNvPr>
          <p:cNvGraphicFramePr>
            <a:graphicFrameLocks noGrp="1"/>
          </p:cNvGraphicFramePr>
          <p:nvPr>
            <p:ph idx="1"/>
            <p:extLst>
              <p:ext uri="{D42A27DB-BD31-4B8C-83A1-F6EECF244321}">
                <p14:modId xmlns:p14="http://schemas.microsoft.com/office/powerpoint/2010/main" val="1318068828"/>
              </p:ext>
            </p:extLst>
          </p:nvPr>
        </p:nvGraphicFramePr>
        <p:xfrm>
          <a:off x="5417039" y="32903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889631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a:extLst>
              <a:ext uri="{FF2B5EF4-FFF2-40B4-BE49-F238E27FC236}">
                <a16:creationId xmlns="" xmlns:a16="http://schemas.microsoft.com/office/drawing/2014/main" id="{1FB7A979-3D32-422B-A0A1-9ABAE9B09BB9}"/>
              </a:ext>
            </a:extLst>
          </p:cNvPr>
          <p:cNvPicPr>
            <a:picLocks noGrp="1" noChangeAspect="1"/>
          </p:cNvPicPr>
          <p:nvPr>
            <p:ph idx="1"/>
          </p:nvPr>
        </p:nvPicPr>
        <p:blipFill>
          <a:blip r:embed="rId3"/>
          <a:stretch>
            <a:fillRect/>
          </a:stretch>
        </p:blipFill>
        <p:spPr>
          <a:xfrm>
            <a:off x="4313612" y="1428750"/>
            <a:ext cx="7878388" cy="4805363"/>
          </a:xfrm>
          <a:prstGeom prst="rect">
            <a:avLst/>
          </a:prstGeom>
        </p:spPr>
      </p:pic>
      <p:sp>
        <p:nvSpPr>
          <p:cNvPr id="5" name="Rectangle 4">
            <a:extLst>
              <a:ext uri="{FF2B5EF4-FFF2-40B4-BE49-F238E27FC236}">
                <a16:creationId xmlns="" xmlns:a16="http://schemas.microsoft.com/office/drawing/2014/main" id="{C2454E28-1FB3-4C7A-B0F2-A53AF7E5185D}"/>
              </a:ext>
            </a:extLst>
          </p:cNvPr>
          <p:cNvSpPr/>
          <p:nvPr/>
        </p:nvSpPr>
        <p:spPr>
          <a:xfrm>
            <a:off x="1658010" y="154391"/>
            <a:ext cx="8863780" cy="1138773"/>
          </a:xfrm>
          <a:prstGeom prst="rect">
            <a:avLst/>
          </a:prstGeom>
        </p:spPr>
        <p:txBody>
          <a:bodyPr wrap="square">
            <a:spAutoFit/>
          </a:bodyPr>
          <a:lstStyle/>
          <a:p>
            <a:pPr algn="ctr"/>
            <a:r>
              <a:rPr lang="en-US" sz="4000" dirty="0"/>
              <a:t>Structures des HMO</a:t>
            </a:r>
          </a:p>
          <a:p>
            <a:pPr algn="ctr"/>
            <a:r>
              <a:rPr lang="en-US" sz="2800" dirty="0"/>
              <a:t>Tous contiennent du lactose (Galβ1-4Glc)</a:t>
            </a:r>
            <a:endParaRPr lang="fr-FR" sz="2800" dirty="0"/>
          </a:p>
        </p:txBody>
      </p:sp>
      <p:sp>
        <p:nvSpPr>
          <p:cNvPr id="6" name="Rectangle 5">
            <a:extLst>
              <a:ext uri="{FF2B5EF4-FFF2-40B4-BE49-F238E27FC236}">
                <a16:creationId xmlns="" xmlns:a16="http://schemas.microsoft.com/office/drawing/2014/main" id="{380B4438-CCC5-40EE-8903-635D11A7B6FE}"/>
              </a:ext>
            </a:extLst>
          </p:cNvPr>
          <p:cNvSpPr/>
          <p:nvPr/>
        </p:nvSpPr>
        <p:spPr>
          <a:xfrm>
            <a:off x="4313612" y="6480705"/>
            <a:ext cx="3929281" cy="400110"/>
          </a:xfrm>
          <a:prstGeom prst="rect">
            <a:avLst/>
          </a:prstGeom>
        </p:spPr>
        <p:txBody>
          <a:bodyPr wrap="none">
            <a:spAutoFit/>
          </a:bodyPr>
          <a:lstStyle/>
          <a:p>
            <a:r>
              <a:rPr lang="fr-FR" sz="2000" b="1" i="1" dirty="0"/>
              <a:t>Plaza-</a:t>
            </a:r>
            <a:r>
              <a:rPr lang="fr-FR" sz="2000" b="1" i="1" dirty="0" err="1"/>
              <a:t>Díaz</a:t>
            </a:r>
            <a:r>
              <a:rPr lang="fr-FR" sz="2000" b="1" i="1" dirty="0"/>
              <a:t> J  </a:t>
            </a:r>
            <a:r>
              <a:rPr lang="fr-FR" sz="2000" b="1" i="1" dirty="0" err="1"/>
              <a:t>Nutrients</a:t>
            </a:r>
            <a:r>
              <a:rPr lang="fr-FR" sz="2000" b="1" i="1" dirty="0"/>
              <a:t> 2018</a:t>
            </a:r>
          </a:p>
        </p:txBody>
      </p:sp>
      <p:grpSp>
        <p:nvGrpSpPr>
          <p:cNvPr id="8" name="Groupe 7">
            <a:extLst>
              <a:ext uri="{FF2B5EF4-FFF2-40B4-BE49-F238E27FC236}">
                <a16:creationId xmlns="" xmlns:a16="http://schemas.microsoft.com/office/drawing/2014/main" id="{27DB9675-A65F-45C6-8420-26BC8BF2F3A7}"/>
              </a:ext>
            </a:extLst>
          </p:cNvPr>
          <p:cNvGrpSpPr/>
          <p:nvPr/>
        </p:nvGrpSpPr>
        <p:grpSpPr>
          <a:xfrm>
            <a:off x="133350" y="1428750"/>
            <a:ext cx="4180262" cy="4351338"/>
            <a:chOff x="0" y="1471295"/>
            <a:chExt cx="6513603" cy="1305041"/>
          </a:xfrm>
        </p:grpSpPr>
        <p:sp>
          <p:nvSpPr>
            <p:cNvPr id="9" name="Rectangle : coins arrondis 8">
              <a:extLst>
                <a:ext uri="{FF2B5EF4-FFF2-40B4-BE49-F238E27FC236}">
                  <a16:creationId xmlns="" xmlns:a16="http://schemas.microsoft.com/office/drawing/2014/main" id="{41FF30FB-81C1-4AE8-87E0-C51F3FBB4BEF}"/>
                </a:ext>
              </a:extLst>
            </p:cNvPr>
            <p:cNvSpPr/>
            <p:nvPr/>
          </p:nvSpPr>
          <p:spPr>
            <a:xfrm>
              <a:off x="0" y="1471295"/>
              <a:ext cx="6513603" cy="1305041"/>
            </a:xfrm>
            <a:prstGeom prst="roundRect">
              <a:avLst/>
            </a:prstGeom>
          </p:spPr>
          <p:style>
            <a:lnRef idx="2">
              <a:schemeClr val="dk1">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10" name="Rectangle : coins arrondis 4">
              <a:extLst>
                <a:ext uri="{FF2B5EF4-FFF2-40B4-BE49-F238E27FC236}">
                  <a16:creationId xmlns="" xmlns:a16="http://schemas.microsoft.com/office/drawing/2014/main" id="{F63E8B39-5C61-4F78-BC8A-7DD60CCAE5B2}"/>
                </a:ext>
              </a:extLst>
            </p:cNvPr>
            <p:cNvSpPr txBox="1"/>
            <p:nvPr/>
          </p:nvSpPr>
          <p:spPr>
            <a:xfrm>
              <a:off x="267150" y="1535002"/>
              <a:ext cx="6182747" cy="11776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fr-FR" sz="2800" b="1" kern="1200" dirty="0"/>
                <a:t>5 sucres élémentaires</a:t>
              </a:r>
            </a:p>
            <a:p>
              <a:pPr marL="457200" lvl="0" indent="-457200" algn="l" defTabSz="1244600">
                <a:lnSpc>
                  <a:spcPct val="90000"/>
                </a:lnSpc>
                <a:spcBef>
                  <a:spcPct val="0"/>
                </a:spcBef>
                <a:spcAft>
                  <a:spcPct val="35000"/>
                </a:spcAft>
                <a:buFont typeface="Courier New" panose="02070309020205020404" pitchFamily="49" charset="0"/>
                <a:buChar char="o"/>
              </a:pPr>
              <a:r>
                <a:rPr lang="fr-FR" sz="2800" b="1" dirty="0"/>
                <a:t>G</a:t>
              </a:r>
              <a:r>
                <a:rPr lang="fr-FR" sz="2800" b="1" kern="1200" dirty="0"/>
                <a:t>lucose </a:t>
              </a:r>
            </a:p>
            <a:p>
              <a:pPr marL="457200" lvl="0" indent="-457200" algn="l" defTabSz="1244600">
                <a:lnSpc>
                  <a:spcPct val="90000"/>
                </a:lnSpc>
                <a:spcBef>
                  <a:spcPct val="0"/>
                </a:spcBef>
                <a:spcAft>
                  <a:spcPct val="35000"/>
                </a:spcAft>
                <a:buFont typeface="Courier New" panose="02070309020205020404" pitchFamily="49" charset="0"/>
                <a:buChar char="o"/>
              </a:pPr>
              <a:r>
                <a:rPr lang="fr-FR" sz="2800" b="1" dirty="0"/>
                <a:t>G</a:t>
              </a:r>
              <a:r>
                <a:rPr lang="fr-FR" sz="2800" b="1" kern="1200" dirty="0"/>
                <a:t>alactose</a:t>
              </a:r>
            </a:p>
            <a:p>
              <a:pPr marL="457200" lvl="0" indent="-457200" algn="l" defTabSz="1244600">
                <a:lnSpc>
                  <a:spcPct val="90000"/>
                </a:lnSpc>
                <a:spcBef>
                  <a:spcPct val="0"/>
                </a:spcBef>
                <a:spcAft>
                  <a:spcPct val="35000"/>
                </a:spcAft>
                <a:buFont typeface="Courier New" panose="02070309020205020404" pitchFamily="49" charset="0"/>
                <a:buChar char="o"/>
              </a:pPr>
              <a:r>
                <a:rPr lang="fr-FR" sz="2800" b="1" kern="1200" dirty="0"/>
                <a:t>N-</a:t>
              </a:r>
              <a:r>
                <a:rPr lang="fr-FR" sz="2800" b="1" kern="1200" dirty="0" err="1"/>
                <a:t>acétyl</a:t>
              </a:r>
              <a:r>
                <a:rPr lang="fr-FR" sz="2800" b="1" kern="1200" dirty="0"/>
                <a:t> glucosamine</a:t>
              </a:r>
            </a:p>
            <a:p>
              <a:pPr marL="457200" lvl="0" indent="-457200" algn="l" defTabSz="1244600">
                <a:lnSpc>
                  <a:spcPct val="90000"/>
                </a:lnSpc>
                <a:spcBef>
                  <a:spcPct val="0"/>
                </a:spcBef>
                <a:spcAft>
                  <a:spcPct val="35000"/>
                </a:spcAft>
                <a:buFont typeface="Courier New" panose="02070309020205020404" pitchFamily="49" charset="0"/>
                <a:buChar char="o"/>
              </a:pPr>
              <a:r>
                <a:rPr lang="fr-FR" sz="2800" b="1" dirty="0"/>
                <a:t>F</a:t>
              </a:r>
              <a:r>
                <a:rPr lang="fr-FR" sz="2800" b="1" kern="1200" dirty="0"/>
                <a:t>ucose </a:t>
              </a:r>
            </a:p>
            <a:p>
              <a:pPr marL="457200" lvl="0" indent="-457200" algn="l" defTabSz="1244600">
                <a:lnSpc>
                  <a:spcPct val="90000"/>
                </a:lnSpc>
                <a:spcBef>
                  <a:spcPct val="0"/>
                </a:spcBef>
                <a:spcAft>
                  <a:spcPct val="35000"/>
                </a:spcAft>
                <a:buFont typeface="Courier New" panose="02070309020205020404" pitchFamily="49" charset="0"/>
                <a:buChar char="o"/>
              </a:pPr>
              <a:r>
                <a:rPr lang="fr-FR" sz="2800" b="1" dirty="0"/>
                <a:t>A</a:t>
              </a:r>
              <a:r>
                <a:rPr lang="fr-FR" sz="2800" b="1" kern="1200" dirty="0"/>
                <a:t>cide sialique</a:t>
              </a:r>
              <a:r>
                <a:rPr lang="fr-FR" sz="2400" b="1" kern="1200" dirty="0"/>
                <a:t> </a:t>
              </a:r>
              <a:endParaRPr lang="en-US" sz="2400" kern="1200" dirty="0"/>
            </a:p>
          </p:txBody>
        </p:sp>
      </p:grpSp>
    </p:spTree>
    <p:extLst>
      <p:ext uri="{BB962C8B-B14F-4D97-AF65-F5344CB8AC3E}">
        <p14:creationId xmlns:p14="http://schemas.microsoft.com/office/powerpoint/2010/main" val="4471375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7A803FA-302E-40FC-BF5B-DF4A61D1E072}"/>
              </a:ext>
            </a:extLst>
          </p:cNvPr>
          <p:cNvSpPr>
            <a:spLocks noGrp="1"/>
          </p:cNvSpPr>
          <p:nvPr>
            <p:ph type="title"/>
          </p:nvPr>
        </p:nvSpPr>
        <p:spPr>
          <a:xfrm>
            <a:off x="439994" y="85315"/>
            <a:ext cx="9700468" cy="1140897"/>
          </a:xfrm>
        </p:spPr>
        <p:txBody>
          <a:bodyPr>
            <a:normAutofit/>
          </a:bodyPr>
          <a:lstStyle/>
          <a:p>
            <a:r>
              <a:rPr lang="fr-FR" dirty="0"/>
              <a:t>HMO: </a:t>
            </a:r>
            <a:r>
              <a:rPr lang="fr-FR" b="1" dirty="0">
                <a:solidFill>
                  <a:srgbClr val="FF0000"/>
                </a:solidFill>
              </a:rPr>
              <a:t>Effet </a:t>
            </a:r>
            <a:r>
              <a:rPr lang="fr-FR" b="1" dirty="0" err="1" smtClean="0">
                <a:solidFill>
                  <a:srgbClr val="FF0000"/>
                </a:solidFill>
              </a:rPr>
              <a:t>Prébiotique</a:t>
            </a:r>
            <a:r>
              <a:rPr lang="fr-FR" b="1" dirty="0" smtClean="0">
                <a:solidFill>
                  <a:srgbClr val="FF0000"/>
                </a:solidFill>
              </a:rPr>
              <a:t> </a:t>
            </a:r>
            <a:r>
              <a:rPr lang="fr-FR" b="1" dirty="0" err="1" smtClean="0">
                <a:solidFill>
                  <a:srgbClr val="FF0000"/>
                </a:solidFill>
              </a:rPr>
              <a:t>bifidogène</a:t>
            </a:r>
            <a:r>
              <a:rPr lang="fr-FR" b="1" dirty="0" smtClean="0">
                <a:solidFill>
                  <a:srgbClr val="FF0000"/>
                </a:solidFill>
              </a:rPr>
              <a:t> </a:t>
            </a:r>
            <a:endParaRPr lang="fr-FR" b="1" dirty="0">
              <a:solidFill>
                <a:srgbClr val="FF0000"/>
              </a:solidFill>
            </a:endParaRPr>
          </a:p>
        </p:txBody>
      </p:sp>
      <p:sp>
        <p:nvSpPr>
          <p:cNvPr id="3" name="Espace réservé du contenu 2">
            <a:extLst>
              <a:ext uri="{FF2B5EF4-FFF2-40B4-BE49-F238E27FC236}">
                <a16:creationId xmlns="" xmlns:a16="http://schemas.microsoft.com/office/drawing/2014/main" id="{4679585A-C1B7-416B-9CC8-3B3D83AE9572}"/>
              </a:ext>
            </a:extLst>
          </p:cNvPr>
          <p:cNvSpPr>
            <a:spLocks noGrp="1"/>
          </p:cNvSpPr>
          <p:nvPr>
            <p:ph idx="1"/>
          </p:nvPr>
        </p:nvSpPr>
        <p:spPr>
          <a:xfrm>
            <a:off x="113920" y="1659807"/>
            <a:ext cx="6427557" cy="4667250"/>
          </a:xfrm>
        </p:spPr>
        <p:txBody>
          <a:bodyPr>
            <a:normAutofit fontScale="85000" lnSpcReduction="10000"/>
          </a:bodyPr>
          <a:lstStyle/>
          <a:p>
            <a:pPr>
              <a:lnSpc>
                <a:spcPct val="200000"/>
              </a:lnSpc>
            </a:pPr>
            <a:r>
              <a:rPr lang="fr-FR" dirty="0"/>
              <a:t>Substrat métabolique de la flore</a:t>
            </a:r>
          </a:p>
          <a:p>
            <a:pPr>
              <a:lnSpc>
                <a:spcPct val="200000"/>
              </a:lnSpc>
            </a:pPr>
            <a:r>
              <a:rPr lang="fr-FR" dirty="0"/>
              <a:t>C</a:t>
            </a:r>
            <a:r>
              <a:rPr lang="fr-FR" dirty="0" smtClean="0"/>
              <a:t>omposition </a:t>
            </a:r>
            <a:r>
              <a:rPr lang="fr-FR" dirty="0" err="1" smtClean="0"/>
              <a:t>microbiote</a:t>
            </a:r>
            <a:r>
              <a:rPr lang="fr-FR" dirty="0" smtClean="0"/>
              <a:t> intestinal </a:t>
            </a:r>
          </a:p>
          <a:p>
            <a:pPr>
              <a:lnSpc>
                <a:spcPct val="200000"/>
              </a:lnSpc>
            </a:pPr>
            <a:r>
              <a:rPr lang="en-US" dirty="0" err="1" smtClean="0">
                <a:solidFill>
                  <a:prstClr val="black"/>
                </a:solidFill>
              </a:rPr>
              <a:t>Uniques</a:t>
            </a:r>
            <a:r>
              <a:rPr lang="en-US" dirty="0" smtClean="0">
                <a:solidFill>
                  <a:prstClr val="black"/>
                </a:solidFill>
              </a:rPr>
              <a:t> </a:t>
            </a:r>
            <a:r>
              <a:rPr lang="en-US" dirty="0">
                <a:solidFill>
                  <a:prstClr val="black"/>
                </a:solidFill>
              </a:rPr>
              <a:t>au LM (Concentration, diversité)</a:t>
            </a:r>
            <a:r>
              <a:rPr lang="fr-FR" dirty="0">
                <a:solidFill>
                  <a:prstClr val="black"/>
                </a:solidFill>
              </a:rPr>
              <a:t> </a:t>
            </a:r>
            <a:r>
              <a:rPr lang="fr-FR" dirty="0" smtClean="0">
                <a:solidFill>
                  <a:prstClr val="black"/>
                </a:solidFill>
              </a:rPr>
              <a:t>  </a:t>
            </a:r>
          </a:p>
          <a:p>
            <a:pPr marL="0" indent="0" algn="r">
              <a:lnSpc>
                <a:spcPct val="200000"/>
              </a:lnSpc>
              <a:buNone/>
            </a:pPr>
            <a:r>
              <a:rPr lang="fr-FR" sz="1800" b="1" dirty="0" err="1" smtClean="0">
                <a:solidFill>
                  <a:prstClr val="black"/>
                </a:solidFill>
              </a:rPr>
              <a:t>Urashima</a:t>
            </a:r>
            <a:r>
              <a:rPr lang="fr-FR" sz="1800" b="1" dirty="0" smtClean="0">
                <a:solidFill>
                  <a:prstClr val="black"/>
                </a:solidFill>
              </a:rPr>
              <a:t> </a:t>
            </a:r>
            <a:r>
              <a:rPr lang="fr-FR" sz="1800" b="1" dirty="0">
                <a:solidFill>
                  <a:prstClr val="black"/>
                </a:solidFill>
              </a:rPr>
              <a:t>et al. 2001</a:t>
            </a:r>
            <a:endParaRPr lang="fr-FR" b="1" dirty="0">
              <a:solidFill>
                <a:prstClr val="black"/>
              </a:solidFill>
            </a:endParaRPr>
          </a:p>
          <a:p>
            <a:pPr lvl="0" algn="r">
              <a:lnSpc>
                <a:spcPct val="200000"/>
              </a:lnSpc>
            </a:pPr>
            <a:r>
              <a:rPr lang="en-US" dirty="0" err="1" smtClean="0">
                <a:solidFill>
                  <a:prstClr val="black"/>
                </a:solidFill>
              </a:rPr>
              <a:t>Autres</a:t>
            </a:r>
            <a:r>
              <a:rPr lang="en-US" dirty="0" smtClean="0">
                <a:solidFill>
                  <a:prstClr val="black"/>
                </a:solidFill>
              </a:rPr>
              <a:t> </a:t>
            </a:r>
            <a:r>
              <a:rPr lang="en-US" dirty="0" err="1" smtClean="0">
                <a:solidFill>
                  <a:prstClr val="black"/>
                </a:solidFill>
              </a:rPr>
              <a:t>mammifères</a:t>
            </a:r>
            <a:r>
              <a:rPr lang="en-US" dirty="0" smtClean="0">
                <a:solidFill>
                  <a:prstClr val="black"/>
                </a:solidFill>
              </a:rPr>
              <a:t> 100 </a:t>
            </a:r>
            <a:r>
              <a:rPr lang="en-US" dirty="0">
                <a:solidFill>
                  <a:prstClr val="black"/>
                </a:solidFill>
              </a:rPr>
              <a:t>à 1000 </a:t>
            </a:r>
            <a:r>
              <a:rPr lang="en-US" dirty="0" err="1">
                <a:solidFill>
                  <a:prstClr val="black"/>
                </a:solidFill>
              </a:rPr>
              <a:t>fois</a:t>
            </a:r>
            <a:r>
              <a:rPr lang="en-US" dirty="0">
                <a:solidFill>
                  <a:prstClr val="black"/>
                </a:solidFill>
              </a:rPr>
              <a:t> </a:t>
            </a:r>
            <a:r>
              <a:rPr lang="en-US" dirty="0" err="1" smtClean="0">
                <a:solidFill>
                  <a:prstClr val="black"/>
                </a:solidFill>
              </a:rPr>
              <a:t>moins</a:t>
            </a:r>
            <a:r>
              <a:rPr lang="en-US" dirty="0" smtClean="0">
                <a:solidFill>
                  <a:prstClr val="black"/>
                </a:solidFill>
              </a:rPr>
              <a:t>  </a:t>
            </a:r>
            <a:r>
              <a:rPr lang="fr-FR" sz="1800" b="1" i="1" dirty="0">
                <a:solidFill>
                  <a:prstClr val="black"/>
                </a:solidFill>
              </a:rPr>
              <a:t>Nakajima et al. 2006; Tao et al. 2010</a:t>
            </a:r>
            <a:endParaRPr lang="en-US" b="1" i="1" dirty="0">
              <a:solidFill>
                <a:prstClr val="black"/>
              </a:solidFill>
            </a:endParaRPr>
          </a:p>
          <a:p>
            <a:pPr>
              <a:lnSpc>
                <a:spcPct val="200000"/>
              </a:lnSpc>
            </a:pPr>
            <a:endParaRPr lang="en-US" dirty="0"/>
          </a:p>
          <a:p>
            <a:pPr marL="0" indent="0">
              <a:buNone/>
            </a:pPr>
            <a:endParaRPr lang="fr-FR" dirty="0"/>
          </a:p>
        </p:txBody>
      </p:sp>
      <p:pic>
        <p:nvPicPr>
          <p:cNvPr id="5" name="Image 4">
            <a:extLst>
              <a:ext uri="{FF2B5EF4-FFF2-40B4-BE49-F238E27FC236}">
                <a16:creationId xmlns="" xmlns:a16="http://schemas.microsoft.com/office/drawing/2014/main" id="{62E16442-F534-4FF1-A3F7-570BEF617AB1}"/>
              </a:ext>
            </a:extLst>
          </p:cNvPr>
          <p:cNvPicPr>
            <a:picLocks noChangeAspect="1"/>
          </p:cNvPicPr>
          <p:nvPr/>
        </p:nvPicPr>
        <p:blipFill>
          <a:blip r:embed="rId3"/>
          <a:stretch>
            <a:fillRect/>
          </a:stretch>
        </p:blipFill>
        <p:spPr>
          <a:xfrm>
            <a:off x="6931742" y="1659807"/>
            <a:ext cx="4852220" cy="4667250"/>
          </a:xfrm>
          <a:prstGeom prst="rect">
            <a:avLst/>
          </a:prstGeom>
        </p:spPr>
      </p:pic>
      <p:sp>
        <p:nvSpPr>
          <p:cNvPr id="6" name="Rectangle 5">
            <a:extLst>
              <a:ext uri="{FF2B5EF4-FFF2-40B4-BE49-F238E27FC236}">
                <a16:creationId xmlns="" xmlns:a16="http://schemas.microsoft.com/office/drawing/2014/main" id="{12A3B5AF-E3B8-492E-97D6-D923393E9A36}"/>
              </a:ext>
            </a:extLst>
          </p:cNvPr>
          <p:cNvSpPr/>
          <p:nvPr/>
        </p:nvSpPr>
        <p:spPr>
          <a:xfrm>
            <a:off x="7236373" y="1226212"/>
            <a:ext cx="4193628" cy="369332"/>
          </a:xfrm>
          <a:prstGeom prst="rect">
            <a:avLst/>
          </a:prstGeom>
        </p:spPr>
        <p:txBody>
          <a:bodyPr wrap="square">
            <a:spAutoFit/>
          </a:bodyPr>
          <a:lstStyle/>
          <a:p>
            <a:r>
              <a:rPr lang="fr-FR" b="1" i="1" dirty="0"/>
              <a:t>Lars Bode, Glycobiology, 2012</a:t>
            </a:r>
          </a:p>
        </p:txBody>
      </p:sp>
    </p:spTree>
    <p:extLst>
      <p:ext uri="{BB962C8B-B14F-4D97-AF65-F5344CB8AC3E}">
        <p14:creationId xmlns:p14="http://schemas.microsoft.com/office/powerpoint/2010/main" val="4076415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867D4867-5BA7-4462-B2F6-A23F4A622AA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re 1">
            <a:extLst>
              <a:ext uri="{FF2B5EF4-FFF2-40B4-BE49-F238E27FC236}">
                <a16:creationId xmlns="" xmlns:a16="http://schemas.microsoft.com/office/drawing/2014/main" id="{D4DA2BDB-BDDE-452D-B1E5-6D23CD7E0C1D}"/>
              </a:ext>
            </a:extLst>
          </p:cNvPr>
          <p:cNvSpPr>
            <a:spLocks noGrp="1"/>
          </p:cNvSpPr>
          <p:nvPr>
            <p:ph type="title"/>
          </p:nvPr>
        </p:nvSpPr>
        <p:spPr>
          <a:xfrm>
            <a:off x="252249" y="299949"/>
            <a:ext cx="4162096" cy="1597315"/>
          </a:xfrm>
          <a:noFill/>
          <a:ln w="19050">
            <a:solidFill>
              <a:schemeClr val="bg1"/>
            </a:solidFill>
          </a:ln>
        </p:spPr>
        <p:txBody>
          <a:bodyPr wrap="square">
            <a:normAutofit/>
          </a:bodyPr>
          <a:lstStyle/>
          <a:p>
            <a:pPr algn="ctr"/>
            <a:r>
              <a:rPr lang="fr-FR" sz="2600" dirty="0">
                <a:solidFill>
                  <a:schemeClr val="bg1"/>
                </a:solidFill>
              </a:rPr>
              <a:t>Action anti-infectieuse</a:t>
            </a:r>
            <a:br>
              <a:rPr lang="fr-FR" sz="2600" dirty="0">
                <a:solidFill>
                  <a:schemeClr val="bg1"/>
                </a:solidFill>
              </a:rPr>
            </a:br>
            <a:r>
              <a:rPr lang="fr-FR" sz="2800" dirty="0">
                <a:solidFill>
                  <a:srgbClr val="FFFF00"/>
                </a:solidFill>
              </a:rPr>
              <a:t>Inhibition adhésion intestinale </a:t>
            </a:r>
            <a:endParaRPr lang="fr-FR" sz="2600" dirty="0">
              <a:solidFill>
                <a:srgbClr val="FFFF00"/>
              </a:solidFill>
            </a:endParaRPr>
          </a:p>
        </p:txBody>
      </p:sp>
      <p:sp>
        <p:nvSpPr>
          <p:cNvPr id="3" name="Espace réservé du contenu 2">
            <a:extLst>
              <a:ext uri="{FF2B5EF4-FFF2-40B4-BE49-F238E27FC236}">
                <a16:creationId xmlns="" xmlns:a16="http://schemas.microsoft.com/office/drawing/2014/main" id="{1B3D933C-014F-4F9E-B6BF-BB61AE4080C7}"/>
              </a:ext>
            </a:extLst>
          </p:cNvPr>
          <p:cNvSpPr>
            <a:spLocks noGrp="1"/>
          </p:cNvSpPr>
          <p:nvPr>
            <p:ph idx="1"/>
          </p:nvPr>
        </p:nvSpPr>
        <p:spPr>
          <a:xfrm>
            <a:off x="246100" y="2692838"/>
            <a:ext cx="4162096" cy="3019556"/>
          </a:xfrm>
        </p:spPr>
        <p:txBody>
          <a:bodyPr>
            <a:normAutofit/>
          </a:bodyPr>
          <a:lstStyle/>
          <a:p>
            <a:pPr>
              <a:lnSpc>
                <a:spcPct val="150000"/>
              </a:lnSpc>
            </a:pPr>
            <a:r>
              <a:rPr lang="en-US" dirty="0" err="1">
                <a:solidFill>
                  <a:schemeClr val="bg1"/>
                </a:solidFill>
              </a:rPr>
              <a:t>Blocage</a:t>
            </a:r>
            <a:r>
              <a:rPr lang="en-US" dirty="0">
                <a:solidFill>
                  <a:schemeClr val="bg1"/>
                </a:solidFill>
              </a:rPr>
              <a:t> </a:t>
            </a:r>
            <a:r>
              <a:rPr lang="en-US" dirty="0" err="1">
                <a:solidFill>
                  <a:schemeClr val="bg1"/>
                </a:solidFill>
              </a:rPr>
              <a:t>adhésion</a:t>
            </a:r>
            <a:r>
              <a:rPr lang="en-US" dirty="0">
                <a:solidFill>
                  <a:schemeClr val="bg1"/>
                </a:solidFill>
              </a:rPr>
              <a:t> via lectin–glycan</a:t>
            </a:r>
          </a:p>
          <a:p>
            <a:pPr>
              <a:lnSpc>
                <a:spcPct val="150000"/>
              </a:lnSpc>
            </a:pPr>
            <a:r>
              <a:rPr lang="en-US" dirty="0">
                <a:solidFill>
                  <a:schemeClr val="bg1"/>
                </a:solidFill>
              </a:rPr>
              <a:t>Inhibition bactéries, virus, </a:t>
            </a:r>
            <a:r>
              <a:rPr lang="en-US" dirty="0" err="1" smtClean="0">
                <a:solidFill>
                  <a:schemeClr val="bg1"/>
                </a:solidFill>
              </a:rPr>
              <a:t>protozoaires</a:t>
            </a:r>
            <a:endParaRPr lang="en-US" dirty="0">
              <a:solidFill>
                <a:schemeClr val="bg1"/>
              </a:solidFill>
            </a:endParaRPr>
          </a:p>
        </p:txBody>
      </p:sp>
      <p:pic>
        <p:nvPicPr>
          <p:cNvPr id="5" name="Image 4">
            <a:extLst>
              <a:ext uri="{FF2B5EF4-FFF2-40B4-BE49-F238E27FC236}">
                <a16:creationId xmlns="" xmlns:a16="http://schemas.microsoft.com/office/drawing/2014/main" id="{7C965224-A586-4275-A0DE-E8367C345B99}"/>
              </a:ext>
            </a:extLst>
          </p:cNvPr>
          <p:cNvPicPr>
            <a:picLocks noChangeAspect="1"/>
          </p:cNvPicPr>
          <p:nvPr/>
        </p:nvPicPr>
        <p:blipFill rotWithShape="1">
          <a:blip r:embed="rId3"/>
          <a:srcRect t="10885" b="2166"/>
          <a:stretch/>
        </p:blipFill>
        <p:spPr>
          <a:xfrm>
            <a:off x="5297763" y="1283273"/>
            <a:ext cx="6250769" cy="4130587"/>
          </a:xfrm>
          <a:prstGeom prst="rect">
            <a:avLst/>
          </a:prstGeom>
        </p:spPr>
      </p:pic>
      <p:sp>
        <p:nvSpPr>
          <p:cNvPr id="4" name="Rectangle 3">
            <a:extLst>
              <a:ext uri="{FF2B5EF4-FFF2-40B4-BE49-F238E27FC236}">
                <a16:creationId xmlns="" xmlns:a16="http://schemas.microsoft.com/office/drawing/2014/main" id="{22FDA900-806A-48D0-A3EB-D023F8F9A849}"/>
              </a:ext>
            </a:extLst>
          </p:cNvPr>
          <p:cNvSpPr/>
          <p:nvPr/>
        </p:nvSpPr>
        <p:spPr>
          <a:xfrm>
            <a:off x="0" y="6140362"/>
            <a:ext cx="5041966" cy="630942"/>
          </a:xfrm>
          <a:prstGeom prst="rect">
            <a:avLst/>
          </a:prstGeom>
        </p:spPr>
        <p:txBody>
          <a:bodyPr wrap="square">
            <a:spAutoFit/>
          </a:bodyPr>
          <a:lstStyle/>
          <a:p>
            <a:pPr>
              <a:spcAft>
                <a:spcPts val="600"/>
              </a:spcAft>
            </a:pPr>
            <a:r>
              <a:rPr lang="da-DK" sz="1400" b="1" dirty="0">
                <a:solidFill>
                  <a:schemeClr val="bg1"/>
                </a:solidFill>
              </a:rPr>
              <a:t>Simon et al. 1997; Gustafsson et al. 2006</a:t>
            </a:r>
          </a:p>
          <a:p>
            <a:pPr>
              <a:spcAft>
                <a:spcPts val="600"/>
              </a:spcAft>
            </a:pPr>
            <a:r>
              <a:rPr lang="fr-FR" sz="1400" b="1" dirty="0">
                <a:solidFill>
                  <a:schemeClr val="bg1"/>
                </a:solidFill>
              </a:rPr>
              <a:t>Morrow et al. 2004</a:t>
            </a:r>
            <a:r>
              <a:rPr lang="da-DK" sz="1600" b="1" dirty="0">
                <a:solidFill>
                  <a:schemeClr val="bg1"/>
                </a:solidFill>
              </a:rPr>
              <a:t>.</a:t>
            </a:r>
          </a:p>
        </p:txBody>
      </p:sp>
      <p:sp>
        <p:nvSpPr>
          <p:cNvPr id="7" name="Rectangle 6">
            <a:extLst>
              <a:ext uri="{FF2B5EF4-FFF2-40B4-BE49-F238E27FC236}">
                <a16:creationId xmlns="" xmlns:a16="http://schemas.microsoft.com/office/drawing/2014/main" id="{305B18E7-3FB1-4BAF-AD15-BAC4CC6F7DFC}"/>
              </a:ext>
            </a:extLst>
          </p:cNvPr>
          <p:cNvSpPr/>
          <p:nvPr/>
        </p:nvSpPr>
        <p:spPr>
          <a:xfrm>
            <a:off x="7110249" y="913941"/>
            <a:ext cx="4193628" cy="369332"/>
          </a:xfrm>
          <a:prstGeom prst="rect">
            <a:avLst/>
          </a:prstGeom>
        </p:spPr>
        <p:txBody>
          <a:bodyPr wrap="square">
            <a:spAutoFit/>
          </a:bodyPr>
          <a:lstStyle/>
          <a:p>
            <a:r>
              <a:rPr lang="fr-FR" b="1" i="1" dirty="0"/>
              <a:t>Lars Bode, Glycobiology, 2012</a:t>
            </a:r>
          </a:p>
        </p:txBody>
      </p:sp>
      <p:sp>
        <p:nvSpPr>
          <p:cNvPr id="6" name="Rectangle 5">
            <a:extLst>
              <a:ext uri="{FF2B5EF4-FFF2-40B4-BE49-F238E27FC236}">
                <a16:creationId xmlns="" xmlns:a16="http://schemas.microsoft.com/office/drawing/2014/main" id="{9267BF26-B92B-4A9C-9B2D-DB8B1C17ACF1}"/>
              </a:ext>
            </a:extLst>
          </p:cNvPr>
          <p:cNvSpPr/>
          <p:nvPr/>
        </p:nvSpPr>
        <p:spPr>
          <a:xfrm>
            <a:off x="5535951" y="5349787"/>
            <a:ext cx="5003293" cy="738664"/>
          </a:xfrm>
          <a:prstGeom prst="rect">
            <a:avLst/>
          </a:prstGeom>
        </p:spPr>
        <p:txBody>
          <a:bodyPr wrap="none">
            <a:spAutoFit/>
          </a:bodyPr>
          <a:lstStyle/>
          <a:p>
            <a:pPr>
              <a:lnSpc>
                <a:spcPct val="150000"/>
              </a:lnSpc>
            </a:pPr>
            <a:r>
              <a:rPr lang="en-US" dirty="0">
                <a:solidFill>
                  <a:schemeClr val="bg1"/>
                </a:solidFill>
              </a:rPr>
              <a:t>(</a:t>
            </a:r>
            <a:r>
              <a:rPr lang="en-US" sz="2800" dirty="0"/>
              <a:t>Effet leurre sur les </a:t>
            </a:r>
            <a:r>
              <a:rPr lang="en-US" sz="2800" dirty="0" smtClean="0"/>
              <a:t>germes</a:t>
            </a:r>
            <a:endParaRPr lang="en-US" dirty="0"/>
          </a:p>
        </p:txBody>
      </p:sp>
    </p:spTree>
    <p:extLst>
      <p:ext uri="{BB962C8B-B14F-4D97-AF65-F5344CB8AC3E}">
        <p14:creationId xmlns:p14="http://schemas.microsoft.com/office/powerpoint/2010/main" val="42369314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2C893A4-968D-4DA1-A14A-8E56AA870CE9}"/>
              </a:ext>
            </a:extLst>
          </p:cNvPr>
          <p:cNvSpPr>
            <a:spLocks noGrp="1"/>
          </p:cNvSpPr>
          <p:nvPr>
            <p:ph type="title"/>
          </p:nvPr>
        </p:nvSpPr>
        <p:spPr>
          <a:xfrm>
            <a:off x="838200" y="365125"/>
            <a:ext cx="10515600" cy="1829435"/>
          </a:xfrm>
        </p:spPr>
        <p:txBody>
          <a:bodyPr>
            <a:normAutofit/>
          </a:bodyPr>
          <a:lstStyle/>
          <a:p>
            <a:pPr algn="ctr"/>
            <a:r>
              <a:rPr lang="fr-FR" sz="3600" dirty="0"/>
              <a:t>Allaitement maternel et microbiote intestinal</a:t>
            </a:r>
          </a:p>
        </p:txBody>
      </p:sp>
      <p:sp>
        <p:nvSpPr>
          <p:cNvPr id="3" name="Espace réservé du contenu 2">
            <a:extLst>
              <a:ext uri="{FF2B5EF4-FFF2-40B4-BE49-F238E27FC236}">
                <a16:creationId xmlns="" xmlns:a16="http://schemas.microsoft.com/office/drawing/2014/main" id="{532B783E-AE2B-4B1E-8A54-B950DAAD8786}"/>
              </a:ext>
            </a:extLst>
          </p:cNvPr>
          <p:cNvSpPr>
            <a:spLocks noGrp="1"/>
          </p:cNvSpPr>
          <p:nvPr>
            <p:ph idx="1"/>
          </p:nvPr>
        </p:nvSpPr>
        <p:spPr>
          <a:xfrm>
            <a:off x="838200" y="1825624"/>
            <a:ext cx="10515600" cy="5032375"/>
          </a:xfrm>
        </p:spPr>
        <p:txBody>
          <a:bodyPr>
            <a:normAutofit fontScale="85000" lnSpcReduction="10000"/>
          </a:bodyPr>
          <a:lstStyle/>
          <a:p>
            <a:pPr>
              <a:lnSpc>
                <a:spcPct val="250000"/>
              </a:lnSpc>
            </a:pPr>
            <a:r>
              <a:rPr lang="en-US" sz="3600" dirty="0"/>
              <a:t>Element essentiel de mise en place du microbiote </a:t>
            </a:r>
          </a:p>
          <a:p>
            <a:pPr>
              <a:lnSpc>
                <a:spcPct val="250000"/>
              </a:lnSpc>
            </a:pPr>
            <a:r>
              <a:rPr lang="en-US" sz="3600" dirty="0"/>
              <a:t>Transfert vertical des bactéries du LM</a:t>
            </a:r>
          </a:p>
          <a:p>
            <a:pPr>
              <a:lnSpc>
                <a:spcPct val="250000"/>
              </a:lnSpc>
            </a:pPr>
            <a:r>
              <a:rPr lang="en-US" sz="3600" dirty="0"/>
              <a:t>Bactéries de la peau, du </a:t>
            </a:r>
            <a:r>
              <a:rPr lang="en-US" sz="3600" dirty="0" err="1"/>
              <a:t>mamelon</a:t>
            </a:r>
            <a:r>
              <a:rPr lang="en-US" sz="3600" dirty="0" smtClean="0"/>
              <a:t>+++</a:t>
            </a:r>
          </a:p>
          <a:p>
            <a:pPr>
              <a:lnSpc>
                <a:spcPct val="250000"/>
              </a:lnSpc>
            </a:pPr>
            <a:r>
              <a:rPr lang="en-US" sz="3600" dirty="0" smtClean="0"/>
              <a:t>Reduction du </a:t>
            </a:r>
            <a:r>
              <a:rPr lang="en-US" sz="3600" dirty="0" err="1" smtClean="0"/>
              <a:t>risque</a:t>
            </a:r>
            <a:r>
              <a:rPr lang="en-US" sz="3600" dirty="0" smtClean="0"/>
              <a:t> de </a:t>
            </a:r>
            <a:r>
              <a:rPr lang="en-US" sz="3600" b="1" dirty="0" err="1" smtClean="0">
                <a:solidFill>
                  <a:srgbClr val="FF0000"/>
                </a:solidFill>
              </a:rPr>
              <a:t>dysbiose</a:t>
            </a:r>
            <a:r>
              <a:rPr lang="en-US" sz="3600" b="1" dirty="0" smtClean="0">
                <a:solidFill>
                  <a:srgbClr val="FF0000"/>
                </a:solidFill>
              </a:rPr>
              <a:t> </a:t>
            </a:r>
            <a:endParaRPr lang="en-US" sz="3600" b="1" dirty="0">
              <a:solidFill>
                <a:srgbClr val="FF0000"/>
              </a:solidFill>
            </a:endParaRPr>
          </a:p>
        </p:txBody>
      </p:sp>
    </p:spTree>
    <p:extLst>
      <p:ext uri="{BB962C8B-B14F-4D97-AF65-F5344CB8AC3E}">
        <p14:creationId xmlns:p14="http://schemas.microsoft.com/office/powerpoint/2010/main" val="26223338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34FD40A-CD5A-478C-8675-6F237B2EF521}"/>
              </a:ext>
            </a:extLst>
          </p:cNvPr>
          <p:cNvSpPr>
            <a:spLocks noGrp="1"/>
          </p:cNvSpPr>
          <p:nvPr>
            <p:ph type="title"/>
          </p:nvPr>
        </p:nvSpPr>
        <p:spPr>
          <a:xfrm>
            <a:off x="838200" y="54663"/>
            <a:ext cx="10515600" cy="1325563"/>
          </a:xfrm>
        </p:spPr>
        <p:txBody>
          <a:bodyPr/>
          <a:lstStyle/>
          <a:p>
            <a:endParaRPr lang="fr-FR" dirty="0"/>
          </a:p>
        </p:txBody>
      </p:sp>
      <p:sp>
        <p:nvSpPr>
          <p:cNvPr id="3" name="Espace réservé du contenu 2">
            <a:extLst>
              <a:ext uri="{FF2B5EF4-FFF2-40B4-BE49-F238E27FC236}">
                <a16:creationId xmlns="" xmlns:a16="http://schemas.microsoft.com/office/drawing/2014/main" id="{A7A74792-13AF-482A-B6BA-CDF8B760E84E}"/>
              </a:ext>
            </a:extLst>
          </p:cNvPr>
          <p:cNvSpPr>
            <a:spLocks noGrp="1"/>
          </p:cNvSpPr>
          <p:nvPr>
            <p:ph idx="1"/>
          </p:nvPr>
        </p:nvSpPr>
        <p:spPr/>
        <p:txBody>
          <a:bodyPr/>
          <a:lstStyle/>
          <a:p>
            <a:endParaRPr lang="fr-FR"/>
          </a:p>
        </p:txBody>
      </p:sp>
      <p:pic>
        <p:nvPicPr>
          <p:cNvPr id="4" name="Image 3">
            <a:extLst>
              <a:ext uri="{FF2B5EF4-FFF2-40B4-BE49-F238E27FC236}">
                <a16:creationId xmlns="" xmlns:a16="http://schemas.microsoft.com/office/drawing/2014/main" id="{8627FEB7-C2BB-48A1-A9C7-039EAD7BF055}"/>
              </a:ext>
            </a:extLst>
          </p:cNvPr>
          <p:cNvPicPr>
            <a:picLocks noChangeAspect="1"/>
          </p:cNvPicPr>
          <p:nvPr/>
        </p:nvPicPr>
        <p:blipFill rotWithShape="1">
          <a:blip r:embed="rId2"/>
          <a:srcRect t="20125"/>
          <a:stretch/>
        </p:blipFill>
        <p:spPr>
          <a:xfrm>
            <a:off x="138024" y="54664"/>
            <a:ext cx="11869492" cy="6803336"/>
          </a:xfrm>
          <a:prstGeom prst="rect">
            <a:avLst/>
          </a:prstGeom>
        </p:spPr>
      </p:pic>
    </p:spTree>
    <p:extLst>
      <p:ext uri="{BB962C8B-B14F-4D97-AF65-F5344CB8AC3E}">
        <p14:creationId xmlns:p14="http://schemas.microsoft.com/office/powerpoint/2010/main" val="38182829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738BAD6-4462-4B0E-8105-49D122BD8CDF}"/>
              </a:ext>
            </a:extLst>
          </p:cNvPr>
          <p:cNvSpPr>
            <a:spLocks noGrp="1"/>
          </p:cNvSpPr>
          <p:nvPr>
            <p:ph type="title"/>
          </p:nvPr>
        </p:nvSpPr>
        <p:spPr>
          <a:xfrm>
            <a:off x="337868" y="246856"/>
            <a:ext cx="11463068" cy="644526"/>
          </a:xfrm>
        </p:spPr>
        <p:txBody>
          <a:bodyPr>
            <a:noAutofit/>
          </a:bodyPr>
          <a:lstStyle/>
          <a:p>
            <a:r>
              <a:rPr lang="fr-FR" sz="3200" dirty="0"/>
              <a:t>Mise en place et évolution du microbiote intestinal </a:t>
            </a:r>
          </a:p>
        </p:txBody>
      </p:sp>
      <p:sp>
        <p:nvSpPr>
          <p:cNvPr id="3" name="Espace réservé du contenu 2">
            <a:extLst>
              <a:ext uri="{FF2B5EF4-FFF2-40B4-BE49-F238E27FC236}">
                <a16:creationId xmlns="" xmlns:a16="http://schemas.microsoft.com/office/drawing/2014/main" id="{DB1048F7-5026-447A-BC49-D311B4EEDD4E}"/>
              </a:ext>
            </a:extLst>
          </p:cNvPr>
          <p:cNvSpPr>
            <a:spLocks noGrp="1"/>
          </p:cNvSpPr>
          <p:nvPr>
            <p:ph idx="1"/>
          </p:nvPr>
        </p:nvSpPr>
        <p:spPr/>
        <p:txBody>
          <a:bodyPr/>
          <a:lstStyle/>
          <a:p>
            <a:endParaRPr lang="fr-FR"/>
          </a:p>
        </p:txBody>
      </p:sp>
      <p:pic>
        <p:nvPicPr>
          <p:cNvPr id="4" name="Image 3">
            <a:extLst>
              <a:ext uri="{FF2B5EF4-FFF2-40B4-BE49-F238E27FC236}">
                <a16:creationId xmlns="" xmlns:a16="http://schemas.microsoft.com/office/drawing/2014/main" id="{A64F3572-9755-4742-8410-B59F6F60E4BD}"/>
              </a:ext>
            </a:extLst>
          </p:cNvPr>
          <p:cNvPicPr>
            <a:picLocks noChangeAspect="1"/>
          </p:cNvPicPr>
          <p:nvPr/>
        </p:nvPicPr>
        <p:blipFill>
          <a:blip r:embed="rId3"/>
          <a:stretch>
            <a:fillRect/>
          </a:stretch>
        </p:blipFill>
        <p:spPr>
          <a:xfrm>
            <a:off x="527508" y="1417638"/>
            <a:ext cx="10481376" cy="5167312"/>
          </a:xfrm>
          <a:prstGeom prst="rect">
            <a:avLst/>
          </a:prstGeom>
        </p:spPr>
      </p:pic>
      <p:sp>
        <p:nvSpPr>
          <p:cNvPr id="5" name="Rectangle 4">
            <a:extLst>
              <a:ext uri="{FF2B5EF4-FFF2-40B4-BE49-F238E27FC236}">
                <a16:creationId xmlns="" xmlns:a16="http://schemas.microsoft.com/office/drawing/2014/main" id="{3192AC6B-AF6F-4405-982D-3DDF8C0A59A8}"/>
              </a:ext>
            </a:extLst>
          </p:cNvPr>
          <p:cNvSpPr/>
          <p:nvPr/>
        </p:nvSpPr>
        <p:spPr>
          <a:xfrm>
            <a:off x="6096000" y="1012025"/>
            <a:ext cx="4540154" cy="307777"/>
          </a:xfrm>
          <a:prstGeom prst="rect">
            <a:avLst/>
          </a:prstGeom>
        </p:spPr>
        <p:txBody>
          <a:bodyPr wrap="none">
            <a:spAutoFit/>
          </a:bodyPr>
          <a:lstStyle/>
          <a:p>
            <a:r>
              <a:rPr lang="fr-FR" sz="1400" b="0" i="0" u="none" strike="noStrike" baseline="0" dirty="0">
                <a:latin typeface="AdvOTb92eb7df.I"/>
              </a:rPr>
              <a:t>M Tanaka, J. </a:t>
            </a:r>
            <a:r>
              <a:rPr lang="fr-FR" sz="1400" b="0" i="0" u="none" strike="noStrike" baseline="0" dirty="0" err="1">
                <a:latin typeface="AdvOTb92eb7df.I"/>
              </a:rPr>
              <a:t>Nakayama</a:t>
            </a:r>
            <a:r>
              <a:rPr lang="fr-FR" sz="1400" b="0" i="0" u="none" strike="noStrike" baseline="0" dirty="0">
                <a:latin typeface="AdvOTb92eb7df.I"/>
              </a:rPr>
              <a:t> , </a:t>
            </a:r>
            <a:r>
              <a:rPr lang="fr-FR" sz="1400" b="0" i="0" u="none" strike="noStrike" baseline="0" dirty="0" err="1">
                <a:latin typeface="AdvOTb92eb7df.I"/>
              </a:rPr>
              <a:t>Allergology</a:t>
            </a:r>
            <a:r>
              <a:rPr lang="fr-FR" sz="1400" b="0" i="0" u="none" strike="noStrike" baseline="0" dirty="0">
                <a:latin typeface="AdvOTb92eb7df.I"/>
              </a:rPr>
              <a:t> International 66 (2017)</a:t>
            </a:r>
            <a:endParaRPr lang="fr-FR" sz="1100" dirty="0"/>
          </a:p>
        </p:txBody>
      </p:sp>
    </p:spTree>
    <p:extLst>
      <p:ext uri="{BB962C8B-B14F-4D97-AF65-F5344CB8AC3E}">
        <p14:creationId xmlns:p14="http://schemas.microsoft.com/office/powerpoint/2010/main" val="205120015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3FA59B7-0790-4ED8-A64E-2191063D3FCC}"/>
              </a:ext>
            </a:extLst>
          </p:cNvPr>
          <p:cNvSpPr>
            <a:spLocks noGrp="1"/>
          </p:cNvSpPr>
          <p:nvPr>
            <p:ph type="title"/>
          </p:nvPr>
        </p:nvSpPr>
        <p:spPr>
          <a:xfrm>
            <a:off x="483078" y="130514"/>
            <a:ext cx="10870721" cy="816658"/>
          </a:xfrm>
        </p:spPr>
        <p:txBody>
          <a:bodyPr>
            <a:noAutofit/>
          </a:bodyPr>
          <a:lstStyle/>
          <a:p>
            <a:pPr algn="ctr"/>
            <a:r>
              <a:rPr lang="fr-FR" sz="3200" dirty="0"/>
              <a:t>Microbiote intestinal </a:t>
            </a:r>
            <a:r>
              <a:rPr lang="fr-FR" sz="3200" dirty="0" smtClean="0"/>
              <a:t>et allaitement maternel</a:t>
            </a:r>
            <a:endParaRPr lang="fr-FR" sz="3200" dirty="0"/>
          </a:p>
        </p:txBody>
      </p:sp>
      <p:sp>
        <p:nvSpPr>
          <p:cNvPr id="3" name="Espace réservé du contenu 2">
            <a:extLst>
              <a:ext uri="{FF2B5EF4-FFF2-40B4-BE49-F238E27FC236}">
                <a16:creationId xmlns="" xmlns:a16="http://schemas.microsoft.com/office/drawing/2014/main" id="{21025428-BF56-40BF-B3B9-59F7C2463336}"/>
              </a:ext>
            </a:extLst>
          </p:cNvPr>
          <p:cNvSpPr>
            <a:spLocks noGrp="1"/>
          </p:cNvSpPr>
          <p:nvPr>
            <p:ph idx="1"/>
          </p:nvPr>
        </p:nvSpPr>
        <p:spPr/>
        <p:txBody>
          <a:bodyPr/>
          <a:lstStyle/>
          <a:p>
            <a:endParaRPr lang="fr-FR" dirty="0"/>
          </a:p>
        </p:txBody>
      </p:sp>
      <p:pic>
        <p:nvPicPr>
          <p:cNvPr id="4" name="Image 3">
            <a:extLst>
              <a:ext uri="{FF2B5EF4-FFF2-40B4-BE49-F238E27FC236}">
                <a16:creationId xmlns="" xmlns:a16="http://schemas.microsoft.com/office/drawing/2014/main" id="{D32A786B-718C-4EE6-A812-C6AB0980D6C5}"/>
              </a:ext>
            </a:extLst>
          </p:cNvPr>
          <p:cNvPicPr>
            <a:picLocks noChangeAspect="1"/>
          </p:cNvPicPr>
          <p:nvPr/>
        </p:nvPicPr>
        <p:blipFill>
          <a:blip r:embed="rId3"/>
          <a:stretch>
            <a:fillRect/>
          </a:stretch>
        </p:blipFill>
        <p:spPr>
          <a:xfrm>
            <a:off x="838198" y="1128364"/>
            <a:ext cx="11049001" cy="5279520"/>
          </a:xfrm>
          <a:prstGeom prst="rect">
            <a:avLst/>
          </a:prstGeom>
        </p:spPr>
      </p:pic>
      <p:sp>
        <p:nvSpPr>
          <p:cNvPr id="6" name="Rectangle 5">
            <a:extLst>
              <a:ext uri="{FF2B5EF4-FFF2-40B4-BE49-F238E27FC236}">
                <a16:creationId xmlns="" xmlns:a16="http://schemas.microsoft.com/office/drawing/2014/main" id="{A92333C4-AEE4-493D-9175-1E45695CB262}"/>
              </a:ext>
            </a:extLst>
          </p:cNvPr>
          <p:cNvSpPr/>
          <p:nvPr/>
        </p:nvSpPr>
        <p:spPr>
          <a:xfrm>
            <a:off x="4718621" y="6358154"/>
            <a:ext cx="4036682" cy="369332"/>
          </a:xfrm>
          <a:prstGeom prst="rect">
            <a:avLst/>
          </a:prstGeom>
        </p:spPr>
        <p:txBody>
          <a:bodyPr wrap="none">
            <a:spAutoFit/>
          </a:bodyPr>
          <a:lstStyle/>
          <a:p>
            <a:r>
              <a:rPr lang="fr-FR" b="0" i="1" u="none" strike="noStrike" baseline="0" dirty="0">
                <a:solidFill>
                  <a:srgbClr val="000000"/>
                </a:solidFill>
                <a:latin typeface="HelveticaNeueLT Std Lt"/>
              </a:rPr>
              <a:t>Le Doare et </a:t>
            </a:r>
            <a:r>
              <a:rPr lang="fr-FR" b="0" i="1" u="none" strike="noStrike" baseline="0" dirty="0" smtClean="0">
                <a:solidFill>
                  <a:srgbClr val="000000"/>
                </a:solidFill>
                <a:latin typeface="HelveticaNeueLT Std Lt"/>
              </a:rPr>
              <a:t>al </a:t>
            </a:r>
            <a:r>
              <a:rPr lang="fr-FR" i="1" dirty="0" smtClean="0"/>
              <a:t>Front</a:t>
            </a:r>
            <a:r>
              <a:rPr lang="fr-FR" i="1" dirty="0"/>
              <a:t>. Immunol..2018</a:t>
            </a:r>
            <a:r>
              <a:rPr lang="fr-FR" b="0" i="1" u="none" strike="noStrike" baseline="0" dirty="0">
                <a:solidFill>
                  <a:srgbClr val="000000"/>
                </a:solidFill>
                <a:latin typeface="HelveticaNeueLT Std Lt"/>
              </a:rPr>
              <a:t> </a:t>
            </a:r>
            <a:endParaRPr lang="fr-FR" sz="4800" i="1" dirty="0"/>
          </a:p>
        </p:txBody>
      </p:sp>
    </p:spTree>
    <p:extLst>
      <p:ext uri="{BB962C8B-B14F-4D97-AF65-F5344CB8AC3E}">
        <p14:creationId xmlns:p14="http://schemas.microsoft.com/office/powerpoint/2010/main" val="78858262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7849514-E110-4A81-AFB8-AA53E06D3B7B}"/>
              </a:ext>
            </a:extLst>
          </p:cNvPr>
          <p:cNvSpPr>
            <a:spLocks noGrp="1"/>
          </p:cNvSpPr>
          <p:nvPr>
            <p:ph type="title"/>
          </p:nvPr>
        </p:nvSpPr>
        <p:spPr>
          <a:xfrm>
            <a:off x="0" y="18255"/>
            <a:ext cx="12042475" cy="901507"/>
          </a:xfrm>
        </p:spPr>
        <p:txBody>
          <a:bodyPr>
            <a:normAutofit fontScale="90000"/>
          </a:bodyPr>
          <a:lstStyle/>
          <a:p>
            <a:pPr algn="ctr"/>
            <a:r>
              <a:rPr lang="fr-FR" sz="3200" dirty="0"/>
              <a:t>Intérêt de la supplémentation en probiotiques des laits pour nourrisson</a:t>
            </a:r>
          </a:p>
        </p:txBody>
      </p:sp>
      <p:sp>
        <p:nvSpPr>
          <p:cNvPr id="3" name="Espace réservé du contenu 2">
            <a:extLst>
              <a:ext uri="{FF2B5EF4-FFF2-40B4-BE49-F238E27FC236}">
                <a16:creationId xmlns="" xmlns:a16="http://schemas.microsoft.com/office/drawing/2014/main" id="{FC1EC0F4-A134-4E5D-A4C4-D2F80734CD99}"/>
              </a:ext>
            </a:extLst>
          </p:cNvPr>
          <p:cNvSpPr>
            <a:spLocks noGrp="1"/>
          </p:cNvSpPr>
          <p:nvPr>
            <p:ph idx="1"/>
          </p:nvPr>
        </p:nvSpPr>
        <p:spPr>
          <a:xfrm>
            <a:off x="361950" y="1533756"/>
            <a:ext cx="3725956" cy="4965333"/>
          </a:xfrm>
        </p:spPr>
        <p:txBody>
          <a:bodyPr>
            <a:normAutofit lnSpcReduction="10000"/>
          </a:bodyPr>
          <a:lstStyle/>
          <a:p>
            <a:pPr>
              <a:lnSpc>
                <a:spcPct val="150000"/>
              </a:lnSpc>
            </a:pPr>
            <a:r>
              <a:rPr lang="fr-FR" sz="2600" dirty="0"/>
              <a:t>ERC </a:t>
            </a:r>
          </a:p>
          <a:p>
            <a:pPr>
              <a:lnSpc>
                <a:spcPct val="150000"/>
              </a:lnSpc>
            </a:pPr>
            <a:r>
              <a:rPr lang="fr-FR" sz="2600" dirty="0"/>
              <a:t>Lactobacillus </a:t>
            </a:r>
            <a:r>
              <a:rPr lang="fr-FR" sz="2600" dirty="0" err="1"/>
              <a:t>fermentum</a:t>
            </a:r>
            <a:r>
              <a:rPr lang="fr-FR" sz="2600" dirty="0"/>
              <a:t> CECT5716 du LM</a:t>
            </a:r>
          </a:p>
          <a:p>
            <a:pPr>
              <a:lnSpc>
                <a:spcPct val="150000"/>
              </a:lnSpc>
            </a:pPr>
            <a:r>
              <a:rPr lang="fr-FR" sz="2600" dirty="0"/>
              <a:t>Evaluation de l’Incidence des infections entre 6 et 12  mois </a:t>
            </a:r>
          </a:p>
          <a:p>
            <a:endParaRPr lang="fr-FR" dirty="0"/>
          </a:p>
        </p:txBody>
      </p:sp>
      <p:pic>
        <p:nvPicPr>
          <p:cNvPr id="4" name="Image 3">
            <a:extLst>
              <a:ext uri="{FF2B5EF4-FFF2-40B4-BE49-F238E27FC236}">
                <a16:creationId xmlns="" xmlns:a16="http://schemas.microsoft.com/office/drawing/2014/main" id="{A03C7D55-69FF-4979-BF66-A2C54A90CA75}"/>
              </a:ext>
            </a:extLst>
          </p:cNvPr>
          <p:cNvPicPr>
            <a:picLocks noChangeAspect="1"/>
          </p:cNvPicPr>
          <p:nvPr/>
        </p:nvPicPr>
        <p:blipFill rotWithShape="1">
          <a:blip r:embed="rId3"/>
          <a:srcRect t="10717"/>
          <a:stretch/>
        </p:blipFill>
        <p:spPr>
          <a:xfrm>
            <a:off x="3938381" y="1938452"/>
            <a:ext cx="8104094" cy="4155940"/>
          </a:xfrm>
          <a:prstGeom prst="rect">
            <a:avLst/>
          </a:prstGeom>
        </p:spPr>
      </p:pic>
      <p:sp>
        <p:nvSpPr>
          <p:cNvPr id="7" name="Rectangle 6">
            <a:extLst>
              <a:ext uri="{FF2B5EF4-FFF2-40B4-BE49-F238E27FC236}">
                <a16:creationId xmlns="" xmlns:a16="http://schemas.microsoft.com/office/drawing/2014/main" id="{C367F4BB-2921-47FF-A25A-81810FAEA340}"/>
              </a:ext>
            </a:extLst>
          </p:cNvPr>
          <p:cNvSpPr/>
          <p:nvPr/>
        </p:nvSpPr>
        <p:spPr>
          <a:xfrm>
            <a:off x="5777946" y="6402072"/>
            <a:ext cx="4947173" cy="523220"/>
          </a:xfrm>
          <a:prstGeom prst="rect">
            <a:avLst/>
          </a:prstGeom>
        </p:spPr>
        <p:txBody>
          <a:bodyPr wrap="square">
            <a:spAutoFit/>
          </a:bodyPr>
          <a:lstStyle/>
          <a:p>
            <a:r>
              <a:rPr lang="fr-FR" i="1" dirty="0">
                <a:latin typeface="AdvPAE92"/>
              </a:rPr>
              <a:t>José Maldonado, </a:t>
            </a:r>
            <a:r>
              <a:rPr lang="fr-FR" i="1" dirty="0"/>
              <a:t>JPGN 2012</a:t>
            </a:r>
            <a:r>
              <a:rPr lang="fr-FR" sz="2800" dirty="0">
                <a:latin typeface="AdvPAE92"/>
              </a:rPr>
              <a:t>,</a:t>
            </a:r>
            <a:endParaRPr lang="fr-FR" sz="2800" dirty="0"/>
          </a:p>
        </p:txBody>
      </p:sp>
      <p:sp>
        <p:nvSpPr>
          <p:cNvPr id="9" name="Rectangle : coins arrondis 8">
            <a:extLst>
              <a:ext uri="{FF2B5EF4-FFF2-40B4-BE49-F238E27FC236}">
                <a16:creationId xmlns="" xmlns:a16="http://schemas.microsoft.com/office/drawing/2014/main" id="{1F913435-3184-4A1E-9A04-AE2411B2F47F}"/>
              </a:ext>
            </a:extLst>
          </p:cNvPr>
          <p:cNvSpPr/>
          <p:nvPr/>
        </p:nvSpPr>
        <p:spPr>
          <a:xfrm>
            <a:off x="3938381" y="3429000"/>
            <a:ext cx="8104094" cy="7048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 coins arrondis 4">
            <a:extLst>
              <a:ext uri="{FF2B5EF4-FFF2-40B4-BE49-F238E27FC236}">
                <a16:creationId xmlns="" xmlns:a16="http://schemas.microsoft.com/office/drawing/2014/main" id="{A14270AD-8905-482C-B6EF-A339DB3EFED8}"/>
              </a:ext>
            </a:extLst>
          </p:cNvPr>
          <p:cNvSpPr/>
          <p:nvPr/>
        </p:nvSpPr>
        <p:spPr>
          <a:xfrm>
            <a:off x="3938381" y="5105400"/>
            <a:ext cx="8104094" cy="218844"/>
          </a:xfrm>
          <a:prstGeom prst="roundRect">
            <a:avLst/>
          </a:prstGeom>
          <a:no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3977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1A390A7-D9A9-4031-AA04-B1697A20159A}"/>
              </a:ext>
            </a:extLst>
          </p:cNvPr>
          <p:cNvSpPr>
            <a:spLocks noGrp="1"/>
          </p:cNvSpPr>
          <p:nvPr>
            <p:ph type="title"/>
          </p:nvPr>
        </p:nvSpPr>
        <p:spPr/>
        <p:txBody>
          <a:bodyPr>
            <a:noAutofit/>
          </a:bodyPr>
          <a:lstStyle/>
          <a:p>
            <a:pPr algn="ctr"/>
            <a:r>
              <a:rPr lang="fr-FR" sz="6000" dirty="0"/>
              <a:t>Définitions </a:t>
            </a:r>
            <a:r>
              <a:rPr lang="fr-FR" sz="2800" dirty="0"/>
              <a:t/>
            </a:r>
            <a:br>
              <a:rPr lang="fr-FR" sz="2800" dirty="0"/>
            </a:br>
            <a:r>
              <a:rPr lang="fr-FR" sz="2000" dirty="0"/>
              <a:t>OMS/Unicef, </a:t>
            </a:r>
            <a:r>
              <a:rPr lang="fr-FR" sz="2000" dirty="0" smtClean="0"/>
              <a:t>Inter Agency </a:t>
            </a:r>
            <a:r>
              <a:rPr lang="fr-FR" sz="2000" dirty="0"/>
              <a:t>G</a:t>
            </a:r>
            <a:r>
              <a:rPr lang="fr-FR" sz="2000" dirty="0" smtClean="0"/>
              <a:t>roup </a:t>
            </a:r>
            <a:r>
              <a:rPr lang="fr-FR" sz="2000" dirty="0"/>
              <a:t>for Action on </a:t>
            </a:r>
            <a:r>
              <a:rPr lang="fr-FR" sz="2000" dirty="0" err="1"/>
              <a:t>Breastfeeding</a:t>
            </a:r>
            <a:r>
              <a:rPr lang="fr-FR" sz="2000" dirty="0"/>
              <a:t>, </a:t>
            </a:r>
            <a:br>
              <a:rPr lang="fr-FR" sz="2000" dirty="0"/>
            </a:br>
            <a:r>
              <a:rPr lang="fr-FR" sz="2000" dirty="0"/>
              <a:t>AAP, ANAES </a:t>
            </a:r>
            <a:endParaRPr lang="fr-FR" sz="2800" dirty="0"/>
          </a:p>
        </p:txBody>
      </p:sp>
      <p:sp>
        <p:nvSpPr>
          <p:cNvPr id="3" name="Espace réservé du contenu 2">
            <a:extLst>
              <a:ext uri="{FF2B5EF4-FFF2-40B4-BE49-F238E27FC236}">
                <a16:creationId xmlns="" xmlns:a16="http://schemas.microsoft.com/office/drawing/2014/main" id="{F48A6829-F42A-4906-8E56-F1C2AB85BFAB}"/>
              </a:ext>
            </a:extLst>
          </p:cNvPr>
          <p:cNvSpPr>
            <a:spLocks noGrp="1"/>
          </p:cNvSpPr>
          <p:nvPr>
            <p:ph idx="1"/>
          </p:nvPr>
        </p:nvSpPr>
        <p:spPr>
          <a:xfrm>
            <a:off x="838200" y="1825625"/>
            <a:ext cx="10515600" cy="4667250"/>
          </a:xfrm>
        </p:spPr>
        <p:txBody>
          <a:bodyPr>
            <a:normAutofit/>
          </a:bodyPr>
          <a:lstStyle/>
          <a:p>
            <a:pPr>
              <a:lnSpc>
                <a:spcPct val="150000"/>
              </a:lnSpc>
            </a:pPr>
            <a:r>
              <a:rPr lang="fr-FR" sz="3200" dirty="0" smtClean="0">
                <a:latin typeface="Comic Sans MS" panose="030F0702030302020204" pitchFamily="66" charset="0"/>
              </a:rPr>
              <a:t>AME: enfant nourri uniquement par </a:t>
            </a:r>
            <a:r>
              <a:rPr lang="fr-FR" sz="3200" dirty="0">
                <a:latin typeface="Comic Sans MS" panose="030F0702030302020204" pitchFamily="66" charset="0"/>
              </a:rPr>
              <a:t>le lait de sa mère</a:t>
            </a:r>
          </a:p>
          <a:p>
            <a:pPr lvl="2">
              <a:lnSpc>
                <a:spcPct val="150000"/>
              </a:lnSpc>
              <a:buFont typeface="Wingdings" panose="05000000000000000000" pitchFamily="2" charset="2"/>
              <a:buChar char="§"/>
            </a:pPr>
            <a:r>
              <a:rPr lang="fr-FR" dirty="0">
                <a:latin typeface="Comic Sans MS" panose="030F0702030302020204" pitchFamily="66" charset="0"/>
              </a:rPr>
              <a:t>AM actif :  tête le sein de sa </a:t>
            </a:r>
            <a:r>
              <a:rPr lang="fr-FR" dirty="0" smtClean="0">
                <a:latin typeface="Comic Sans MS" panose="030F0702030302020204" pitchFamily="66" charset="0"/>
              </a:rPr>
              <a:t>mère</a:t>
            </a:r>
          </a:p>
          <a:p>
            <a:pPr lvl="2">
              <a:lnSpc>
                <a:spcPct val="150000"/>
              </a:lnSpc>
              <a:buFont typeface="Wingdings" panose="05000000000000000000" pitchFamily="2" charset="2"/>
              <a:buChar char="§"/>
            </a:pPr>
            <a:r>
              <a:rPr lang="fr-FR" dirty="0" smtClean="0">
                <a:latin typeface="Comic Sans MS" panose="030F0702030302020204" pitchFamily="66" charset="0"/>
              </a:rPr>
              <a:t>AM passif: tasse</a:t>
            </a:r>
            <a:r>
              <a:rPr lang="fr-FR" dirty="0">
                <a:latin typeface="Comic Sans MS" panose="030F0702030302020204" pitchFamily="66" charset="0"/>
              </a:rPr>
              <a:t>, cuillère ou biberon</a:t>
            </a:r>
          </a:p>
          <a:p>
            <a:pPr>
              <a:lnSpc>
                <a:spcPct val="150000"/>
              </a:lnSpc>
              <a:buFont typeface="Wingdings" panose="05000000000000000000" pitchFamily="2" charset="2"/>
              <a:buChar char="§"/>
            </a:pPr>
            <a:r>
              <a:rPr lang="fr-FR" sz="3200" dirty="0" smtClean="0">
                <a:latin typeface="Comic Sans MS" panose="030F0702030302020204" pitchFamily="66" charset="0"/>
              </a:rPr>
              <a:t>AM </a:t>
            </a:r>
            <a:r>
              <a:rPr lang="fr-FR" sz="3200" dirty="0">
                <a:latin typeface="Comic Sans MS" panose="030F0702030302020204" pitchFamily="66" charset="0"/>
              </a:rPr>
              <a:t>partiel : LM associé à tout autre substitut (lait, céréales, eau, eau sucrée ou autre</a:t>
            </a:r>
            <a:r>
              <a:rPr lang="fr-FR" sz="3200" dirty="0" smtClean="0">
                <a:latin typeface="Comic Sans MS" panose="030F0702030302020204" pitchFamily="66" charset="0"/>
              </a:rPr>
              <a:t>)</a:t>
            </a:r>
          </a:p>
          <a:p>
            <a:pPr>
              <a:lnSpc>
                <a:spcPct val="150000"/>
              </a:lnSpc>
              <a:buFont typeface="Wingdings" panose="05000000000000000000" pitchFamily="2" charset="2"/>
              <a:buChar char="§"/>
            </a:pPr>
            <a:r>
              <a:rPr lang="fr-FR" sz="3200" dirty="0" smtClean="0">
                <a:latin typeface="Comic Sans MS" panose="030F0702030302020204" pitchFamily="66" charset="0"/>
              </a:rPr>
              <a:t>Alimentation mixte/artificielle </a:t>
            </a:r>
            <a:endParaRPr lang="fr-FR" sz="3200" dirty="0">
              <a:latin typeface="Comic Sans MS" panose="030F0702030302020204" pitchFamily="66" charset="0"/>
            </a:endParaRPr>
          </a:p>
        </p:txBody>
      </p:sp>
    </p:spTree>
    <p:extLst>
      <p:ext uri="{BB962C8B-B14F-4D97-AF65-F5344CB8AC3E}">
        <p14:creationId xmlns:p14="http://schemas.microsoft.com/office/powerpoint/2010/main" val="2938431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510073" y="0"/>
            <a:ext cx="9828433" cy="912813"/>
          </a:xfrm>
        </p:spPr>
        <p:txBody>
          <a:bodyPr>
            <a:noAutofit/>
          </a:bodyPr>
          <a:lstStyle/>
          <a:p>
            <a:r>
              <a:rPr lang="fr-FR" sz="2800" b="1" dirty="0" smtClean="0">
                <a:solidFill>
                  <a:srgbClr val="FF0000"/>
                </a:solidFill>
              </a:rPr>
              <a:t>Réduction des infections sévères chez l’enfant</a:t>
            </a:r>
            <a:endParaRPr lang="fr-FR" sz="2800" b="1" dirty="0">
              <a:solidFill>
                <a:srgbClr val="FF0000"/>
              </a:solidFill>
            </a:endParaRPr>
          </a:p>
        </p:txBody>
      </p:sp>
      <p:sp>
        <p:nvSpPr>
          <p:cNvPr id="3" name="Espace réservé du contenu 2"/>
          <p:cNvSpPr>
            <a:spLocks noGrp="1"/>
          </p:cNvSpPr>
          <p:nvPr>
            <p:ph idx="1"/>
          </p:nvPr>
        </p:nvSpPr>
        <p:spPr>
          <a:xfrm>
            <a:off x="184247" y="1555849"/>
            <a:ext cx="4547773" cy="4351338"/>
          </a:xfrm>
        </p:spPr>
        <p:txBody>
          <a:bodyPr>
            <a:normAutofit/>
          </a:bodyPr>
          <a:lstStyle/>
          <a:p>
            <a:r>
              <a:rPr lang="fr-FR" sz="3200" dirty="0" smtClean="0"/>
              <a:t>Principal bénéfice santé de l’AM</a:t>
            </a:r>
          </a:p>
          <a:p>
            <a:pPr marL="0" indent="0">
              <a:buNone/>
            </a:pPr>
            <a:endParaRPr lang="fr-FR" sz="3200" dirty="0" smtClean="0"/>
          </a:p>
          <a:p>
            <a:pPr marL="0" indent="0">
              <a:buNone/>
            </a:pPr>
            <a:endParaRPr lang="fr-FR" sz="3200" dirty="0"/>
          </a:p>
          <a:p>
            <a:r>
              <a:rPr lang="fr-FR" sz="3200" dirty="0" smtClean="0"/>
              <a:t>PVD/Faibles revenus</a:t>
            </a:r>
            <a:endParaRPr lang="fr-FR" sz="3200" dirty="0"/>
          </a:p>
        </p:txBody>
      </p:sp>
      <p:pic>
        <p:nvPicPr>
          <p:cNvPr id="5" name="Image 4"/>
          <p:cNvPicPr>
            <a:picLocks noChangeAspect="1"/>
          </p:cNvPicPr>
          <p:nvPr/>
        </p:nvPicPr>
        <p:blipFill>
          <a:blip r:embed="rId3"/>
          <a:stretch>
            <a:fillRect/>
          </a:stretch>
        </p:blipFill>
        <p:spPr>
          <a:xfrm>
            <a:off x="5029200" y="845820"/>
            <a:ext cx="7162800" cy="6157135"/>
          </a:xfrm>
          <a:prstGeom prst="rect">
            <a:avLst/>
          </a:prstGeom>
        </p:spPr>
      </p:pic>
      <p:sp>
        <p:nvSpPr>
          <p:cNvPr id="4" name="Rectangle 3"/>
          <p:cNvSpPr/>
          <p:nvPr/>
        </p:nvSpPr>
        <p:spPr>
          <a:xfrm>
            <a:off x="1510073" y="6550223"/>
            <a:ext cx="2847254" cy="307777"/>
          </a:xfrm>
          <a:prstGeom prst="rect">
            <a:avLst/>
          </a:prstGeom>
        </p:spPr>
        <p:txBody>
          <a:bodyPr wrap="none">
            <a:spAutoFit/>
          </a:bodyPr>
          <a:lstStyle/>
          <a:p>
            <a:r>
              <a:rPr lang="fr-FR" sz="1400" b="1" dirty="0"/>
              <a:t>V. </a:t>
            </a:r>
            <a:r>
              <a:rPr lang="fr-FR" sz="1400" b="1" dirty="0" err="1"/>
              <a:t>Rigourd</a:t>
            </a:r>
            <a:r>
              <a:rPr lang="fr-FR" sz="1400" b="1" dirty="0"/>
              <a:t> et al</a:t>
            </a:r>
            <a:r>
              <a:rPr lang="fr-FR" sz="1400" b="1" dirty="0" smtClean="0"/>
              <a:t>., JPEP, 2013</a:t>
            </a:r>
            <a:endParaRPr lang="fr-FR" sz="1400" b="1" dirty="0"/>
          </a:p>
        </p:txBody>
      </p:sp>
    </p:spTree>
    <p:extLst>
      <p:ext uri="{BB962C8B-B14F-4D97-AF65-F5344CB8AC3E}">
        <p14:creationId xmlns:p14="http://schemas.microsoft.com/office/powerpoint/2010/main" val="33329427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63352" y="2081968"/>
            <a:ext cx="5366888" cy="4135951"/>
          </a:xfrm>
        </p:spPr>
        <p:txBody>
          <a:bodyPr>
            <a:normAutofit/>
          </a:bodyPr>
          <a:lstStyle/>
          <a:p>
            <a:pPr marL="0" lvl="1" indent="0">
              <a:spcBef>
                <a:spcPts val="1000"/>
              </a:spcBef>
              <a:buNone/>
            </a:pPr>
            <a:r>
              <a:rPr lang="fr-FR" dirty="0" smtClean="0">
                <a:solidFill>
                  <a:srgbClr val="FF0000"/>
                </a:solidFill>
              </a:rPr>
              <a:t>Otite moyenne aiguë</a:t>
            </a:r>
            <a:endParaRPr lang="fr-FR" sz="1400" dirty="0" smtClean="0"/>
          </a:p>
          <a:p>
            <a:pPr lvl="1">
              <a:buFont typeface="Wingdings" panose="05000000000000000000" pitchFamily="2" charset="2"/>
              <a:buChar char="§"/>
            </a:pPr>
            <a:r>
              <a:rPr lang="fr-FR" dirty="0" smtClean="0"/>
              <a:t>AME</a:t>
            </a:r>
            <a:r>
              <a:rPr lang="fr-FR" sz="2800" dirty="0" smtClean="0"/>
              <a:t>&gt; </a:t>
            </a:r>
            <a:r>
              <a:rPr lang="fr-FR" sz="2800" dirty="0"/>
              <a:t>3 </a:t>
            </a:r>
            <a:r>
              <a:rPr lang="fr-FR" sz="2800" dirty="0" smtClean="0"/>
              <a:t>mois</a:t>
            </a:r>
          </a:p>
          <a:p>
            <a:pPr lvl="1">
              <a:buFont typeface="Wingdings" panose="05000000000000000000" pitchFamily="2" charset="2"/>
              <a:buChar char="§"/>
            </a:pPr>
            <a:r>
              <a:rPr lang="fr-FR" dirty="0" smtClean="0"/>
              <a:t>Diminution du risque</a:t>
            </a:r>
          </a:p>
          <a:p>
            <a:pPr lvl="2">
              <a:buFont typeface="Wingdings" panose="05000000000000000000" pitchFamily="2" charset="2"/>
              <a:buChar char="§"/>
            </a:pPr>
            <a:r>
              <a:rPr lang="fr-FR" sz="2800" dirty="0" smtClean="0"/>
              <a:t> </a:t>
            </a:r>
            <a:r>
              <a:rPr lang="fr-FR" sz="1800" dirty="0" smtClean="0"/>
              <a:t>OR </a:t>
            </a:r>
            <a:r>
              <a:rPr lang="fr-FR" sz="1800" dirty="0"/>
              <a:t>: 0,50 ; IC 95 % : 0,36- </a:t>
            </a:r>
            <a:r>
              <a:rPr lang="fr-FR" sz="1800" dirty="0" smtClean="0"/>
              <a:t>0,70</a:t>
            </a:r>
            <a:endParaRPr lang="fr-FR" sz="1800" dirty="0"/>
          </a:p>
          <a:p>
            <a:pPr marL="0" indent="0">
              <a:buNone/>
            </a:pPr>
            <a:r>
              <a:rPr lang="fr-FR" sz="2400" dirty="0" smtClean="0">
                <a:solidFill>
                  <a:srgbClr val="FF0000"/>
                </a:solidFill>
              </a:rPr>
              <a:t>Infections respiratoires  basses  sévères </a:t>
            </a:r>
          </a:p>
          <a:p>
            <a:pPr lvl="1">
              <a:buFont typeface="Wingdings" panose="05000000000000000000" pitchFamily="2" charset="2"/>
              <a:buChar char="§"/>
            </a:pPr>
            <a:r>
              <a:rPr lang="fr-FR" dirty="0" smtClean="0"/>
              <a:t>AME &gt; mois  </a:t>
            </a:r>
          </a:p>
          <a:p>
            <a:pPr lvl="1">
              <a:buFont typeface="Wingdings" panose="05000000000000000000" pitchFamily="2" charset="2"/>
              <a:buChar char="§"/>
            </a:pPr>
            <a:r>
              <a:rPr lang="fr-FR" dirty="0" smtClean="0"/>
              <a:t>Diminution significative du risque d’hospitalisation</a:t>
            </a:r>
          </a:p>
          <a:p>
            <a:pPr marL="914400" lvl="2" indent="0">
              <a:buNone/>
            </a:pPr>
            <a:endParaRPr lang="fr-FR" sz="1600" dirty="0"/>
          </a:p>
        </p:txBody>
      </p:sp>
      <p:sp>
        <p:nvSpPr>
          <p:cNvPr id="4" name="Rectangle 3"/>
          <p:cNvSpPr/>
          <p:nvPr/>
        </p:nvSpPr>
        <p:spPr>
          <a:xfrm>
            <a:off x="1587767" y="7569774"/>
            <a:ext cx="8879305" cy="646331"/>
          </a:xfrm>
          <a:prstGeom prst="rect">
            <a:avLst/>
          </a:prstGeom>
        </p:spPr>
        <p:txBody>
          <a:bodyPr wrap="square">
            <a:spAutoFit/>
          </a:bodyPr>
          <a:lstStyle/>
          <a:p>
            <a:r>
              <a:rPr lang="en-US" dirty="0"/>
              <a:t>American Academy of Pediatrics. Section on </a:t>
            </a:r>
            <a:r>
              <a:rPr lang="en-US" dirty="0" smtClean="0"/>
              <a:t>Breastfeeding. Breastfeeding </a:t>
            </a:r>
            <a:r>
              <a:rPr lang="en-US" dirty="0"/>
              <a:t>and the use of human milk. Pediatrics </a:t>
            </a:r>
            <a:r>
              <a:rPr lang="en-US" dirty="0" smtClean="0"/>
              <a:t>2012; 129:e827- </a:t>
            </a:r>
            <a:r>
              <a:rPr lang="en-US" dirty="0"/>
              <a:t>41</a:t>
            </a:r>
            <a:endParaRPr lang="fr-FR" dirty="0"/>
          </a:p>
        </p:txBody>
      </p:sp>
      <p:pic>
        <p:nvPicPr>
          <p:cNvPr id="6" name="Image 5"/>
          <p:cNvPicPr>
            <a:picLocks noChangeAspect="1"/>
          </p:cNvPicPr>
          <p:nvPr/>
        </p:nvPicPr>
        <p:blipFill>
          <a:blip r:embed="rId3"/>
          <a:stretch>
            <a:fillRect/>
          </a:stretch>
        </p:blipFill>
        <p:spPr>
          <a:xfrm>
            <a:off x="5857087" y="1370642"/>
            <a:ext cx="6078239" cy="5261304"/>
          </a:xfrm>
          <a:prstGeom prst="rect">
            <a:avLst/>
          </a:prstGeom>
        </p:spPr>
      </p:pic>
      <p:sp>
        <p:nvSpPr>
          <p:cNvPr id="9" name="Rectangle 8"/>
          <p:cNvSpPr/>
          <p:nvPr/>
        </p:nvSpPr>
        <p:spPr>
          <a:xfrm>
            <a:off x="5186812" y="228059"/>
            <a:ext cx="6312947" cy="923330"/>
          </a:xfrm>
          <a:prstGeom prst="rect">
            <a:avLst/>
          </a:prstGeom>
        </p:spPr>
        <p:txBody>
          <a:bodyPr wrap="none">
            <a:spAutoFit/>
          </a:bodyPr>
          <a:lstStyle/>
          <a:p>
            <a:r>
              <a:rPr lang="en-US" dirty="0"/>
              <a:t>AHRQ Publication N° 07- E007, April </a:t>
            </a:r>
            <a:r>
              <a:rPr lang="en-US" dirty="0" smtClean="0"/>
              <a:t>2007</a:t>
            </a:r>
          </a:p>
          <a:p>
            <a:r>
              <a:rPr lang="en-US" dirty="0"/>
              <a:t>Breastfeeding and maternal and infant health outcome in</a:t>
            </a:r>
          </a:p>
          <a:p>
            <a:r>
              <a:rPr lang="en-US" dirty="0"/>
              <a:t>developed countries</a:t>
            </a:r>
            <a:endParaRPr lang="fr-FR" dirty="0"/>
          </a:p>
        </p:txBody>
      </p:sp>
      <p:pic>
        <p:nvPicPr>
          <p:cNvPr id="7" name="Image 6"/>
          <p:cNvPicPr>
            <a:picLocks noChangeAspect="1"/>
          </p:cNvPicPr>
          <p:nvPr/>
        </p:nvPicPr>
        <p:blipFill>
          <a:blip r:embed="rId3"/>
          <a:stretch>
            <a:fillRect/>
          </a:stretch>
        </p:blipFill>
        <p:spPr>
          <a:xfrm>
            <a:off x="1211580" y="-105911"/>
            <a:ext cx="2867025" cy="1981200"/>
          </a:xfrm>
          <a:prstGeom prst="rect">
            <a:avLst/>
          </a:prstGeom>
        </p:spPr>
      </p:pic>
      <p:sp>
        <p:nvSpPr>
          <p:cNvPr id="2" name="Ellipse 1"/>
          <p:cNvSpPr/>
          <p:nvPr/>
        </p:nvSpPr>
        <p:spPr>
          <a:xfrm>
            <a:off x="5730240" y="2081968"/>
            <a:ext cx="6205086" cy="981272"/>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p:cNvSpPr/>
          <p:nvPr/>
        </p:nvSpPr>
        <p:spPr>
          <a:xfrm>
            <a:off x="5730241" y="4617720"/>
            <a:ext cx="6205086" cy="80010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724111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74424"/>
            <a:ext cx="10515600" cy="1325563"/>
          </a:xfrm>
        </p:spPr>
        <p:txBody>
          <a:bodyPr>
            <a:noAutofit/>
          </a:bodyPr>
          <a:lstStyle/>
          <a:p>
            <a:r>
              <a:rPr lang="en-US" sz="2800" dirty="0"/>
              <a:t>Breastfeeding and the Risk of Hospitalization for Respiratory Disease in Infancy: A </a:t>
            </a:r>
            <a:r>
              <a:rPr lang="en-US" sz="2800" dirty="0" smtClean="0"/>
              <a:t>Meta-analysis</a:t>
            </a:r>
            <a:r>
              <a:rPr lang="en-US" sz="2800" b="1" dirty="0" smtClean="0"/>
              <a:t/>
            </a:r>
            <a:br>
              <a:rPr lang="en-US" sz="2800" b="1" dirty="0" smtClean="0"/>
            </a:br>
            <a:r>
              <a:rPr lang="fr-FR" sz="1600" dirty="0" err="1" smtClean="0"/>
              <a:t>Bachrach</a:t>
            </a:r>
            <a:r>
              <a:rPr lang="fr-FR" sz="1600" dirty="0" smtClean="0"/>
              <a:t> </a:t>
            </a:r>
            <a:r>
              <a:rPr lang="fr-FR" sz="1600" dirty="0" err="1"/>
              <a:t>Arch</a:t>
            </a:r>
            <a:r>
              <a:rPr lang="fr-FR" sz="1600" dirty="0"/>
              <a:t> </a:t>
            </a:r>
            <a:r>
              <a:rPr lang="fr-FR" sz="1600" dirty="0" err="1"/>
              <a:t>Pediatr</a:t>
            </a:r>
            <a:r>
              <a:rPr lang="fr-FR" sz="1600" dirty="0"/>
              <a:t> </a:t>
            </a:r>
            <a:r>
              <a:rPr lang="fr-FR" sz="1600" dirty="0" err="1"/>
              <a:t>Adolesc</a:t>
            </a:r>
            <a:r>
              <a:rPr lang="fr-FR" sz="1600" dirty="0"/>
              <a:t> </a:t>
            </a:r>
            <a:r>
              <a:rPr lang="fr-FR" sz="1600" dirty="0" smtClean="0"/>
              <a:t>Med 2003</a:t>
            </a:r>
            <a:endParaRPr lang="fr-FR" sz="2800" dirty="0"/>
          </a:p>
        </p:txBody>
      </p:sp>
      <p:sp>
        <p:nvSpPr>
          <p:cNvPr id="4" name="Rectangle 3"/>
          <p:cNvSpPr/>
          <p:nvPr/>
        </p:nvSpPr>
        <p:spPr>
          <a:xfrm>
            <a:off x="4485623" y="3244334"/>
            <a:ext cx="3220753" cy="369332"/>
          </a:xfrm>
          <a:prstGeom prst="rect">
            <a:avLst/>
          </a:prstGeom>
        </p:spPr>
        <p:txBody>
          <a:bodyPr wrap="none">
            <a:spAutoFit/>
          </a:bodyPr>
          <a:lstStyle/>
          <a:p>
            <a:r>
              <a:rPr lang="fr-FR" dirty="0" smtClean="0"/>
              <a:t>10.1001/archpedi.157.3.237</a:t>
            </a:r>
            <a:endParaRPr lang="fr-FR" dirty="0"/>
          </a:p>
        </p:txBody>
      </p:sp>
      <p:sp>
        <p:nvSpPr>
          <p:cNvPr id="6" name="Espace réservé du contenu 5"/>
          <p:cNvSpPr>
            <a:spLocks noGrp="1"/>
          </p:cNvSpPr>
          <p:nvPr>
            <p:ph idx="1"/>
          </p:nvPr>
        </p:nvSpPr>
        <p:spPr/>
        <p:txBody>
          <a:bodyPr/>
          <a:lstStyle/>
          <a:p>
            <a:pPr marL="0" indent="0">
              <a:buNone/>
            </a:pPr>
            <a:r>
              <a:rPr lang="fr-FR" dirty="0" smtClean="0"/>
              <a:t> </a:t>
            </a:r>
            <a:endParaRPr lang="fr-FR" dirty="0"/>
          </a:p>
        </p:txBody>
      </p:sp>
      <p:pic>
        <p:nvPicPr>
          <p:cNvPr id="7" name="Image 6"/>
          <p:cNvPicPr>
            <a:picLocks noChangeAspect="1"/>
          </p:cNvPicPr>
          <p:nvPr/>
        </p:nvPicPr>
        <p:blipFill>
          <a:blip r:embed="rId2"/>
          <a:stretch>
            <a:fillRect/>
          </a:stretch>
        </p:blipFill>
        <p:spPr>
          <a:xfrm>
            <a:off x="4494226" y="1225461"/>
            <a:ext cx="7575854" cy="4951502"/>
          </a:xfrm>
          <a:prstGeom prst="rect">
            <a:avLst/>
          </a:prstGeom>
        </p:spPr>
      </p:pic>
      <p:sp>
        <p:nvSpPr>
          <p:cNvPr id="8" name="Rectangle 7"/>
          <p:cNvSpPr/>
          <p:nvPr/>
        </p:nvSpPr>
        <p:spPr>
          <a:xfrm>
            <a:off x="386087" y="2413337"/>
            <a:ext cx="4099535" cy="3539430"/>
          </a:xfrm>
          <a:prstGeom prst="rect">
            <a:avLst/>
          </a:prstGeom>
        </p:spPr>
        <p:txBody>
          <a:bodyPr wrap="square">
            <a:spAutoFit/>
          </a:bodyPr>
          <a:lstStyle/>
          <a:p>
            <a:r>
              <a:rPr lang="en-US" sz="2800" dirty="0" smtClean="0"/>
              <a:t>AM </a:t>
            </a:r>
            <a:r>
              <a:rPr lang="en-US" sz="2800" dirty="0" err="1" smtClean="0"/>
              <a:t>réduit</a:t>
            </a:r>
            <a:r>
              <a:rPr lang="en-US" sz="2800" dirty="0" smtClean="0"/>
              <a:t> de 72</a:t>
            </a:r>
            <a:r>
              <a:rPr lang="en-US" sz="2800" dirty="0"/>
              <a:t>% </a:t>
            </a:r>
            <a:r>
              <a:rPr lang="en-US" sz="2800" dirty="0" smtClean="0"/>
              <a:t>le </a:t>
            </a:r>
            <a:r>
              <a:rPr lang="en-US" sz="2800" dirty="0" err="1" smtClean="0"/>
              <a:t>risque</a:t>
            </a:r>
            <a:r>
              <a:rPr lang="en-US" sz="2800" dirty="0" smtClean="0"/>
              <a:t> </a:t>
            </a:r>
            <a:r>
              <a:rPr lang="en-US" sz="2800" dirty="0" err="1" smtClean="0"/>
              <a:t>d’hospitalisation</a:t>
            </a:r>
            <a:r>
              <a:rPr lang="en-US" sz="2800" dirty="0" smtClean="0"/>
              <a:t> pour infection </a:t>
            </a:r>
            <a:r>
              <a:rPr lang="en-US" sz="2800" dirty="0" err="1" smtClean="0"/>
              <a:t>respiratoire</a:t>
            </a:r>
            <a:r>
              <a:rPr lang="en-US" sz="2800" dirty="0" smtClean="0"/>
              <a:t> </a:t>
            </a:r>
            <a:r>
              <a:rPr lang="en-US" sz="2800" dirty="0" err="1" smtClean="0"/>
              <a:t>aiguë</a:t>
            </a:r>
            <a:r>
              <a:rPr lang="en-US" sz="2800" dirty="0" smtClean="0"/>
              <a:t> </a:t>
            </a:r>
            <a:r>
              <a:rPr lang="en-US" sz="2800" dirty="0" err="1" smtClean="0"/>
              <a:t>basse</a:t>
            </a:r>
            <a:r>
              <a:rPr lang="en-US" sz="2800" dirty="0" smtClean="0"/>
              <a:t> </a:t>
            </a:r>
            <a:r>
              <a:rPr lang="en-US" sz="2800" dirty="0" err="1" smtClean="0"/>
              <a:t>sévère</a:t>
            </a:r>
            <a:endParaRPr lang="en-US" sz="2800" dirty="0" smtClean="0"/>
          </a:p>
          <a:p>
            <a:endParaRPr lang="en-US" sz="2800" dirty="0"/>
          </a:p>
          <a:p>
            <a:r>
              <a:rPr lang="en-US" sz="2800" dirty="0" smtClean="0"/>
              <a:t>Pas </a:t>
            </a:r>
            <a:r>
              <a:rPr lang="en-US" sz="2800" dirty="0" err="1" smtClean="0"/>
              <a:t>d’effet</a:t>
            </a:r>
            <a:r>
              <a:rPr lang="en-US" sz="2800" dirty="0" smtClean="0"/>
              <a:t> </a:t>
            </a:r>
            <a:r>
              <a:rPr lang="en-US" sz="2800" dirty="0" err="1" smtClean="0"/>
              <a:t>sur</a:t>
            </a:r>
            <a:r>
              <a:rPr lang="en-US" sz="2800" dirty="0" smtClean="0"/>
              <a:t> les IRAB simples </a:t>
            </a:r>
            <a:endParaRPr lang="fr-FR" sz="2800" dirty="0"/>
          </a:p>
        </p:txBody>
      </p:sp>
      <p:sp>
        <p:nvSpPr>
          <p:cNvPr id="3" name="Ellipse 2"/>
          <p:cNvSpPr/>
          <p:nvPr/>
        </p:nvSpPr>
        <p:spPr>
          <a:xfrm>
            <a:off x="5105400" y="5090160"/>
            <a:ext cx="5410200" cy="370165"/>
          </a:xfrm>
          <a:prstGeom prst="ellipse">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7655655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B1F6882F-66A2-4043-948B-4A192B8633B8}"/>
              </a:ext>
            </a:extLst>
          </p:cNvPr>
          <p:cNvSpPr>
            <a:spLocks noGrp="1"/>
          </p:cNvSpPr>
          <p:nvPr>
            <p:ph type="title"/>
          </p:nvPr>
        </p:nvSpPr>
        <p:spPr>
          <a:xfrm>
            <a:off x="557939" y="365125"/>
            <a:ext cx="11634061" cy="1325563"/>
          </a:xfrm>
        </p:spPr>
        <p:txBody>
          <a:bodyPr>
            <a:normAutofit/>
          </a:bodyPr>
          <a:lstStyle/>
          <a:p>
            <a:r>
              <a:rPr lang="fr-FR" sz="3600" b="1" u="sng" dirty="0"/>
              <a:t>Allaitement maternel et prévention de la diarrhée</a:t>
            </a:r>
          </a:p>
        </p:txBody>
      </p:sp>
      <p:sp>
        <p:nvSpPr>
          <p:cNvPr id="3" name="Espace réservé du contenu 2">
            <a:extLst>
              <a:ext uri="{FF2B5EF4-FFF2-40B4-BE49-F238E27FC236}">
                <a16:creationId xmlns="" xmlns:a16="http://schemas.microsoft.com/office/drawing/2014/main" id="{FA5878B6-7AAC-4DFA-AFBB-EB8A87AF0D50}"/>
              </a:ext>
            </a:extLst>
          </p:cNvPr>
          <p:cNvSpPr>
            <a:spLocks noGrp="1"/>
          </p:cNvSpPr>
          <p:nvPr>
            <p:ph idx="1"/>
          </p:nvPr>
        </p:nvSpPr>
        <p:spPr>
          <a:xfrm>
            <a:off x="557939" y="1863725"/>
            <a:ext cx="10972799" cy="4351338"/>
          </a:xfrm>
        </p:spPr>
        <p:txBody>
          <a:bodyPr>
            <a:normAutofit fontScale="85000" lnSpcReduction="10000"/>
          </a:bodyPr>
          <a:lstStyle/>
          <a:p>
            <a:pPr marL="0" indent="0" algn="ctr">
              <a:buNone/>
            </a:pPr>
            <a:r>
              <a:rPr lang="fr-FR" sz="4200" u="sng" dirty="0"/>
              <a:t>Méta- analyse de l’AHRQ </a:t>
            </a:r>
          </a:p>
          <a:p>
            <a:pPr marL="0" indent="0" algn="ctr">
              <a:buNone/>
            </a:pPr>
            <a:endParaRPr lang="fr-FR" sz="4200" u="sng" dirty="0"/>
          </a:p>
          <a:p>
            <a:pPr lvl="1">
              <a:lnSpc>
                <a:spcPct val="160000"/>
              </a:lnSpc>
            </a:pPr>
            <a:r>
              <a:rPr lang="fr-FR" sz="3200" dirty="0"/>
              <a:t>Diminution risque de diarrhée aiguë infectieuse pendant la 1</a:t>
            </a:r>
            <a:r>
              <a:rPr lang="fr-FR" sz="3200" baseline="30000" dirty="0"/>
              <a:t>ère</a:t>
            </a:r>
            <a:r>
              <a:rPr lang="fr-FR" sz="3200" dirty="0"/>
              <a:t>  année de vie     </a:t>
            </a:r>
          </a:p>
          <a:p>
            <a:pPr lvl="1"/>
            <a:endParaRPr lang="fr-FR" dirty="0"/>
          </a:p>
          <a:p>
            <a:pPr lvl="2"/>
            <a:r>
              <a:rPr lang="fr-FR" sz="3200" dirty="0"/>
              <a:t>OR : 0,36 ; IC 95 % : 0,32- 0,41 </a:t>
            </a:r>
          </a:p>
          <a:p>
            <a:pPr lvl="1">
              <a:lnSpc>
                <a:spcPct val="200000"/>
              </a:lnSpc>
            </a:pPr>
            <a:r>
              <a:rPr lang="fr-FR" sz="3200" dirty="0"/>
              <a:t>Persiste pendant les 2 mois suivant l’arrêt de l’allaitement</a:t>
            </a:r>
          </a:p>
        </p:txBody>
      </p:sp>
      <p:sp>
        <p:nvSpPr>
          <p:cNvPr id="4" name="Rectangle 3">
            <a:extLst>
              <a:ext uri="{FF2B5EF4-FFF2-40B4-BE49-F238E27FC236}">
                <a16:creationId xmlns="" xmlns:a16="http://schemas.microsoft.com/office/drawing/2014/main" id="{AD347016-80EC-4EC7-863C-B103B4E25BA5}"/>
              </a:ext>
            </a:extLst>
          </p:cNvPr>
          <p:cNvSpPr/>
          <p:nvPr/>
        </p:nvSpPr>
        <p:spPr>
          <a:xfrm>
            <a:off x="6096000" y="5934670"/>
            <a:ext cx="6096000" cy="923330"/>
          </a:xfrm>
          <a:prstGeom prst="rect">
            <a:avLst/>
          </a:prstGeom>
        </p:spPr>
        <p:txBody>
          <a:bodyPr>
            <a:spAutoFit/>
          </a:bodyPr>
          <a:lstStyle/>
          <a:p>
            <a:r>
              <a:rPr lang="en-US" dirty="0"/>
              <a:t>Agency for healthcare Research and Quality (AHRQ).</a:t>
            </a:r>
          </a:p>
          <a:p>
            <a:r>
              <a:rPr lang="en-US" dirty="0"/>
              <a:t>Breastfeeding and maternal and infant health outcome in developed countries. AHRQ 2007,</a:t>
            </a:r>
          </a:p>
        </p:txBody>
      </p:sp>
      <p:sp>
        <p:nvSpPr>
          <p:cNvPr id="5" name="AutoShape 2" descr="Résultat d’images pour AHRQ "/>
          <p:cNvSpPr>
            <a:spLocks noChangeAspect="1" noChangeArrowheads="1"/>
          </p:cNvSpPr>
          <p:nvPr/>
        </p:nvSpPr>
        <p:spPr bwMode="auto">
          <a:xfrm>
            <a:off x="63500" y="-731838"/>
            <a:ext cx="2209800" cy="1524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6" name="Image 5"/>
          <p:cNvPicPr>
            <a:picLocks noChangeAspect="1"/>
          </p:cNvPicPr>
          <p:nvPr/>
        </p:nvPicPr>
        <p:blipFill>
          <a:blip r:embed="rId3"/>
          <a:stretch>
            <a:fillRect/>
          </a:stretch>
        </p:blipFill>
        <p:spPr>
          <a:xfrm>
            <a:off x="0" y="1220788"/>
            <a:ext cx="2867025" cy="1981200"/>
          </a:xfrm>
          <a:prstGeom prst="rect">
            <a:avLst/>
          </a:prstGeom>
        </p:spPr>
      </p:pic>
    </p:spTree>
    <p:extLst>
      <p:ext uri="{BB962C8B-B14F-4D97-AF65-F5344CB8AC3E}">
        <p14:creationId xmlns:p14="http://schemas.microsoft.com/office/powerpoint/2010/main" val="300859116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357A390-0936-41CB-BB60-2EC14D681C97}"/>
              </a:ext>
            </a:extLst>
          </p:cNvPr>
          <p:cNvSpPr>
            <a:spLocks noGrp="1"/>
          </p:cNvSpPr>
          <p:nvPr>
            <p:ph type="title"/>
          </p:nvPr>
        </p:nvSpPr>
        <p:spPr/>
        <p:txBody>
          <a:bodyPr>
            <a:normAutofit fontScale="90000"/>
          </a:bodyPr>
          <a:lstStyle/>
          <a:p>
            <a:pPr algn="ctr"/>
            <a:r>
              <a:rPr lang="fr-FR" dirty="0"/>
              <a:t>Pratiques alimentaires et morbi-mortalité par diarrhée en Afrique subsaharienne</a:t>
            </a:r>
          </a:p>
        </p:txBody>
      </p:sp>
      <p:sp>
        <p:nvSpPr>
          <p:cNvPr id="3" name="Espace réservé du contenu 2">
            <a:extLst>
              <a:ext uri="{FF2B5EF4-FFF2-40B4-BE49-F238E27FC236}">
                <a16:creationId xmlns="" xmlns:a16="http://schemas.microsoft.com/office/drawing/2014/main" id="{65759957-A6C8-4002-93BD-A3C317553003}"/>
              </a:ext>
            </a:extLst>
          </p:cNvPr>
          <p:cNvSpPr>
            <a:spLocks noGrp="1"/>
          </p:cNvSpPr>
          <p:nvPr>
            <p:ph idx="1"/>
          </p:nvPr>
        </p:nvSpPr>
        <p:spPr>
          <a:xfrm>
            <a:off x="571500" y="1825625"/>
            <a:ext cx="10782300" cy="4667250"/>
          </a:xfrm>
        </p:spPr>
        <p:txBody>
          <a:bodyPr>
            <a:normAutofit fontScale="77500" lnSpcReduction="20000"/>
          </a:bodyPr>
          <a:lstStyle/>
          <a:p>
            <a:pPr marL="0" indent="0" algn="ctr">
              <a:lnSpc>
                <a:spcPct val="150000"/>
              </a:lnSpc>
              <a:buNone/>
            </a:pPr>
            <a:r>
              <a:rPr lang="fr-FR" sz="4100" dirty="0"/>
              <a:t>Etude sur les EDS récentes de 9 pays</a:t>
            </a:r>
          </a:p>
          <a:p>
            <a:pPr lvl="1">
              <a:lnSpc>
                <a:spcPct val="150000"/>
              </a:lnSpc>
            </a:pPr>
            <a:r>
              <a:rPr lang="fr-FR" sz="2800" dirty="0"/>
              <a:t>Burkina Faso (2010, N = 9,733);                       RDC (2013; N = 10,458); </a:t>
            </a:r>
          </a:p>
          <a:p>
            <a:pPr lvl="1">
              <a:lnSpc>
                <a:spcPct val="150000"/>
              </a:lnSpc>
            </a:pPr>
            <a:r>
              <a:rPr lang="fr-FR" sz="2800" dirty="0"/>
              <a:t>Ethiopie (2013, N = 7,251);                               Kenya (2014, N = 14,034); </a:t>
            </a:r>
          </a:p>
          <a:p>
            <a:pPr lvl="1">
              <a:lnSpc>
                <a:spcPct val="150000"/>
              </a:lnSpc>
            </a:pPr>
            <a:r>
              <a:rPr lang="fr-FR" sz="2800" dirty="0"/>
              <a:t>Mali (2013, N = 6,365);                                      Niger (2013, N = 7,235); </a:t>
            </a:r>
          </a:p>
          <a:p>
            <a:pPr lvl="1">
              <a:lnSpc>
                <a:spcPct val="150000"/>
              </a:lnSpc>
            </a:pPr>
            <a:r>
              <a:rPr lang="fr-FR" sz="2800" dirty="0"/>
              <a:t>Nigeria (2013, N = 18,539);                               </a:t>
            </a:r>
            <a:r>
              <a:rPr lang="fr-FR" sz="2800" dirty="0" err="1"/>
              <a:t>Tanzania</a:t>
            </a:r>
            <a:r>
              <a:rPr lang="fr-FR" sz="2800" dirty="0"/>
              <a:t> (2010, N = 5,013); </a:t>
            </a:r>
          </a:p>
          <a:p>
            <a:pPr lvl="1">
              <a:lnSpc>
                <a:spcPct val="150000"/>
              </a:lnSpc>
            </a:pPr>
            <a:r>
              <a:rPr lang="fr-FR" sz="2800" dirty="0"/>
              <a:t>Uganda (2010, N = 4,472).</a:t>
            </a:r>
          </a:p>
        </p:txBody>
      </p:sp>
      <p:sp>
        <p:nvSpPr>
          <p:cNvPr id="4" name="Rectangle 3">
            <a:extLst>
              <a:ext uri="{FF2B5EF4-FFF2-40B4-BE49-F238E27FC236}">
                <a16:creationId xmlns="" xmlns:a16="http://schemas.microsoft.com/office/drawing/2014/main" id="{042AF835-4875-49B0-AC38-B8015CC3479C}"/>
              </a:ext>
            </a:extLst>
          </p:cNvPr>
          <p:cNvSpPr/>
          <p:nvPr/>
        </p:nvSpPr>
        <p:spPr>
          <a:xfrm>
            <a:off x="4512874" y="6123543"/>
            <a:ext cx="3166251" cy="369332"/>
          </a:xfrm>
          <a:prstGeom prst="rect">
            <a:avLst/>
          </a:prstGeom>
        </p:spPr>
        <p:txBody>
          <a:bodyPr wrap="none">
            <a:spAutoFit/>
          </a:bodyPr>
          <a:lstStyle/>
          <a:p>
            <a:r>
              <a:rPr lang="nl-NL" b="1" i="1" dirty="0"/>
              <a:t>Ogbo FA, </a:t>
            </a:r>
            <a:r>
              <a:rPr lang="en-US" b="1" i="1" dirty="0" err="1"/>
              <a:t>PLoS</a:t>
            </a:r>
            <a:r>
              <a:rPr lang="en-US" b="1" i="1" dirty="0"/>
              <a:t> ONE 2017</a:t>
            </a:r>
            <a:endParaRPr lang="fr-FR" b="1" i="1" dirty="0"/>
          </a:p>
        </p:txBody>
      </p:sp>
    </p:spTree>
    <p:extLst>
      <p:ext uri="{BB962C8B-B14F-4D97-AF65-F5344CB8AC3E}">
        <p14:creationId xmlns:p14="http://schemas.microsoft.com/office/powerpoint/2010/main" val="31206223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 xmlns:a16="http://schemas.microsoft.com/office/drawing/2014/main" id="{47569683-2966-4C1A-BE73-5E4E7174D90A}"/>
              </a:ext>
            </a:extLst>
          </p:cNvPr>
          <p:cNvSpPr/>
          <p:nvPr/>
        </p:nvSpPr>
        <p:spPr>
          <a:xfrm>
            <a:off x="3047999" y="147737"/>
            <a:ext cx="6096000" cy="369332"/>
          </a:xfrm>
          <a:prstGeom prst="rect">
            <a:avLst/>
          </a:prstGeom>
        </p:spPr>
        <p:txBody>
          <a:bodyPr>
            <a:spAutoFit/>
          </a:bodyPr>
          <a:lstStyle/>
          <a:p>
            <a:endParaRPr lang="fr-FR" dirty="0"/>
          </a:p>
        </p:txBody>
      </p:sp>
      <p:sp>
        <p:nvSpPr>
          <p:cNvPr id="6" name="Rectangle 5">
            <a:extLst>
              <a:ext uri="{FF2B5EF4-FFF2-40B4-BE49-F238E27FC236}">
                <a16:creationId xmlns="" xmlns:a16="http://schemas.microsoft.com/office/drawing/2014/main" id="{593A8910-279A-4F4E-8710-EB4923B89169}"/>
              </a:ext>
            </a:extLst>
          </p:cNvPr>
          <p:cNvSpPr/>
          <p:nvPr/>
        </p:nvSpPr>
        <p:spPr>
          <a:xfrm>
            <a:off x="464949" y="261371"/>
            <a:ext cx="11506038" cy="1077218"/>
          </a:xfrm>
          <a:prstGeom prst="rect">
            <a:avLst/>
          </a:prstGeom>
        </p:spPr>
        <p:txBody>
          <a:bodyPr wrap="square">
            <a:spAutoFit/>
          </a:bodyPr>
          <a:lstStyle/>
          <a:p>
            <a:pPr algn="ctr"/>
            <a:r>
              <a:rPr lang="fr-FR" sz="3200" dirty="0"/>
              <a:t>Pratiques alimentaires et morbi-mortalité par diarrhée en Afrique subsaharienne</a:t>
            </a:r>
          </a:p>
        </p:txBody>
      </p:sp>
      <p:pic>
        <p:nvPicPr>
          <p:cNvPr id="7" name="Image 6">
            <a:extLst>
              <a:ext uri="{FF2B5EF4-FFF2-40B4-BE49-F238E27FC236}">
                <a16:creationId xmlns="" xmlns:a16="http://schemas.microsoft.com/office/drawing/2014/main" id="{8431FC06-C8F9-4B5A-9F3F-9BD0A8C89807}"/>
              </a:ext>
            </a:extLst>
          </p:cNvPr>
          <p:cNvPicPr>
            <a:picLocks noChangeAspect="1"/>
          </p:cNvPicPr>
          <p:nvPr/>
        </p:nvPicPr>
        <p:blipFill>
          <a:blip r:embed="rId3"/>
          <a:stretch>
            <a:fillRect/>
          </a:stretch>
        </p:blipFill>
        <p:spPr>
          <a:xfrm>
            <a:off x="264804" y="1892057"/>
            <a:ext cx="11296488" cy="4323006"/>
          </a:xfrm>
          <a:prstGeom prst="rect">
            <a:avLst/>
          </a:prstGeom>
        </p:spPr>
      </p:pic>
      <p:sp>
        <p:nvSpPr>
          <p:cNvPr id="3" name="Rectangle : coins arrondis 2">
            <a:extLst>
              <a:ext uri="{FF2B5EF4-FFF2-40B4-BE49-F238E27FC236}">
                <a16:creationId xmlns="" xmlns:a16="http://schemas.microsoft.com/office/drawing/2014/main" id="{E18F9BBB-9F03-44C9-AC60-D37C299B4265}"/>
              </a:ext>
            </a:extLst>
          </p:cNvPr>
          <p:cNvSpPr/>
          <p:nvPr/>
        </p:nvSpPr>
        <p:spPr>
          <a:xfrm>
            <a:off x="7863695" y="3562349"/>
            <a:ext cx="3752850" cy="32385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 coins arrondis 7">
            <a:extLst>
              <a:ext uri="{FF2B5EF4-FFF2-40B4-BE49-F238E27FC236}">
                <a16:creationId xmlns="" xmlns:a16="http://schemas.microsoft.com/office/drawing/2014/main" id="{AB5111E6-EE50-4B11-9F68-DA6AB431AFFD}"/>
              </a:ext>
            </a:extLst>
          </p:cNvPr>
          <p:cNvSpPr/>
          <p:nvPr/>
        </p:nvSpPr>
        <p:spPr>
          <a:xfrm>
            <a:off x="7808442" y="4736306"/>
            <a:ext cx="3752850" cy="32385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Rectangle 1"/>
          <p:cNvSpPr/>
          <p:nvPr/>
        </p:nvSpPr>
        <p:spPr>
          <a:xfrm>
            <a:off x="1079833" y="1410899"/>
            <a:ext cx="8711039" cy="507831"/>
          </a:xfrm>
          <a:prstGeom prst="rect">
            <a:avLst/>
          </a:prstGeom>
        </p:spPr>
        <p:txBody>
          <a:bodyPr wrap="none">
            <a:spAutoFit/>
          </a:bodyPr>
          <a:lstStyle/>
          <a:p>
            <a:pPr>
              <a:lnSpc>
                <a:spcPct val="150000"/>
              </a:lnSpc>
            </a:pPr>
            <a:r>
              <a:rPr lang="fr-FR" dirty="0" smtClean="0">
                <a:solidFill>
                  <a:srgbClr val="FF0000"/>
                </a:solidFill>
              </a:rPr>
              <a:t>Mise au sein précoce et AME réduisent le risque de diarrhée chez le nourrisson</a:t>
            </a:r>
            <a:endParaRPr lang="fr-FR" dirty="0">
              <a:solidFill>
                <a:srgbClr val="FF0000"/>
              </a:solidFill>
            </a:endParaRPr>
          </a:p>
        </p:txBody>
      </p:sp>
    </p:spTree>
    <p:extLst>
      <p:ext uri="{BB962C8B-B14F-4D97-AF65-F5344CB8AC3E}">
        <p14:creationId xmlns:p14="http://schemas.microsoft.com/office/powerpoint/2010/main" val="31285837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 xmlns:a16="http://schemas.microsoft.com/office/drawing/2014/main" id="{42EEC71F-A1B9-479A-A56C-95BE9B82A701}"/>
              </a:ext>
            </a:extLst>
          </p:cNvPr>
          <p:cNvPicPr>
            <a:picLocks noChangeAspect="1"/>
          </p:cNvPicPr>
          <p:nvPr/>
        </p:nvPicPr>
        <p:blipFill rotWithShape="1">
          <a:blip r:embed="rId3"/>
          <a:srcRect r="28652"/>
          <a:stretch/>
        </p:blipFill>
        <p:spPr>
          <a:xfrm>
            <a:off x="5901690" y="1958570"/>
            <a:ext cx="6290310" cy="985046"/>
          </a:xfrm>
          <a:prstGeom prst="rect">
            <a:avLst/>
          </a:prstGeom>
        </p:spPr>
      </p:pic>
      <p:pic>
        <p:nvPicPr>
          <p:cNvPr id="8" name="Image 7">
            <a:extLst>
              <a:ext uri="{FF2B5EF4-FFF2-40B4-BE49-F238E27FC236}">
                <a16:creationId xmlns="" xmlns:a16="http://schemas.microsoft.com/office/drawing/2014/main" id="{1C311259-E615-4EAD-A756-5F8F25313810}"/>
              </a:ext>
            </a:extLst>
          </p:cNvPr>
          <p:cNvPicPr>
            <a:picLocks noChangeAspect="1"/>
          </p:cNvPicPr>
          <p:nvPr/>
        </p:nvPicPr>
        <p:blipFill rotWithShape="1">
          <a:blip r:embed="rId3"/>
          <a:srcRect r="25449"/>
          <a:stretch/>
        </p:blipFill>
        <p:spPr>
          <a:xfrm>
            <a:off x="5861685" y="2860872"/>
            <a:ext cx="6187440" cy="2086332"/>
          </a:xfrm>
          <a:prstGeom prst="rect">
            <a:avLst/>
          </a:prstGeom>
        </p:spPr>
      </p:pic>
      <p:pic>
        <p:nvPicPr>
          <p:cNvPr id="9" name="Image 8">
            <a:extLst>
              <a:ext uri="{FF2B5EF4-FFF2-40B4-BE49-F238E27FC236}">
                <a16:creationId xmlns="" xmlns:a16="http://schemas.microsoft.com/office/drawing/2014/main" id="{4CA4645D-58BB-495A-BF99-C2EF7ED05712}"/>
              </a:ext>
            </a:extLst>
          </p:cNvPr>
          <p:cNvPicPr>
            <a:picLocks noChangeAspect="1"/>
          </p:cNvPicPr>
          <p:nvPr/>
        </p:nvPicPr>
        <p:blipFill rotWithShape="1">
          <a:blip r:embed="rId3"/>
          <a:srcRect r="26577"/>
          <a:stretch/>
        </p:blipFill>
        <p:spPr>
          <a:xfrm>
            <a:off x="5718810" y="4881321"/>
            <a:ext cx="6473190" cy="1423067"/>
          </a:xfrm>
          <a:prstGeom prst="rect">
            <a:avLst/>
          </a:prstGeom>
        </p:spPr>
      </p:pic>
      <p:sp>
        <p:nvSpPr>
          <p:cNvPr id="11" name="Rectangle 10">
            <a:extLst>
              <a:ext uri="{FF2B5EF4-FFF2-40B4-BE49-F238E27FC236}">
                <a16:creationId xmlns="" xmlns:a16="http://schemas.microsoft.com/office/drawing/2014/main" id="{86B6B669-D82C-4B90-8098-9C6E637FDF81}"/>
              </a:ext>
            </a:extLst>
          </p:cNvPr>
          <p:cNvSpPr/>
          <p:nvPr/>
        </p:nvSpPr>
        <p:spPr>
          <a:xfrm>
            <a:off x="647702" y="6460732"/>
            <a:ext cx="3918060" cy="369332"/>
          </a:xfrm>
          <a:prstGeom prst="rect">
            <a:avLst/>
          </a:prstGeom>
        </p:spPr>
        <p:txBody>
          <a:bodyPr wrap="none">
            <a:spAutoFit/>
          </a:bodyPr>
          <a:lstStyle/>
          <a:p>
            <a:r>
              <a:rPr lang="en-US" b="1" i="1" dirty="0">
                <a:latin typeface="AdvOT46dcae81"/>
              </a:rPr>
              <a:t>Lamberti </a:t>
            </a:r>
            <a:r>
              <a:rPr lang="en-US" b="1" i="1" dirty="0">
                <a:latin typeface="AdvOT65f8a23b.I"/>
              </a:rPr>
              <a:t>et al</a:t>
            </a:r>
            <a:r>
              <a:rPr lang="en-US" b="1" i="1" dirty="0">
                <a:latin typeface="AdvOT46dcae81"/>
              </a:rPr>
              <a:t>. </a:t>
            </a:r>
            <a:r>
              <a:rPr lang="en-US" b="1" i="1" dirty="0">
                <a:latin typeface="AdvOT65f8a23b.I"/>
              </a:rPr>
              <a:t>BMC Public Health </a:t>
            </a:r>
            <a:r>
              <a:rPr lang="en-US" b="1" i="1" dirty="0">
                <a:latin typeface="AdvOT46dcae81"/>
              </a:rPr>
              <a:t>2011</a:t>
            </a:r>
            <a:endParaRPr lang="fr-FR" b="1" i="1" dirty="0"/>
          </a:p>
        </p:txBody>
      </p:sp>
      <p:sp>
        <p:nvSpPr>
          <p:cNvPr id="2" name="Rectangle 1">
            <a:extLst>
              <a:ext uri="{FF2B5EF4-FFF2-40B4-BE49-F238E27FC236}">
                <a16:creationId xmlns="" xmlns:a16="http://schemas.microsoft.com/office/drawing/2014/main" id="{308C466D-F141-4CEF-B07F-0B3718504D0C}"/>
              </a:ext>
            </a:extLst>
          </p:cNvPr>
          <p:cNvSpPr/>
          <p:nvPr/>
        </p:nvSpPr>
        <p:spPr>
          <a:xfrm>
            <a:off x="0" y="2383422"/>
            <a:ext cx="4861560" cy="2800767"/>
          </a:xfrm>
          <a:prstGeom prst="rect">
            <a:avLst/>
          </a:prstGeom>
        </p:spPr>
        <p:txBody>
          <a:bodyPr wrap="square">
            <a:spAutoFit/>
          </a:bodyPr>
          <a:lstStyle/>
          <a:p>
            <a:pPr marL="342900" indent="-342900">
              <a:lnSpc>
                <a:spcPct val="200000"/>
              </a:lnSpc>
              <a:buFont typeface="Arial" panose="020B0604020202020204" pitchFamily="34" charset="0"/>
              <a:buChar char="•"/>
            </a:pPr>
            <a:r>
              <a:rPr lang="en-US" sz="3200" dirty="0" err="1" smtClean="0"/>
              <a:t>Nourrissons</a:t>
            </a:r>
            <a:r>
              <a:rPr lang="en-US" sz="3200" dirty="0" smtClean="0"/>
              <a:t> 0-5 </a:t>
            </a:r>
            <a:r>
              <a:rPr lang="en-US" sz="3200" dirty="0"/>
              <a:t>mois, </a:t>
            </a:r>
            <a:endParaRPr lang="en-US" sz="3200" dirty="0" smtClean="0"/>
          </a:p>
          <a:p>
            <a:pPr marL="800100" lvl="1" indent="-342900">
              <a:lnSpc>
                <a:spcPct val="200000"/>
              </a:lnSpc>
              <a:buFont typeface="Arial" panose="020B0604020202020204" pitchFamily="34" charset="0"/>
              <a:buChar char="•"/>
            </a:pPr>
            <a:r>
              <a:rPr lang="en-US" sz="2800" dirty="0" smtClean="0">
                <a:solidFill>
                  <a:srgbClr val="FF0000"/>
                </a:solidFill>
              </a:rPr>
              <a:t>10 </a:t>
            </a:r>
            <a:r>
              <a:rPr lang="en-US" sz="2800" dirty="0" err="1">
                <a:solidFill>
                  <a:srgbClr val="FF0000"/>
                </a:solidFill>
              </a:rPr>
              <a:t>fois</a:t>
            </a:r>
            <a:r>
              <a:rPr lang="en-US" sz="2800" dirty="0">
                <a:solidFill>
                  <a:srgbClr val="FF0000"/>
                </a:solidFill>
              </a:rPr>
              <a:t> </a:t>
            </a:r>
            <a:r>
              <a:rPr lang="en-US" sz="2800" dirty="0" err="1">
                <a:solidFill>
                  <a:srgbClr val="FF0000"/>
                </a:solidFill>
              </a:rPr>
              <a:t>moins</a:t>
            </a:r>
            <a:r>
              <a:rPr lang="en-US" sz="2800" dirty="0">
                <a:solidFill>
                  <a:srgbClr val="FF0000"/>
                </a:solidFill>
              </a:rPr>
              <a:t> de risque de </a:t>
            </a:r>
            <a:r>
              <a:rPr lang="en-US" sz="2800" dirty="0" err="1">
                <a:solidFill>
                  <a:srgbClr val="FF0000"/>
                </a:solidFill>
              </a:rPr>
              <a:t>décès</a:t>
            </a:r>
            <a:r>
              <a:rPr lang="en-US" sz="2800" dirty="0">
                <a:solidFill>
                  <a:srgbClr val="FF0000"/>
                </a:solidFill>
              </a:rPr>
              <a:t> (RR: 10.52) </a:t>
            </a:r>
          </a:p>
        </p:txBody>
      </p:sp>
      <p:sp>
        <p:nvSpPr>
          <p:cNvPr id="6" name="Rectangle 5">
            <a:extLst>
              <a:ext uri="{FF2B5EF4-FFF2-40B4-BE49-F238E27FC236}">
                <a16:creationId xmlns="" xmlns:a16="http://schemas.microsoft.com/office/drawing/2014/main" id="{B7DE046B-F12E-446A-A881-BBD38B26A3CB}"/>
              </a:ext>
            </a:extLst>
          </p:cNvPr>
          <p:cNvSpPr/>
          <p:nvPr/>
        </p:nvSpPr>
        <p:spPr>
          <a:xfrm>
            <a:off x="10774680" y="3026359"/>
            <a:ext cx="997528" cy="167601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3" name="Image 2"/>
          <p:cNvPicPr>
            <a:picLocks noChangeAspect="1"/>
          </p:cNvPicPr>
          <p:nvPr/>
        </p:nvPicPr>
        <p:blipFill>
          <a:blip r:embed="rId3"/>
          <a:stretch>
            <a:fillRect/>
          </a:stretch>
        </p:blipFill>
        <p:spPr>
          <a:xfrm>
            <a:off x="65538" y="114777"/>
            <a:ext cx="7102456" cy="1815217"/>
          </a:xfrm>
          <a:prstGeom prst="rect">
            <a:avLst/>
          </a:prstGeom>
        </p:spPr>
      </p:pic>
      <p:sp>
        <p:nvSpPr>
          <p:cNvPr id="4" name="Rectangle 3"/>
          <p:cNvSpPr/>
          <p:nvPr/>
        </p:nvSpPr>
        <p:spPr>
          <a:xfrm>
            <a:off x="10860405" y="4867856"/>
            <a:ext cx="1188720" cy="1415347"/>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Ellipse 11"/>
          <p:cNvSpPr/>
          <p:nvPr/>
        </p:nvSpPr>
        <p:spPr>
          <a:xfrm>
            <a:off x="10860405" y="4881321"/>
            <a:ext cx="1148715" cy="302868"/>
          </a:xfrm>
          <a:prstGeom prst="ellipse">
            <a:avLst/>
          </a:prstGeom>
          <a:noFill/>
          <a:ln w="28575">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2974032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9CB7559-20DE-4E58-8F2A-0E7FC04A990A}"/>
              </a:ext>
            </a:extLst>
          </p:cNvPr>
          <p:cNvSpPr>
            <a:spLocks noGrp="1"/>
          </p:cNvSpPr>
          <p:nvPr>
            <p:ph type="title"/>
          </p:nvPr>
        </p:nvSpPr>
        <p:spPr>
          <a:xfrm>
            <a:off x="838200" y="365125"/>
            <a:ext cx="10515600" cy="779463"/>
          </a:xfrm>
        </p:spPr>
        <p:txBody>
          <a:bodyPr>
            <a:normAutofit fontScale="90000"/>
          </a:bodyPr>
          <a:lstStyle/>
          <a:p>
            <a:pPr algn="ctr"/>
            <a:r>
              <a:rPr lang="en-US" sz="4000" dirty="0"/>
              <a:t>Effect of Exclusive Breastfeeding on Rotavirus</a:t>
            </a:r>
            <a:br>
              <a:rPr lang="en-US" sz="4000" dirty="0"/>
            </a:br>
            <a:r>
              <a:rPr lang="fr-FR" sz="4000" dirty="0"/>
              <a:t>Infection </a:t>
            </a:r>
            <a:r>
              <a:rPr lang="fr-FR" sz="4000" dirty="0" err="1"/>
              <a:t>among</a:t>
            </a:r>
            <a:r>
              <a:rPr lang="fr-FR" sz="4000" dirty="0"/>
              <a:t> </a:t>
            </a:r>
            <a:r>
              <a:rPr lang="fr-FR" sz="4000" dirty="0" err="1"/>
              <a:t>Children</a:t>
            </a:r>
            <a:r>
              <a:rPr lang="fr-FR" sz="4000" dirty="0"/>
              <a:t>   </a:t>
            </a:r>
            <a:r>
              <a:rPr lang="fr-FR" dirty="0"/>
              <a:t/>
            </a:r>
            <a:br>
              <a:rPr lang="fr-FR" dirty="0"/>
            </a:br>
            <a:r>
              <a:rPr lang="fr-FR" sz="2200" b="1" i="1" dirty="0"/>
              <a:t>Aleksandra </a:t>
            </a:r>
            <a:r>
              <a:rPr lang="fr-FR" sz="2200" b="1" i="1" dirty="0" err="1"/>
              <a:t>Krawczy</a:t>
            </a:r>
            <a:r>
              <a:rPr lang="fr-FR" sz="2200" b="1" i="1" dirty="0"/>
              <a:t> </a:t>
            </a:r>
            <a:r>
              <a:rPr lang="fr-FR" sz="2200" b="1" i="1" dirty="0" err="1"/>
              <a:t>Indian</a:t>
            </a:r>
            <a:r>
              <a:rPr lang="fr-FR" sz="2200" b="1" i="1" dirty="0"/>
              <a:t> J Pediatr 2015</a:t>
            </a:r>
          </a:p>
        </p:txBody>
      </p:sp>
      <p:sp>
        <p:nvSpPr>
          <p:cNvPr id="3" name="Espace réservé du contenu 2">
            <a:extLst>
              <a:ext uri="{FF2B5EF4-FFF2-40B4-BE49-F238E27FC236}">
                <a16:creationId xmlns="" xmlns:a16="http://schemas.microsoft.com/office/drawing/2014/main" id="{135C746E-E25B-433E-86B0-99C271E85AC8}"/>
              </a:ext>
            </a:extLst>
          </p:cNvPr>
          <p:cNvSpPr>
            <a:spLocks noGrp="1"/>
          </p:cNvSpPr>
          <p:nvPr>
            <p:ph idx="1"/>
          </p:nvPr>
        </p:nvSpPr>
        <p:spPr>
          <a:xfrm>
            <a:off x="342900" y="1825625"/>
            <a:ext cx="1988820" cy="4351338"/>
          </a:xfrm>
        </p:spPr>
        <p:txBody>
          <a:bodyPr/>
          <a:lstStyle/>
          <a:p>
            <a:endParaRPr lang="fr-FR" dirty="0"/>
          </a:p>
        </p:txBody>
      </p:sp>
      <p:pic>
        <p:nvPicPr>
          <p:cNvPr id="4" name="Image 3">
            <a:extLst>
              <a:ext uri="{FF2B5EF4-FFF2-40B4-BE49-F238E27FC236}">
                <a16:creationId xmlns="" xmlns:a16="http://schemas.microsoft.com/office/drawing/2014/main" id="{1B6A369D-281F-4FBA-BBD4-679482CF55E4}"/>
              </a:ext>
            </a:extLst>
          </p:cNvPr>
          <p:cNvPicPr>
            <a:picLocks noChangeAspect="1"/>
          </p:cNvPicPr>
          <p:nvPr/>
        </p:nvPicPr>
        <p:blipFill>
          <a:blip r:embed="rId3"/>
          <a:stretch>
            <a:fillRect/>
          </a:stretch>
        </p:blipFill>
        <p:spPr>
          <a:xfrm>
            <a:off x="342901" y="1687513"/>
            <a:ext cx="11506200" cy="5167312"/>
          </a:xfrm>
          <a:prstGeom prst="rect">
            <a:avLst/>
          </a:prstGeom>
        </p:spPr>
      </p:pic>
      <p:cxnSp>
        <p:nvCxnSpPr>
          <p:cNvPr id="6" name="Connecteur droit 5"/>
          <p:cNvCxnSpPr/>
          <p:nvPr/>
        </p:nvCxnSpPr>
        <p:spPr>
          <a:xfrm>
            <a:off x="342900" y="5897880"/>
            <a:ext cx="9563100"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460897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01E5333D-F2D1-42E3-BB7E-7ADBC7893634}"/>
              </a:ext>
            </a:extLst>
          </p:cNvPr>
          <p:cNvSpPr>
            <a:spLocks noGrp="1"/>
          </p:cNvSpPr>
          <p:nvPr>
            <p:ph type="title"/>
          </p:nvPr>
        </p:nvSpPr>
        <p:spPr/>
        <p:txBody>
          <a:bodyPr/>
          <a:lstStyle/>
          <a:p>
            <a:r>
              <a:rPr lang="fr-FR" dirty="0"/>
              <a:t>+6</a:t>
            </a:r>
          </a:p>
        </p:txBody>
      </p:sp>
      <p:pic>
        <p:nvPicPr>
          <p:cNvPr id="5" name="Espace réservé du contenu 4">
            <a:extLst>
              <a:ext uri="{FF2B5EF4-FFF2-40B4-BE49-F238E27FC236}">
                <a16:creationId xmlns="" xmlns:a16="http://schemas.microsoft.com/office/drawing/2014/main" id="{9BB1EC5C-F6C5-4EF1-AFA5-266EEE609724}"/>
              </a:ext>
            </a:extLst>
          </p:cNvPr>
          <p:cNvPicPr>
            <a:picLocks noGrp="1" noChangeAspect="1"/>
          </p:cNvPicPr>
          <p:nvPr>
            <p:ph idx="1"/>
          </p:nvPr>
        </p:nvPicPr>
        <p:blipFill>
          <a:blip r:embed="rId2"/>
          <a:stretch>
            <a:fillRect/>
          </a:stretch>
        </p:blipFill>
        <p:spPr>
          <a:xfrm>
            <a:off x="5612618" y="1"/>
            <a:ext cx="6579381" cy="365124"/>
          </a:xfrm>
          <a:prstGeom prst="rect">
            <a:avLst/>
          </a:prstGeom>
        </p:spPr>
      </p:pic>
      <p:pic>
        <p:nvPicPr>
          <p:cNvPr id="7" name="Image 6">
            <a:extLst>
              <a:ext uri="{FF2B5EF4-FFF2-40B4-BE49-F238E27FC236}">
                <a16:creationId xmlns="" xmlns:a16="http://schemas.microsoft.com/office/drawing/2014/main" id="{059A7FE7-62B5-4ECD-8E70-667D8BC817E0}"/>
              </a:ext>
            </a:extLst>
          </p:cNvPr>
          <p:cNvPicPr>
            <a:picLocks noChangeAspect="1"/>
          </p:cNvPicPr>
          <p:nvPr/>
        </p:nvPicPr>
        <p:blipFill>
          <a:blip r:embed="rId2"/>
          <a:stretch>
            <a:fillRect/>
          </a:stretch>
        </p:blipFill>
        <p:spPr>
          <a:xfrm>
            <a:off x="3352800" y="-1"/>
            <a:ext cx="8839200" cy="6857999"/>
          </a:xfrm>
          <a:prstGeom prst="rect">
            <a:avLst/>
          </a:prstGeom>
        </p:spPr>
      </p:pic>
      <p:pic>
        <p:nvPicPr>
          <p:cNvPr id="8" name="Image 7">
            <a:extLst>
              <a:ext uri="{FF2B5EF4-FFF2-40B4-BE49-F238E27FC236}">
                <a16:creationId xmlns="" xmlns:a16="http://schemas.microsoft.com/office/drawing/2014/main" id="{5A3CE6BB-50F7-446B-A5E9-216648FCB044}"/>
              </a:ext>
            </a:extLst>
          </p:cNvPr>
          <p:cNvPicPr>
            <a:picLocks noChangeAspect="1"/>
          </p:cNvPicPr>
          <p:nvPr/>
        </p:nvPicPr>
        <p:blipFill>
          <a:blip r:embed="rId2"/>
          <a:stretch>
            <a:fillRect/>
          </a:stretch>
        </p:blipFill>
        <p:spPr>
          <a:xfrm>
            <a:off x="1" y="-2"/>
            <a:ext cx="3352799" cy="6858000"/>
          </a:xfrm>
          <a:prstGeom prst="rect">
            <a:avLst/>
          </a:prstGeom>
        </p:spPr>
      </p:pic>
      <p:sp>
        <p:nvSpPr>
          <p:cNvPr id="4" name="Ellipse 3"/>
          <p:cNvSpPr/>
          <p:nvPr/>
        </p:nvSpPr>
        <p:spPr>
          <a:xfrm>
            <a:off x="3962400" y="1406769"/>
            <a:ext cx="2743199" cy="433754"/>
          </a:xfrm>
          <a:prstGeom prst="ellipse">
            <a:avLst/>
          </a:prstGeom>
          <a:no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7828840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201964D-C9EF-44F5-BED3-7C95AE425001}"/>
              </a:ext>
            </a:extLst>
          </p:cNvPr>
          <p:cNvSpPr>
            <a:spLocks noGrp="1"/>
          </p:cNvSpPr>
          <p:nvPr>
            <p:ph type="title"/>
          </p:nvPr>
        </p:nvSpPr>
        <p:spPr>
          <a:xfrm>
            <a:off x="838200" y="365125"/>
            <a:ext cx="10515600" cy="1325563"/>
          </a:xfrm>
        </p:spPr>
        <p:txBody>
          <a:bodyPr/>
          <a:lstStyle/>
          <a:p>
            <a:pPr algn="ctr"/>
            <a:r>
              <a:rPr lang="fr-FR" b="1" dirty="0"/>
              <a:t>Allaitement maternel et prévention de l’ECUN </a:t>
            </a:r>
          </a:p>
        </p:txBody>
      </p:sp>
      <p:sp>
        <p:nvSpPr>
          <p:cNvPr id="3" name="Espace réservé du contenu 2">
            <a:extLst>
              <a:ext uri="{FF2B5EF4-FFF2-40B4-BE49-F238E27FC236}">
                <a16:creationId xmlns="" xmlns:a16="http://schemas.microsoft.com/office/drawing/2014/main" id="{FD092093-8C8D-4155-A9BC-916EDE969916}"/>
              </a:ext>
            </a:extLst>
          </p:cNvPr>
          <p:cNvSpPr>
            <a:spLocks noGrp="1"/>
          </p:cNvSpPr>
          <p:nvPr>
            <p:ph idx="1"/>
          </p:nvPr>
        </p:nvSpPr>
        <p:spPr>
          <a:xfrm>
            <a:off x="449451" y="1825625"/>
            <a:ext cx="11220773" cy="5032376"/>
          </a:xfrm>
        </p:spPr>
        <p:txBody>
          <a:bodyPr>
            <a:normAutofit fontScale="85000" lnSpcReduction="20000"/>
          </a:bodyPr>
          <a:lstStyle/>
          <a:p>
            <a:pPr>
              <a:lnSpc>
                <a:spcPct val="200000"/>
              </a:lnSpc>
            </a:pPr>
            <a:r>
              <a:rPr lang="fr-FR" sz="4400" dirty="0"/>
              <a:t>Maturation des fonctions digestives </a:t>
            </a:r>
          </a:p>
          <a:p>
            <a:pPr>
              <a:lnSpc>
                <a:spcPct val="200000"/>
              </a:lnSpc>
            </a:pPr>
            <a:r>
              <a:rPr lang="fr-FR" sz="4400" dirty="0"/>
              <a:t>Meilleure tolérance de l’alimentation entérale </a:t>
            </a:r>
          </a:p>
          <a:p>
            <a:pPr>
              <a:lnSpc>
                <a:spcPct val="200000"/>
              </a:lnSpc>
            </a:pPr>
            <a:r>
              <a:rPr lang="fr-FR" sz="4400" dirty="0"/>
              <a:t>Réduction du risque d’ ECUN de 58 % à 77 %</a:t>
            </a:r>
            <a:r>
              <a:rPr lang="en-US" sz="4400" dirty="0"/>
              <a:t> </a:t>
            </a:r>
          </a:p>
          <a:p>
            <a:pPr marL="0" indent="0" algn="r">
              <a:lnSpc>
                <a:spcPct val="120000"/>
              </a:lnSpc>
              <a:buNone/>
            </a:pPr>
            <a:r>
              <a:rPr lang="en-US" sz="2600" dirty="0"/>
              <a:t>Agency for healthcare Research and Quality (AHRQ) 2007</a:t>
            </a:r>
          </a:p>
          <a:p>
            <a:pPr marL="0" indent="0" algn="r">
              <a:lnSpc>
                <a:spcPct val="120000"/>
              </a:lnSpc>
              <a:buNone/>
            </a:pPr>
            <a:r>
              <a:rPr lang="en-US" sz="2500" dirty="0"/>
              <a:t>AAP/Breastfeeding and the use of human milk. Pediatrics 2012</a:t>
            </a:r>
          </a:p>
          <a:p>
            <a:pPr marL="0" indent="0" algn="r">
              <a:lnSpc>
                <a:spcPct val="120000"/>
              </a:lnSpc>
              <a:buNone/>
            </a:pPr>
            <a:r>
              <a:rPr lang="da-DK" dirty="0">
                <a:solidFill>
                  <a:prstClr val="black"/>
                </a:solidFill>
                <a:latin typeface="Calibri" panose="020F0502020204030204"/>
              </a:rPr>
              <a:t>Sisk et al. 2007</a:t>
            </a:r>
            <a:r>
              <a:rPr lang="en-US" sz="2500" dirty="0"/>
              <a:t>;</a:t>
            </a:r>
          </a:p>
        </p:txBody>
      </p:sp>
    </p:spTree>
    <p:extLst>
      <p:ext uri="{BB962C8B-B14F-4D97-AF65-F5344CB8AC3E}">
        <p14:creationId xmlns:p14="http://schemas.microsoft.com/office/powerpoint/2010/main" val="1848292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5180AED-809D-4889-95C2-6CC987F3BC53}"/>
              </a:ext>
            </a:extLst>
          </p:cNvPr>
          <p:cNvSpPr>
            <a:spLocks noGrp="1"/>
          </p:cNvSpPr>
          <p:nvPr>
            <p:ph type="ctrTitle"/>
          </p:nvPr>
        </p:nvSpPr>
        <p:spPr>
          <a:xfrm>
            <a:off x="1148862" y="327074"/>
            <a:ext cx="9928860" cy="1209774"/>
          </a:xfrm>
        </p:spPr>
        <p:txBody>
          <a:bodyPr/>
          <a:lstStyle/>
          <a:p>
            <a:r>
              <a:rPr lang="fr-FR" dirty="0"/>
              <a:t>« BREAST IS THE BEST » </a:t>
            </a:r>
          </a:p>
        </p:txBody>
      </p:sp>
      <p:sp>
        <p:nvSpPr>
          <p:cNvPr id="5" name="Espace réservé du contenu 2">
            <a:extLst>
              <a:ext uri="{FF2B5EF4-FFF2-40B4-BE49-F238E27FC236}">
                <a16:creationId xmlns="" xmlns:a16="http://schemas.microsoft.com/office/drawing/2014/main" id="{D33753E4-500B-4523-858A-C33D29AFA521}"/>
              </a:ext>
            </a:extLst>
          </p:cNvPr>
          <p:cNvSpPr txBox="1">
            <a:spLocks/>
          </p:cNvSpPr>
          <p:nvPr/>
        </p:nvSpPr>
        <p:spPr>
          <a:xfrm>
            <a:off x="562122" y="1828800"/>
            <a:ext cx="11279358" cy="4129219"/>
          </a:xfrm>
          <a:prstGeom prst="rect">
            <a:avLst/>
          </a:prstGeom>
        </p:spPr>
        <p:txBody>
          <a:bodyPr vert="horz" lIns="91440" tIns="45720" rIns="91440" bIns="45720" rtlCol="0">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marL="571500" indent="-571500" algn="l">
              <a:lnSpc>
                <a:spcPct val="200000"/>
              </a:lnSpc>
              <a:buFont typeface="Arial" panose="020B0604020202020204" pitchFamily="34" charset="0"/>
              <a:buChar char="•"/>
            </a:pPr>
            <a:r>
              <a:rPr lang="fr-FR" sz="3600" dirty="0" smtClean="0"/>
              <a:t>Unanimité sur la supériorité du LM comme meilleur aliment pour le nouveau-né et le nourrisson</a:t>
            </a:r>
          </a:p>
          <a:p>
            <a:pPr marL="571500" indent="-571500" algn="l">
              <a:lnSpc>
                <a:spcPct val="200000"/>
              </a:lnSpc>
              <a:buFont typeface="Arial" panose="020B0604020202020204" pitchFamily="34" charset="0"/>
              <a:buChar char="•"/>
            </a:pPr>
            <a:r>
              <a:rPr lang="fr-FR" sz="3600" dirty="0" smtClean="0"/>
              <a:t>Bénéfices nombreux/Allaitement artificiel</a:t>
            </a:r>
          </a:p>
          <a:p>
            <a:pPr marL="571500" indent="-571500" algn="l">
              <a:lnSpc>
                <a:spcPct val="200000"/>
              </a:lnSpc>
              <a:buFont typeface="Arial" panose="020B0604020202020204" pitchFamily="34" charset="0"/>
              <a:buChar char="•"/>
            </a:pPr>
            <a:r>
              <a:rPr lang="fr-FR" sz="3600" dirty="0" smtClean="0"/>
              <a:t>Liés essentiellement liés aux constituants du LM/Ne </a:t>
            </a:r>
            <a:r>
              <a:rPr lang="fr-FR" sz="3600" dirty="0"/>
              <a:t>peut être imitée</a:t>
            </a:r>
          </a:p>
          <a:p>
            <a:pPr marL="571500" indent="-571500" algn="l">
              <a:lnSpc>
                <a:spcPct val="200000"/>
              </a:lnSpc>
              <a:buFont typeface="Arial" panose="020B0604020202020204" pitchFamily="34" charset="0"/>
              <a:buChar char="•"/>
            </a:pPr>
            <a:r>
              <a:rPr lang="fr-FR" sz="3600" dirty="0" smtClean="0"/>
              <a:t> Parfaitement adaptée à chaque enfant et à son stade évolutif</a:t>
            </a:r>
          </a:p>
        </p:txBody>
      </p:sp>
    </p:spTree>
    <p:extLst>
      <p:ext uri="{BB962C8B-B14F-4D97-AF65-F5344CB8AC3E}">
        <p14:creationId xmlns:p14="http://schemas.microsoft.com/office/powerpoint/2010/main" val="36823948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506BEEE7-192A-405E-A742-3CE81966EDAB}"/>
              </a:ext>
            </a:extLst>
          </p:cNvPr>
          <p:cNvSpPr>
            <a:spLocks noGrp="1"/>
          </p:cNvSpPr>
          <p:nvPr>
            <p:ph type="title"/>
          </p:nvPr>
        </p:nvSpPr>
        <p:spPr/>
        <p:txBody>
          <a:bodyPr>
            <a:noAutofit/>
          </a:bodyPr>
          <a:lstStyle/>
          <a:p>
            <a:pPr algn="ctr"/>
            <a:r>
              <a:rPr lang="en-US" sz="4000" dirty="0"/>
              <a:t>Allaitement </a:t>
            </a:r>
            <a:r>
              <a:rPr lang="en-US" sz="4000" dirty="0" err="1"/>
              <a:t>maternel</a:t>
            </a:r>
            <a:r>
              <a:rPr lang="en-US" sz="4000" dirty="0"/>
              <a:t> et prevention ECUN </a:t>
            </a:r>
            <a:br>
              <a:rPr lang="en-US" sz="4000" dirty="0"/>
            </a:br>
            <a:r>
              <a:rPr lang="en-US" sz="4000" dirty="0"/>
              <a:t>Mécanismes </a:t>
            </a:r>
            <a:endParaRPr lang="fr-FR" sz="4000" dirty="0"/>
          </a:p>
        </p:txBody>
      </p:sp>
      <p:sp>
        <p:nvSpPr>
          <p:cNvPr id="3" name="Espace réservé du contenu 2">
            <a:extLst>
              <a:ext uri="{FF2B5EF4-FFF2-40B4-BE49-F238E27FC236}">
                <a16:creationId xmlns="" xmlns:a16="http://schemas.microsoft.com/office/drawing/2014/main" id="{E41BCDCD-6175-4021-9974-23D757B57D72}"/>
              </a:ext>
            </a:extLst>
          </p:cNvPr>
          <p:cNvSpPr>
            <a:spLocks noGrp="1"/>
          </p:cNvSpPr>
          <p:nvPr>
            <p:ph idx="1"/>
          </p:nvPr>
        </p:nvSpPr>
        <p:spPr>
          <a:xfrm>
            <a:off x="838200" y="1825625"/>
            <a:ext cx="4625340" cy="4351338"/>
          </a:xfrm>
        </p:spPr>
        <p:txBody>
          <a:bodyPr/>
          <a:lstStyle/>
          <a:p>
            <a:endParaRPr lang="fr-FR" dirty="0"/>
          </a:p>
        </p:txBody>
      </p:sp>
      <p:pic>
        <p:nvPicPr>
          <p:cNvPr id="5" name="Image 4">
            <a:extLst>
              <a:ext uri="{FF2B5EF4-FFF2-40B4-BE49-F238E27FC236}">
                <a16:creationId xmlns="" xmlns:a16="http://schemas.microsoft.com/office/drawing/2014/main" id="{4323E37C-0067-4D61-8A78-5F28E7A0752F}"/>
              </a:ext>
            </a:extLst>
          </p:cNvPr>
          <p:cNvPicPr>
            <a:picLocks noChangeAspect="1"/>
          </p:cNvPicPr>
          <p:nvPr/>
        </p:nvPicPr>
        <p:blipFill rotWithShape="1">
          <a:blip r:embed="rId3"/>
          <a:srcRect b="6970"/>
          <a:stretch/>
        </p:blipFill>
        <p:spPr>
          <a:xfrm>
            <a:off x="6325789" y="1690688"/>
            <a:ext cx="5584602" cy="4955109"/>
          </a:xfrm>
          <a:prstGeom prst="rect">
            <a:avLst/>
          </a:prstGeom>
        </p:spPr>
      </p:pic>
      <p:pic>
        <p:nvPicPr>
          <p:cNvPr id="6" name="Image 5">
            <a:extLst>
              <a:ext uri="{FF2B5EF4-FFF2-40B4-BE49-F238E27FC236}">
                <a16:creationId xmlns="" xmlns:a16="http://schemas.microsoft.com/office/drawing/2014/main" id="{F2E91045-9330-4AC8-AA7E-4317C156B4DA}"/>
              </a:ext>
            </a:extLst>
          </p:cNvPr>
          <p:cNvPicPr>
            <a:picLocks noChangeAspect="1"/>
          </p:cNvPicPr>
          <p:nvPr/>
        </p:nvPicPr>
        <p:blipFill>
          <a:blip r:embed="rId3"/>
          <a:stretch>
            <a:fillRect/>
          </a:stretch>
        </p:blipFill>
        <p:spPr>
          <a:xfrm>
            <a:off x="0" y="1795837"/>
            <a:ext cx="6325789" cy="4955109"/>
          </a:xfrm>
          <a:prstGeom prst="rect">
            <a:avLst/>
          </a:prstGeom>
        </p:spPr>
      </p:pic>
      <p:sp>
        <p:nvSpPr>
          <p:cNvPr id="4" name="Rectangle 3">
            <a:extLst>
              <a:ext uri="{FF2B5EF4-FFF2-40B4-BE49-F238E27FC236}">
                <a16:creationId xmlns="" xmlns:a16="http://schemas.microsoft.com/office/drawing/2014/main" id="{61273D1A-0AE6-4F6B-9A09-5D42EB120BCB}"/>
              </a:ext>
            </a:extLst>
          </p:cNvPr>
          <p:cNvSpPr/>
          <p:nvPr/>
        </p:nvSpPr>
        <p:spPr>
          <a:xfrm>
            <a:off x="3727645" y="6513706"/>
            <a:ext cx="4277133" cy="369332"/>
          </a:xfrm>
          <a:prstGeom prst="rect">
            <a:avLst/>
          </a:prstGeom>
        </p:spPr>
        <p:txBody>
          <a:bodyPr wrap="none">
            <a:spAutoFit/>
          </a:bodyPr>
          <a:lstStyle/>
          <a:p>
            <a:r>
              <a:rPr lang="fr-FR" b="1" dirty="0"/>
              <a:t>Diana Maffei DO Seminar in Perinat</a:t>
            </a:r>
          </a:p>
        </p:txBody>
      </p:sp>
    </p:spTree>
    <p:extLst>
      <p:ext uri="{BB962C8B-B14F-4D97-AF65-F5344CB8AC3E}">
        <p14:creationId xmlns:p14="http://schemas.microsoft.com/office/powerpoint/2010/main" val="7968925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99D41F1-1DEA-4B59-82F0-62288A24AD2E}"/>
              </a:ext>
            </a:extLst>
          </p:cNvPr>
          <p:cNvSpPr>
            <a:spLocks noGrp="1"/>
          </p:cNvSpPr>
          <p:nvPr>
            <p:ph type="title"/>
          </p:nvPr>
        </p:nvSpPr>
        <p:spPr/>
        <p:txBody>
          <a:bodyPr>
            <a:normAutofit/>
          </a:bodyPr>
          <a:lstStyle/>
          <a:p>
            <a:pPr algn="ctr"/>
            <a:r>
              <a:rPr lang="fr-FR" dirty="0"/>
              <a:t/>
            </a:r>
            <a:br>
              <a:rPr lang="fr-FR" dirty="0"/>
            </a:br>
            <a:r>
              <a:rPr lang="fr-FR" dirty="0"/>
              <a:t>A</a:t>
            </a:r>
            <a:r>
              <a:rPr lang="fr-FR" dirty="0" smtClean="0"/>
              <a:t>limentation du prématuré </a:t>
            </a:r>
            <a:endParaRPr lang="fr-FR" dirty="0"/>
          </a:p>
        </p:txBody>
      </p:sp>
      <p:sp>
        <p:nvSpPr>
          <p:cNvPr id="3" name="Espace réservé du contenu 2">
            <a:extLst>
              <a:ext uri="{FF2B5EF4-FFF2-40B4-BE49-F238E27FC236}">
                <a16:creationId xmlns="" xmlns:a16="http://schemas.microsoft.com/office/drawing/2014/main" id="{AB7E6E74-17A8-4598-B164-79A1371F7F69}"/>
              </a:ext>
            </a:extLst>
          </p:cNvPr>
          <p:cNvSpPr>
            <a:spLocks noGrp="1"/>
          </p:cNvSpPr>
          <p:nvPr>
            <p:ph idx="1"/>
          </p:nvPr>
        </p:nvSpPr>
        <p:spPr>
          <a:xfrm>
            <a:off x="838200" y="1825624"/>
            <a:ext cx="10839450" cy="4803775"/>
          </a:xfrm>
        </p:spPr>
        <p:txBody>
          <a:bodyPr>
            <a:normAutofit/>
          </a:bodyPr>
          <a:lstStyle/>
          <a:p>
            <a:pPr>
              <a:lnSpc>
                <a:spcPct val="200000"/>
              </a:lnSpc>
            </a:pPr>
            <a:r>
              <a:rPr lang="en-US" dirty="0" smtClean="0"/>
              <a:t>Privilégier le </a:t>
            </a:r>
            <a:r>
              <a:rPr lang="en-US" dirty="0" err="1" smtClean="0"/>
              <a:t>lait</a:t>
            </a:r>
            <a:r>
              <a:rPr lang="en-US" dirty="0" smtClean="0"/>
              <a:t> </a:t>
            </a:r>
            <a:r>
              <a:rPr lang="en-US" dirty="0" err="1" smtClean="0"/>
              <a:t>maternel</a:t>
            </a:r>
            <a:r>
              <a:rPr lang="en-US" dirty="0" smtClean="0"/>
              <a:t> </a:t>
            </a:r>
          </a:p>
          <a:p>
            <a:pPr>
              <a:lnSpc>
                <a:spcPct val="200000"/>
              </a:lnSpc>
            </a:pPr>
            <a:r>
              <a:rPr lang="en-US" dirty="0" err="1" smtClean="0"/>
              <a:t>Surtout</a:t>
            </a:r>
            <a:r>
              <a:rPr lang="en-US" dirty="0" smtClean="0"/>
              <a:t> </a:t>
            </a:r>
            <a:r>
              <a:rPr lang="en-US" dirty="0" err="1" smtClean="0"/>
              <a:t>si</a:t>
            </a:r>
            <a:r>
              <a:rPr lang="en-US" dirty="0" smtClean="0"/>
              <a:t> &lt; 32 SA; &lt; 1500gr </a:t>
            </a:r>
          </a:p>
          <a:p>
            <a:pPr>
              <a:lnSpc>
                <a:spcPct val="200000"/>
              </a:lnSpc>
            </a:pPr>
            <a:r>
              <a:rPr lang="en-US" dirty="0" err="1" smtClean="0"/>
              <a:t>Nécessité</a:t>
            </a:r>
            <a:r>
              <a:rPr lang="en-US" dirty="0" smtClean="0"/>
              <a:t> d’un </a:t>
            </a:r>
            <a:r>
              <a:rPr lang="en-US" dirty="0" err="1" smtClean="0"/>
              <a:t>enrichissement</a:t>
            </a:r>
            <a:r>
              <a:rPr lang="en-US" dirty="0" smtClean="0"/>
              <a:t> du LM ( </a:t>
            </a:r>
            <a:r>
              <a:rPr lang="en-US" dirty="0" err="1" smtClean="0"/>
              <a:t>proteines</a:t>
            </a:r>
            <a:r>
              <a:rPr lang="en-US" dirty="0" smtClean="0"/>
              <a:t>++, TCM)</a:t>
            </a:r>
          </a:p>
          <a:p>
            <a:pPr marL="0" indent="0">
              <a:lnSpc>
                <a:spcPct val="200000"/>
              </a:lnSpc>
              <a:buNone/>
            </a:pPr>
            <a:endParaRPr lang="fr-FR" dirty="0"/>
          </a:p>
        </p:txBody>
      </p:sp>
    </p:spTree>
    <p:extLst>
      <p:ext uri="{BB962C8B-B14F-4D97-AF65-F5344CB8AC3E}">
        <p14:creationId xmlns:p14="http://schemas.microsoft.com/office/powerpoint/2010/main" val="30233551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48235"/>
            <a:ext cx="6457608" cy="786866"/>
          </a:xfrm>
        </p:spPr>
        <p:txBody>
          <a:bodyPr>
            <a:normAutofit/>
          </a:bodyPr>
          <a:lstStyle/>
          <a:p>
            <a:r>
              <a:rPr lang="fr-FR" sz="3600" dirty="0" smtClean="0"/>
              <a:t>Prévention de l’allergie</a:t>
            </a:r>
            <a:endParaRPr lang="fr-FR" sz="3600" dirty="0"/>
          </a:p>
        </p:txBody>
      </p:sp>
      <p:pic>
        <p:nvPicPr>
          <p:cNvPr id="4" name="Espace réservé du contenu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457608" y="0"/>
            <a:ext cx="5537428" cy="3760043"/>
          </a:xfrm>
        </p:spPr>
      </p:pic>
      <p:sp>
        <p:nvSpPr>
          <p:cNvPr id="3" name="Rectangle 2"/>
          <p:cNvSpPr/>
          <p:nvPr/>
        </p:nvSpPr>
        <p:spPr>
          <a:xfrm>
            <a:off x="124441" y="3563770"/>
            <a:ext cx="5989320" cy="3108543"/>
          </a:xfrm>
          <a:prstGeom prst="rect">
            <a:avLst/>
          </a:prstGeom>
        </p:spPr>
        <p:txBody>
          <a:bodyPr wrap="square">
            <a:spAutoFit/>
          </a:bodyPr>
          <a:lstStyle/>
          <a:p>
            <a:pPr marL="342900" indent="-342900">
              <a:lnSpc>
                <a:spcPct val="150000"/>
              </a:lnSpc>
              <a:buFont typeface="Arial" panose="020B0604020202020204" pitchFamily="34" charset="0"/>
              <a:buChar char="•"/>
            </a:pPr>
            <a:r>
              <a:rPr lang="fr-FR" sz="2400" dirty="0" smtClean="0"/>
              <a:t>Enfants </a:t>
            </a:r>
            <a:r>
              <a:rPr lang="fr-FR" sz="2400" dirty="0"/>
              <a:t>à risque </a:t>
            </a:r>
            <a:r>
              <a:rPr lang="fr-FR" sz="2400" dirty="0" smtClean="0"/>
              <a:t>d’allergie/</a:t>
            </a:r>
            <a:r>
              <a:rPr lang="fr-FR" sz="2400" dirty="0" err="1" smtClean="0"/>
              <a:t>atopie</a:t>
            </a:r>
            <a:r>
              <a:rPr lang="fr-FR" sz="2400" dirty="0" smtClean="0"/>
              <a:t>  </a:t>
            </a:r>
          </a:p>
          <a:p>
            <a:pPr marL="800100" lvl="1" indent="-342900">
              <a:lnSpc>
                <a:spcPct val="150000"/>
              </a:lnSpc>
              <a:buFont typeface="Arial" panose="020B0604020202020204" pitchFamily="34" charset="0"/>
              <a:buChar char="•"/>
            </a:pPr>
            <a:r>
              <a:rPr lang="fr-FR" sz="2000" dirty="0" smtClean="0"/>
              <a:t>Réduction </a:t>
            </a:r>
            <a:r>
              <a:rPr lang="fr-FR" sz="2000" dirty="0"/>
              <a:t>du </a:t>
            </a:r>
            <a:r>
              <a:rPr lang="fr-FR" sz="2000" dirty="0">
                <a:solidFill>
                  <a:srgbClr val="FF0000"/>
                </a:solidFill>
              </a:rPr>
              <a:t>risque </a:t>
            </a:r>
            <a:r>
              <a:rPr lang="fr-FR" sz="2000" dirty="0" smtClean="0">
                <a:solidFill>
                  <a:srgbClr val="FF0000"/>
                </a:solidFill>
              </a:rPr>
              <a:t>d’asthme </a:t>
            </a:r>
          </a:p>
          <a:p>
            <a:pPr marL="1257300" lvl="2" indent="-342900">
              <a:lnSpc>
                <a:spcPct val="150000"/>
              </a:lnSpc>
              <a:buFont typeface="Wingdings" panose="05000000000000000000" pitchFamily="2" charset="2"/>
              <a:buChar char="§"/>
            </a:pPr>
            <a:r>
              <a:rPr lang="fr-FR" sz="2000" dirty="0" smtClean="0"/>
              <a:t>OR </a:t>
            </a:r>
            <a:r>
              <a:rPr lang="fr-FR" sz="2000" dirty="0"/>
              <a:t>: 0,52 ; IC 95 % : 0,35-0,79</a:t>
            </a:r>
            <a:r>
              <a:rPr lang="fr-FR" sz="2000" dirty="0" smtClean="0"/>
              <a:t>)</a:t>
            </a:r>
          </a:p>
          <a:p>
            <a:pPr marL="800100" lvl="1" indent="-342900">
              <a:lnSpc>
                <a:spcPct val="150000"/>
              </a:lnSpc>
              <a:buFont typeface="Wingdings" panose="05000000000000000000" pitchFamily="2" charset="2"/>
              <a:buChar char="§"/>
            </a:pPr>
            <a:r>
              <a:rPr lang="fr-FR" sz="2000" dirty="0" smtClean="0"/>
              <a:t>Réduction risque de </a:t>
            </a:r>
            <a:r>
              <a:rPr lang="fr-FR" sz="2000" dirty="0">
                <a:solidFill>
                  <a:srgbClr val="FF0000"/>
                </a:solidFill>
              </a:rPr>
              <a:t>dermatite </a:t>
            </a:r>
            <a:r>
              <a:rPr lang="fr-FR" sz="2000" dirty="0" err="1" smtClean="0">
                <a:solidFill>
                  <a:srgbClr val="FF0000"/>
                </a:solidFill>
              </a:rPr>
              <a:t>atopique</a:t>
            </a:r>
            <a:endParaRPr lang="fr-FR" sz="2000" dirty="0" smtClean="0">
              <a:solidFill>
                <a:srgbClr val="FF0000"/>
              </a:solidFill>
            </a:endParaRPr>
          </a:p>
          <a:p>
            <a:pPr marL="1257300" lvl="2" indent="-342900">
              <a:lnSpc>
                <a:spcPct val="150000"/>
              </a:lnSpc>
              <a:buFont typeface="Wingdings" panose="05000000000000000000" pitchFamily="2" charset="2"/>
              <a:buChar char="§"/>
            </a:pPr>
            <a:r>
              <a:rPr lang="fr-FR" sz="2000" dirty="0" smtClean="0"/>
              <a:t> </a:t>
            </a:r>
            <a:r>
              <a:rPr lang="fr-FR" sz="2000" dirty="0"/>
              <a:t>(OR : 0,58 ; IC95 % : 0,4- 0,92)</a:t>
            </a:r>
          </a:p>
          <a:p>
            <a:pPr marL="800100" lvl="1" indent="-342900">
              <a:buFont typeface="Wingdings" panose="05000000000000000000" pitchFamily="2" charset="2"/>
              <a:buChar char="§"/>
            </a:pPr>
            <a:endParaRPr lang="fr-FR" sz="2000" dirty="0"/>
          </a:p>
          <a:p>
            <a:endParaRPr lang="fr-FR" sz="2000" dirty="0"/>
          </a:p>
        </p:txBody>
      </p:sp>
      <p:pic>
        <p:nvPicPr>
          <p:cNvPr id="5" name="Image 4"/>
          <p:cNvPicPr>
            <a:picLocks noChangeAspect="1"/>
          </p:cNvPicPr>
          <p:nvPr/>
        </p:nvPicPr>
        <p:blipFill>
          <a:blip r:embed="rId3"/>
          <a:stretch>
            <a:fillRect/>
          </a:stretch>
        </p:blipFill>
        <p:spPr>
          <a:xfrm>
            <a:off x="6113761" y="3852388"/>
            <a:ext cx="6078239" cy="3005612"/>
          </a:xfrm>
          <a:prstGeom prst="rect">
            <a:avLst/>
          </a:prstGeom>
        </p:spPr>
      </p:pic>
      <p:sp>
        <p:nvSpPr>
          <p:cNvPr id="8" name="Rectangle à coins arrondis 7"/>
          <p:cNvSpPr/>
          <p:nvPr/>
        </p:nvSpPr>
        <p:spPr>
          <a:xfrm>
            <a:off x="6113761" y="4831080"/>
            <a:ext cx="5881275" cy="868680"/>
          </a:xfrm>
          <a:prstGeom prst="round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Image 8"/>
          <p:cNvPicPr>
            <a:picLocks noChangeAspect="1"/>
          </p:cNvPicPr>
          <p:nvPr/>
        </p:nvPicPr>
        <p:blipFill>
          <a:blip r:embed="rId3"/>
          <a:stretch>
            <a:fillRect/>
          </a:stretch>
        </p:blipFill>
        <p:spPr>
          <a:xfrm>
            <a:off x="0" y="1220788"/>
            <a:ext cx="2867025" cy="1981200"/>
          </a:xfrm>
          <a:prstGeom prst="rect">
            <a:avLst/>
          </a:prstGeom>
        </p:spPr>
      </p:pic>
    </p:spTree>
    <p:extLst>
      <p:ext uri="{BB962C8B-B14F-4D97-AF65-F5344CB8AC3E}">
        <p14:creationId xmlns:p14="http://schemas.microsoft.com/office/powerpoint/2010/main" val="346358753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5181600" cy="1325563"/>
          </a:xfrm>
        </p:spPr>
        <p:txBody>
          <a:bodyPr/>
          <a:lstStyle/>
          <a:p>
            <a:r>
              <a:rPr lang="fr-FR" dirty="0"/>
              <a:t>Prévention du diabète de type 1</a:t>
            </a:r>
          </a:p>
        </p:txBody>
      </p:sp>
      <p:sp>
        <p:nvSpPr>
          <p:cNvPr id="3" name="Espace réservé du contenu 2"/>
          <p:cNvSpPr>
            <a:spLocks noGrp="1"/>
          </p:cNvSpPr>
          <p:nvPr>
            <p:ph sz="half" idx="1"/>
          </p:nvPr>
        </p:nvSpPr>
        <p:spPr>
          <a:xfrm>
            <a:off x="381000" y="1825625"/>
            <a:ext cx="5638800" cy="4351338"/>
          </a:xfrm>
        </p:spPr>
        <p:txBody>
          <a:bodyPr>
            <a:normAutofit fontScale="85000" lnSpcReduction="10000"/>
          </a:bodyPr>
          <a:lstStyle/>
          <a:p>
            <a:r>
              <a:rPr lang="fr-FR" dirty="0" smtClean="0"/>
              <a:t>AM &gt; 3 mois </a:t>
            </a:r>
          </a:p>
          <a:p>
            <a:pPr lvl="1">
              <a:lnSpc>
                <a:spcPct val="200000"/>
              </a:lnSpc>
            </a:pPr>
            <a:r>
              <a:rPr lang="fr-FR" dirty="0"/>
              <a:t>R</a:t>
            </a:r>
            <a:r>
              <a:rPr lang="fr-FR" dirty="0" smtClean="0"/>
              <a:t>éduction </a:t>
            </a:r>
            <a:r>
              <a:rPr lang="fr-FR" dirty="0"/>
              <a:t>du risque de diabète insulinodépendant (DID) </a:t>
            </a:r>
            <a:r>
              <a:rPr lang="fr-FR" dirty="0" smtClean="0"/>
              <a:t>de 19 à 27% </a:t>
            </a:r>
          </a:p>
          <a:p>
            <a:pPr lvl="1">
              <a:lnSpc>
                <a:spcPct val="200000"/>
              </a:lnSpc>
            </a:pPr>
            <a:r>
              <a:rPr lang="fr-FR" dirty="0" smtClean="0"/>
              <a:t>Mécanisme d’exposition en cas d’AA </a:t>
            </a:r>
          </a:p>
          <a:p>
            <a:pPr lvl="2">
              <a:lnSpc>
                <a:spcPct val="200000"/>
              </a:lnSpc>
            </a:pPr>
            <a:r>
              <a:rPr lang="fr-FR" dirty="0" smtClean="0"/>
              <a:t>Auto-immunité: caséine, </a:t>
            </a:r>
            <a:r>
              <a:rPr lang="fr-FR" dirty="0" err="1" smtClean="0"/>
              <a:t>lactoglobuline</a:t>
            </a:r>
            <a:r>
              <a:rPr lang="fr-FR" dirty="0" smtClean="0"/>
              <a:t>  </a:t>
            </a:r>
          </a:p>
          <a:p>
            <a:pPr lvl="2">
              <a:lnSpc>
                <a:spcPct val="200000"/>
              </a:lnSpc>
            </a:pPr>
            <a:r>
              <a:rPr lang="fr-FR" dirty="0" smtClean="0"/>
              <a:t>Infection virales (Echo, coxsakies, </a:t>
            </a:r>
            <a:r>
              <a:rPr lang="fr-FR" dirty="0" err="1" smtClean="0"/>
              <a:t>rotavirus</a:t>
            </a:r>
            <a:r>
              <a:rPr lang="fr-FR" dirty="0" smtClean="0"/>
              <a:t>)</a:t>
            </a:r>
            <a:endParaRPr lang="fr-FR" dirty="0"/>
          </a:p>
          <a:p>
            <a:pPr>
              <a:lnSpc>
                <a:spcPct val="200000"/>
              </a:lnSpc>
            </a:pPr>
            <a:endParaRPr lang="fr-FR" dirty="0"/>
          </a:p>
        </p:txBody>
      </p:sp>
      <p:sp>
        <p:nvSpPr>
          <p:cNvPr id="4" name="Espace réservé du contenu 3"/>
          <p:cNvSpPr>
            <a:spLocks noGrp="1"/>
          </p:cNvSpPr>
          <p:nvPr>
            <p:ph sz="half" idx="2"/>
          </p:nvPr>
        </p:nvSpPr>
        <p:spPr/>
        <p:txBody>
          <a:bodyPr>
            <a:normAutofit fontScale="85000" lnSpcReduction="10000"/>
          </a:bodyPr>
          <a:lstStyle/>
          <a:p>
            <a:pPr>
              <a:lnSpc>
                <a:spcPct val="270000"/>
              </a:lnSpc>
            </a:pPr>
            <a:r>
              <a:rPr lang="fr-FR" dirty="0" smtClean="0"/>
              <a:t>7 études; 75 </a:t>
            </a:r>
            <a:r>
              <a:rPr lang="fr-FR" dirty="0"/>
              <a:t>000 </a:t>
            </a:r>
            <a:endParaRPr lang="fr-FR" dirty="0" smtClean="0"/>
          </a:p>
          <a:p>
            <a:pPr>
              <a:lnSpc>
                <a:spcPct val="270000"/>
              </a:lnSpc>
            </a:pPr>
            <a:r>
              <a:rPr lang="fr-FR" dirty="0" smtClean="0"/>
              <a:t>Réduction du risque en cas d’AM OR </a:t>
            </a:r>
            <a:r>
              <a:rPr lang="fr-FR" dirty="0"/>
              <a:t>: 0,61 </a:t>
            </a:r>
            <a:r>
              <a:rPr lang="fr-FR" dirty="0" smtClean="0"/>
              <a:t>;IC </a:t>
            </a:r>
            <a:r>
              <a:rPr lang="fr-FR" dirty="0"/>
              <a:t>95 % : 0,41- 0,85</a:t>
            </a:r>
            <a:r>
              <a:rPr lang="fr-FR" dirty="0" smtClean="0"/>
              <a:t>)</a:t>
            </a:r>
            <a:endParaRPr lang="fr-FR" dirty="0"/>
          </a:p>
          <a:p>
            <a:pPr>
              <a:lnSpc>
                <a:spcPct val="270000"/>
              </a:lnSpc>
            </a:pPr>
            <a:endParaRPr lang="fr-FR" dirty="0"/>
          </a:p>
        </p:txBody>
      </p:sp>
      <p:sp>
        <p:nvSpPr>
          <p:cNvPr id="5" name="Rectangle 4"/>
          <p:cNvSpPr/>
          <p:nvPr/>
        </p:nvSpPr>
        <p:spPr>
          <a:xfrm>
            <a:off x="0" y="6311900"/>
            <a:ext cx="3749040" cy="523220"/>
          </a:xfrm>
          <a:prstGeom prst="rect">
            <a:avLst/>
          </a:prstGeom>
        </p:spPr>
        <p:txBody>
          <a:bodyPr wrap="square">
            <a:spAutoFit/>
          </a:bodyPr>
          <a:lstStyle/>
          <a:p>
            <a:r>
              <a:rPr lang="en-US" sz="1400" dirty="0"/>
              <a:t>World Health </a:t>
            </a:r>
            <a:r>
              <a:rPr lang="en-US" sz="1400" dirty="0" smtClean="0"/>
              <a:t>Organization WHO2007</a:t>
            </a:r>
            <a:r>
              <a:rPr lang="en-US" sz="1400" dirty="0"/>
              <a:t>. </a:t>
            </a:r>
            <a:endParaRPr lang="en-US" sz="1400" dirty="0" smtClean="0"/>
          </a:p>
          <a:p>
            <a:r>
              <a:rPr lang="en-US" sz="1400" dirty="0" smtClean="0"/>
              <a:t>AHRQ 2007</a:t>
            </a:r>
            <a:endParaRPr lang="fr-FR" sz="1400" dirty="0"/>
          </a:p>
        </p:txBody>
      </p:sp>
      <p:sp>
        <p:nvSpPr>
          <p:cNvPr id="6" name="Titre 1"/>
          <p:cNvSpPr txBox="1">
            <a:spLocks/>
          </p:cNvSpPr>
          <p:nvPr/>
        </p:nvSpPr>
        <p:spPr>
          <a:xfrm>
            <a:off x="6172200" y="500062"/>
            <a:ext cx="5181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dirty="0" smtClean="0"/>
              <a:t>Prévention du diabète de type 2</a:t>
            </a:r>
            <a:endParaRPr lang="fr-FR" dirty="0"/>
          </a:p>
        </p:txBody>
      </p:sp>
      <p:sp>
        <p:nvSpPr>
          <p:cNvPr id="7" name="Rectangle 6"/>
          <p:cNvSpPr/>
          <p:nvPr/>
        </p:nvSpPr>
        <p:spPr>
          <a:xfrm>
            <a:off x="8597746" y="4951214"/>
            <a:ext cx="3211135" cy="338554"/>
          </a:xfrm>
          <a:prstGeom prst="rect">
            <a:avLst/>
          </a:prstGeom>
        </p:spPr>
        <p:txBody>
          <a:bodyPr wrap="none">
            <a:spAutoFit/>
          </a:bodyPr>
          <a:lstStyle/>
          <a:p>
            <a:r>
              <a:rPr lang="en-US" sz="1600" dirty="0"/>
              <a:t>Owen CG, Am J </a:t>
            </a:r>
            <a:r>
              <a:rPr lang="en-US" sz="1600" dirty="0" err="1"/>
              <a:t>Clin</a:t>
            </a:r>
            <a:r>
              <a:rPr lang="en-US" sz="1600" dirty="0"/>
              <a:t> </a:t>
            </a:r>
            <a:r>
              <a:rPr lang="en-US" sz="1600" dirty="0" err="1"/>
              <a:t>Nutr</a:t>
            </a:r>
            <a:r>
              <a:rPr lang="en-US" sz="1600" dirty="0"/>
              <a:t> 2006;</a:t>
            </a:r>
            <a:endParaRPr lang="fr-FR" sz="1600" dirty="0"/>
          </a:p>
        </p:txBody>
      </p:sp>
    </p:spTree>
    <p:extLst>
      <p:ext uri="{BB962C8B-B14F-4D97-AF65-F5344CB8AC3E}">
        <p14:creationId xmlns:p14="http://schemas.microsoft.com/office/powerpoint/2010/main" val="40882621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Psycho-affectif et cognitif </a:t>
            </a:r>
            <a:endParaRPr lang="fr-FR" dirty="0"/>
          </a:p>
        </p:txBody>
      </p:sp>
      <p:sp>
        <p:nvSpPr>
          <p:cNvPr id="3" name="Espace réservé du contenu 2"/>
          <p:cNvSpPr>
            <a:spLocks noGrp="1"/>
          </p:cNvSpPr>
          <p:nvPr>
            <p:ph idx="1"/>
          </p:nvPr>
        </p:nvSpPr>
        <p:spPr/>
        <p:txBody>
          <a:bodyPr>
            <a:normAutofit/>
          </a:bodyPr>
          <a:lstStyle/>
          <a:p>
            <a:pPr>
              <a:lnSpc>
                <a:spcPct val="150000"/>
              </a:lnSpc>
            </a:pPr>
            <a:r>
              <a:rPr lang="fr-FR" dirty="0" smtClean="0"/>
              <a:t>AM: élément majeur de la relation mère-enfant </a:t>
            </a:r>
          </a:p>
          <a:p>
            <a:pPr>
              <a:lnSpc>
                <a:spcPct val="150000"/>
              </a:lnSpc>
            </a:pPr>
            <a:r>
              <a:rPr lang="fr-FR" dirty="0"/>
              <a:t>P</a:t>
            </a:r>
            <a:r>
              <a:rPr lang="fr-FR" dirty="0" smtClean="0"/>
              <a:t>orte de prolongement de la grossesse </a:t>
            </a:r>
          </a:p>
          <a:p>
            <a:pPr>
              <a:lnSpc>
                <a:spcPct val="150000"/>
              </a:lnSpc>
            </a:pPr>
            <a:r>
              <a:rPr lang="fr-FR" dirty="0"/>
              <a:t>C</a:t>
            </a:r>
            <a:r>
              <a:rPr lang="fr-FR" dirty="0" smtClean="0"/>
              <a:t>orps de la mère allaitante/forme une sorte de cocon, repère pour le nourrisson   » Odeur, chaleur, voix++++ »</a:t>
            </a:r>
          </a:p>
          <a:p>
            <a:pPr>
              <a:lnSpc>
                <a:spcPct val="150000"/>
              </a:lnSpc>
            </a:pPr>
            <a:r>
              <a:rPr lang="fr-FR" dirty="0" smtClean="0"/>
              <a:t>Au début </a:t>
            </a:r>
            <a:r>
              <a:rPr lang="fr-FR" dirty="0"/>
              <a:t>du </a:t>
            </a:r>
            <a:r>
              <a:rPr lang="fr-FR" dirty="0" smtClean="0"/>
              <a:t>XXe </a:t>
            </a:r>
            <a:r>
              <a:rPr lang="fr-FR" dirty="0"/>
              <a:t>siècle, Adolphe Pinard, </a:t>
            </a:r>
            <a:r>
              <a:rPr lang="fr-FR" dirty="0" smtClean="0"/>
              <a:t>accoucheur: </a:t>
            </a:r>
            <a:r>
              <a:rPr lang="fr-FR" dirty="0" smtClean="0">
                <a:solidFill>
                  <a:srgbClr val="FF0000"/>
                </a:solidFill>
              </a:rPr>
              <a:t>«  Ce lait de mère appartient au bébé »</a:t>
            </a:r>
          </a:p>
        </p:txBody>
      </p:sp>
    </p:spTree>
    <p:extLst>
      <p:ext uri="{BB962C8B-B14F-4D97-AF65-F5344CB8AC3E}">
        <p14:creationId xmlns:p14="http://schemas.microsoft.com/office/powerpoint/2010/main" val="36980494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4360" y="0"/>
            <a:ext cx="10515600" cy="1325563"/>
          </a:xfrm>
        </p:spPr>
        <p:txBody>
          <a:bodyPr>
            <a:normAutofit/>
          </a:bodyPr>
          <a:lstStyle/>
          <a:p>
            <a:pPr algn="ctr"/>
            <a:r>
              <a:rPr lang="fr-FR" sz="3600" dirty="0" smtClean="0">
                <a:solidFill>
                  <a:srgbClr val="FF0000"/>
                </a:solidFill>
              </a:rPr>
              <a:t>Capacités cognitives et allaitement maternel</a:t>
            </a:r>
            <a:endParaRPr lang="fr-FR" sz="3600" dirty="0">
              <a:solidFill>
                <a:srgbClr val="FF0000"/>
              </a:solidFill>
            </a:endParaRPr>
          </a:p>
        </p:txBody>
      </p:sp>
      <p:sp>
        <p:nvSpPr>
          <p:cNvPr id="3" name="Espace réservé du contenu 2"/>
          <p:cNvSpPr>
            <a:spLocks noGrp="1"/>
          </p:cNvSpPr>
          <p:nvPr>
            <p:ph idx="1"/>
          </p:nvPr>
        </p:nvSpPr>
        <p:spPr>
          <a:xfrm>
            <a:off x="807720" y="1325563"/>
            <a:ext cx="10515600" cy="4351338"/>
          </a:xfrm>
        </p:spPr>
        <p:txBody>
          <a:bodyPr>
            <a:normAutofit fontScale="85000" lnSpcReduction="20000"/>
          </a:bodyPr>
          <a:lstStyle/>
          <a:p>
            <a:pPr marL="0" indent="0" algn="ctr">
              <a:buNone/>
            </a:pPr>
            <a:r>
              <a:rPr lang="fr-FR" u="sng" dirty="0"/>
              <a:t>M</a:t>
            </a:r>
            <a:r>
              <a:rPr lang="fr-FR" u="sng" dirty="0" smtClean="0"/>
              <a:t>éta- </a:t>
            </a:r>
            <a:r>
              <a:rPr lang="fr-FR" u="sng" dirty="0"/>
              <a:t>analyse </a:t>
            </a:r>
            <a:r>
              <a:rPr lang="fr-FR" u="sng" dirty="0" smtClean="0"/>
              <a:t>1999, Anderson </a:t>
            </a:r>
            <a:r>
              <a:rPr lang="fr-FR" u="sng" dirty="0"/>
              <a:t>et </a:t>
            </a:r>
            <a:r>
              <a:rPr lang="fr-FR" u="sng" dirty="0" smtClean="0"/>
              <a:t>al</a:t>
            </a:r>
            <a:r>
              <a:rPr lang="fr-FR" u="sng" dirty="0"/>
              <a:t> </a:t>
            </a:r>
            <a:r>
              <a:rPr lang="fr-FR" u="sng" dirty="0" smtClean="0"/>
              <a:t>( 20 ERC) </a:t>
            </a:r>
          </a:p>
          <a:p>
            <a:pPr>
              <a:lnSpc>
                <a:spcPct val="150000"/>
              </a:lnSpc>
              <a:buFont typeface="Wingdings" panose="05000000000000000000" pitchFamily="2" charset="2"/>
              <a:buChar char="§"/>
            </a:pPr>
            <a:r>
              <a:rPr lang="fr-FR" dirty="0" smtClean="0">
                <a:solidFill>
                  <a:srgbClr val="FF0000"/>
                </a:solidFill>
              </a:rPr>
              <a:t>+ 3,2 </a:t>
            </a:r>
            <a:r>
              <a:rPr lang="fr-FR" dirty="0">
                <a:solidFill>
                  <a:srgbClr val="FF0000"/>
                </a:solidFill>
              </a:rPr>
              <a:t>points </a:t>
            </a:r>
            <a:r>
              <a:rPr lang="fr-FR" dirty="0" smtClean="0"/>
              <a:t>de QI (</a:t>
            </a:r>
            <a:r>
              <a:rPr lang="fr-FR" dirty="0"/>
              <a:t>IC 95 % : 2,3- 4) chez les </a:t>
            </a:r>
            <a:r>
              <a:rPr lang="fr-FR" dirty="0" smtClean="0"/>
              <a:t>enfants allaités</a:t>
            </a:r>
            <a:r>
              <a:rPr lang="fr-FR" dirty="0"/>
              <a:t>, </a:t>
            </a:r>
            <a:endParaRPr lang="fr-FR" dirty="0" smtClean="0"/>
          </a:p>
          <a:p>
            <a:pPr>
              <a:lnSpc>
                <a:spcPct val="150000"/>
              </a:lnSpc>
              <a:buFont typeface="Wingdings" panose="05000000000000000000" pitchFamily="2" charset="2"/>
              <a:buChar char="§"/>
            </a:pPr>
            <a:r>
              <a:rPr lang="fr-FR" dirty="0" smtClean="0"/>
              <a:t>Après </a:t>
            </a:r>
            <a:r>
              <a:rPr lang="fr-FR" dirty="0"/>
              <a:t>ajustement </a:t>
            </a:r>
            <a:r>
              <a:rPr lang="fr-FR" dirty="0" smtClean="0"/>
              <a:t>(âge</a:t>
            </a:r>
            <a:r>
              <a:rPr lang="fr-FR" dirty="0"/>
              <a:t>, niveaux intellectuel, culturel et socio- économique </a:t>
            </a:r>
            <a:r>
              <a:rPr lang="fr-FR" dirty="0" smtClean="0"/>
              <a:t>des parents</a:t>
            </a:r>
            <a:r>
              <a:rPr lang="fr-FR" dirty="0"/>
              <a:t>, rang de naissance, tabagisme </a:t>
            </a:r>
            <a:r>
              <a:rPr lang="fr-FR" dirty="0" smtClean="0"/>
              <a:t>maternel…</a:t>
            </a:r>
          </a:p>
          <a:p>
            <a:pPr>
              <a:lnSpc>
                <a:spcPct val="150000"/>
              </a:lnSpc>
              <a:buFont typeface="Wingdings" panose="05000000000000000000" pitchFamily="2" charset="2"/>
              <a:buChar char="§"/>
            </a:pPr>
            <a:r>
              <a:rPr lang="fr-FR" dirty="0" smtClean="0"/>
              <a:t>Durant les deux premières années et jusqu’à l’adolescence</a:t>
            </a:r>
            <a:r>
              <a:rPr lang="fr-FR" dirty="0"/>
              <a:t>. </a:t>
            </a:r>
            <a:endParaRPr lang="fr-FR" dirty="0" smtClean="0"/>
          </a:p>
          <a:p>
            <a:pPr>
              <a:lnSpc>
                <a:spcPct val="150000"/>
              </a:lnSpc>
              <a:buFont typeface="Wingdings" panose="05000000000000000000" pitchFamily="2" charset="2"/>
              <a:buChar char="§"/>
            </a:pPr>
            <a:r>
              <a:rPr lang="fr-FR" dirty="0" smtClean="0"/>
              <a:t>Augmente avec la </a:t>
            </a:r>
            <a:r>
              <a:rPr lang="fr-FR" dirty="0"/>
              <a:t>durée de l’allaitement, </a:t>
            </a:r>
            <a:endParaRPr lang="fr-FR" dirty="0" smtClean="0"/>
          </a:p>
          <a:p>
            <a:pPr>
              <a:lnSpc>
                <a:spcPct val="150000"/>
              </a:lnSpc>
              <a:buFont typeface="Wingdings" panose="05000000000000000000" pitchFamily="2" charset="2"/>
              <a:buChar char="§"/>
            </a:pPr>
            <a:r>
              <a:rPr lang="fr-FR" dirty="0" smtClean="0"/>
              <a:t>Plus </a:t>
            </a:r>
            <a:r>
              <a:rPr lang="fr-FR" dirty="0"/>
              <a:t>importante chez les enfants de petit </a:t>
            </a:r>
            <a:r>
              <a:rPr lang="fr-FR" dirty="0" smtClean="0"/>
              <a:t>poids de </a:t>
            </a:r>
            <a:r>
              <a:rPr lang="fr-FR" dirty="0"/>
              <a:t>naissance (5,2 points contre 2,7 points </a:t>
            </a:r>
            <a:r>
              <a:rPr lang="fr-FR" dirty="0" smtClean="0"/>
              <a:t>de poids normal).</a:t>
            </a:r>
            <a:endParaRPr lang="fr-FR" dirty="0"/>
          </a:p>
        </p:txBody>
      </p:sp>
      <p:sp>
        <p:nvSpPr>
          <p:cNvPr id="4" name="Rectangle 3"/>
          <p:cNvSpPr/>
          <p:nvPr/>
        </p:nvSpPr>
        <p:spPr>
          <a:xfrm>
            <a:off x="2959767" y="6011594"/>
            <a:ext cx="10082463" cy="646331"/>
          </a:xfrm>
          <a:prstGeom prst="rect">
            <a:avLst/>
          </a:prstGeom>
        </p:spPr>
        <p:txBody>
          <a:bodyPr wrap="square">
            <a:spAutoFit/>
          </a:bodyPr>
          <a:lstStyle/>
          <a:p>
            <a:r>
              <a:rPr lang="en-US" dirty="0"/>
              <a:t>Anderson JW, </a:t>
            </a:r>
            <a:r>
              <a:rPr lang="en-US" dirty="0" err="1"/>
              <a:t>Johnstone</a:t>
            </a:r>
            <a:r>
              <a:rPr lang="en-US" dirty="0"/>
              <a:t> BM, </a:t>
            </a:r>
            <a:r>
              <a:rPr lang="en-US" dirty="0" err="1"/>
              <a:t>Remley</a:t>
            </a:r>
            <a:r>
              <a:rPr lang="en-US" dirty="0"/>
              <a:t> DT. Breast- feeding and cognitive</a:t>
            </a:r>
          </a:p>
          <a:p>
            <a:r>
              <a:rPr lang="en-US" dirty="0"/>
              <a:t>development: a meta- analysis. Am J </a:t>
            </a:r>
            <a:r>
              <a:rPr lang="en-US" dirty="0" err="1"/>
              <a:t>Clin</a:t>
            </a:r>
            <a:r>
              <a:rPr lang="en-US" dirty="0"/>
              <a:t> </a:t>
            </a:r>
            <a:r>
              <a:rPr lang="en-US" dirty="0" err="1"/>
              <a:t>Nutr</a:t>
            </a:r>
            <a:r>
              <a:rPr lang="en-US" dirty="0"/>
              <a:t> 1999;70:525- 35.</a:t>
            </a:r>
            <a:endParaRPr lang="fr-FR" dirty="0"/>
          </a:p>
        </p:txBody>
      </p:sp>
    </p:spTree>
    <p:extLst>
      <p:ext uri="{BB962C8B-B14F-4D97-AF65-F5344CB8AC3E}">
        <p14:creationId xmlns:p14="http://schemas.microsoft.com/office/powerpoint/2010/main" val="170424767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Bénéfices sur le plan cognitif</a:t>
            </a:r>
            <a:endParaRPr lang="fr-FR" dirty="0"/>
          </a:p>
        </p:txBody>
      </p:sp>
      <p:sp>
        <p:nvSpPr>
          <p:cNvPr id="3" name="Espace réservé du contenu 2"/>
          <p:cNvSpPr>
            <a:spLocks noGrp="1"/>
          </p:cNvSpPr>
          <p:nvPr>
            <p:ph idx="1"/>
          </p:nvPr>
        </p:nvSpPr>
        <p:spPr/>
        <p:txBody>
          <a:bodyPr/>
          <a:lstStyle/>
          <a:p>
            <a:pPr>
              <a:lnSpc>
                <a:spcPct val="200000"/>
              </a:lnSpc>
            </a:pPr>
            <a:r>
              <a:rPr lang="fr-FR" dirty="0" smtClean="0"/>
              <a:t>Observé chez les prématurés </a:t>
            </a:r>
          </a:p>
          <a:p>
            <a:pPr>
              <a:lnSpc>
                <a:spcPct val="200000"/>
              </a:lnSpc>
            </a:pPr>
            <a:r>
              <a:rPr lang="fr-FR" dirty="0" smtClean="0"/>
              <a:t>Recevant du lait du lactarium par SNG </a:t>
            </a:r>
          </a:p>
          <a:p>
            <a:pPr>
              <a:lnSpc>
                <a:spcPct val="200000"/>
              </a:lnSpc>
            </a:pPr>
            <a:r>
              <a:rPr lang="fr-FR" dirty="0" smtClean="0"/>
              <a:t>Avantage probablement lié à la composition du LF</a:t>
            </a:r>
            <a:endParaRPr lang="fr-FR" dirty="0"/>
          </a:p>
        </p:txBody>
      </p:sp>
      <p:sp>
        <p:nvSpPr>
          <p:cNvPr id="4" name="Rectangle 3"/>
          <p:cNvSpPr/>
          <p:nvPr/>
        </p:nvSpPr>
        <p:spPr>
          <a:xfrm>
            <a:off x="2573154" y="6176963"/>
            <a:ext cx="10395284" cy="646331"/>
          </a:xfrm>
          <a:prstGeom prst="rect">
            <a:avLst/>
          </a:prstGeom>
        </p:spPr>
        <p:txBody>
          <a:bodyPr wrap="square">
            <a:spAutoFit/>
          </a:bodyPr>
          <a:lstStyle/>
          <a:p>
            <a:r>
              <a:rPr lang="en-US" dirty="0"/>
              <a:t>Lucas A, Morley R, Cole TJ. </a:t>
            </a:r>
            <a:r>
              <a:rPr lang="en-US" dirty="0" err="1"/>
              <a:t>Randomised</a:t>
            </a:r>
            <a:r>
              <a:rPr lang="en-US" dirty="0"/>
              <a:t> trial of early diet in preterm</a:t>
            </a:r>
          </a:p>
          <a:p>
            <a:r>
              <a:rPr lang="en-US" dirty="0"/>
              <a:t>babies and later intelligence quotient. BMJ 1998;317:1481- 7.</a:t>
            </a:r>
            <a:endParaRPr lang="fr-FR" dirty="0"/>
          </a:p>
        </p:txBody>
      </p:sp>
    </p:spTree>
    <p:extLst>
      <p:ext uri="{BB962C8B-B14F-4D97-AF65-F5344CB8AC3E}">
        <p14:creationId xmlns:p14="http://schemas.microsoft.com/office/powerpoint/2010/main" val="124605498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a:blip r:embed="rId2"/>
          <a:stretch>
            <a:fillRect/>
          </a:stretch>
        </p:blipFill>
        <p:spPr>
          <a:xfrm>
            <a:off x="0" y="0"/>
            <a:ext cx="4716379" cy="6858000"/>
          </a:xfrm>
          <a:prstGeom prst="rect">
            <a:avLst/>
          </a:prstGeom>
        </p:spPr>
      </p:pic>
      <p:pic>
        <p:nvPicPr>
          <p:cNvPr id="5" name="Espace réservé du contenu 4"/>
          <p:cNvPicPr>
            <a:picLocks noGrp="1" noChangeAspect="1"/>
          </p:cNvPicPr>
          <p:nvPr>
            <p:ph idx="1"/>
          </p:nvPr>
        </p:nvPicPr>
        <p:blipFill>
          <a:blip r:embed="rId2"/>
          <a:stretch>
            <a:fillRect/>
          </a:stretch>
        </p:blipFill>
        <p:spPr>
          <a:xfrm>
            <a:off x="4916424" y="2774906"/>
            <a:ext cx="6237330" cy="4083094"/>
          </a:xfrm>
          <a:prstGeom prst="rect">
            <a:avLst/>
          </a:prstGeom>
        </p:spPr>
      </p:pic>
      <p:sp>
        <p:nvSpPr>
          <p:cNvPr id="4" name="Rectangle 3"/>
          <p:cNvSpPr/>
          <p:nvPr/>
        </p:nvSpPr>
        <p:spPr>
          <a:xfrm>
            <a:off x="4916424" y="1304836"/>
            <a:ext cx="6544056" cy="1200329"/>
          </a:xfrm>
          <a:prstGeom prst="rect">
            <a:avLst/>
          </a:prstGeom>
        </p:spPr>
        <p:txBody>
          <a:bodyPr wrap="square">
            <a:spAutoFit/>
          </a:bodyPr>
          <a:lstStyle/>
          <a:p>
            <a:r>
              <a:rPr lang="fr-FR" sz="2400" dirty="0" smtClean="0"/>
              <a:t>Diminution de </a:t>
            </a:r>
            <a:r>
              <a:rPr lang="fr-FR" sz="2400" dirty="0"/>
              <a:t>la PA systolique à l’âge adulte de 1,21 mm Hg (IC 95 % </a:t>
            </a:r>
            <a:r>
              <a:rPr lang="fr-FR" sz="2400" dirty="0" smtClean="0"/>
              <a:t>: - </a:t>
            </a:r>
            <a:r>
              <a:rPr lang="fr-FR" sz="2400" dirty="0"/>
              <a:t>1,72 à - 0,70 mm Hg) en cas d’allaitement</a:t>
            </a:r>
          </a:p>
        </p:txBody>
      </p:sp>
      <p:sp>
        <p:nvSpPr>
          <p:cNvPr id="7" name="Rectangle 6"/>
          <p:cNvSpPr/>
          <p:nvPr/>
        </p:nvSpPr>
        <p:spPr>
          <a:xfrm>
            <a:off x="4987089" y="0"/>
            <a:ext cx="6096000" cy="923330"/>
          </a:xfrm>
          <a:prstGeom prst="rect">
            <a:avLst/>
          </a:prstGeom>
        </p:spPr>
        <p:txBody>
          <a:bodyPr>
            <a:spAutoFit/>
          </a:bodyPr>
          <a:lstStyle/>
          <a:p>
            <a:r>
              <a:rPr lang="en-US" dirty="0">
                <a:latin typeface="TheSans"/>
              </a:rPr>
              <a:t>World Health Organization. Evidence on the long- term effects </a:t>
            </a:r>
            <a:r>
              <a:rPr lang="en-US" dirty="0" smtClean="0">
                <a:latin typeface="TheSans"/>
              </a:rPr>
              <a:t>of breastfeeding</a:t>
            </a:r>
            <a:r>
              <a:rPr lang="en-US" dirty="0">
                <a:latin typeface="TheSans"/>
              </a:rPr>
              <a:t>. Systematic reviews and meta- analyses. 2007. WHO</a:t>
            </a:r>
          </a:p>
        </p:txBody>
      </p:sp>
    </p:spTree>
    <p:extLst>
      <p:ext uri="{BB962C8B-B14F-4D97-AF65-F5344CB8AC3E}">
        <p14:creationId xmlns:p14="http://schemas.microsoft.com/office/powerpoint/2010/main" val="38974849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 5"/>
          <p:cNvPicPr>
            <a:picLocks noChangeAspect="1"/>
          </p:cNvPicPr>
          <p:nvPr/>
        </p:nvPicPr>
        <p:blipFill>
          <a:blip r:embed="rId2"/>
          <a:stretch>
            <a:fillRect/>
          </a:stretch>
        </p:blipFill>
        <p:spPr>
          <a:xfrm>
            <a:off x="0" y="0"/>
            <a:ext cx="4716379" cy="6858000"/>
          </a:xfrm>
          <a:prstGeom prst="rect">
            <a:avLst/>
          </a:prstGeom>
        </p:spPr>
      </p:pic>
      <p:sp>
        <p:nvSpPr>
          <p:cNvPr id="7" name="Rectangle 6"/>
          <p:cNvSpPr/>
          <p:nvPr/>
        </p:nvSpPr>
        <p:spPr>
          <a:xfrm>
            <a:off x="4987088" y="100887"/>
            <a:ext cx="6991551" cy="584775"/>
          </a:xfrm>
          <a:prstGeom prst="rect">
            <a:avLst/>
          </a:prstGeom>
        </p:spPr>
        <p:txBody>
          <a:bodyPr wrap="square">
            <a:spAutoFit/>
          </a:bodyPr>
          <a:lstStyle/>
          <a:p>
            <a:r>
              <a:rPr lang="en-US" sz="1600" dirty="0">
                <a:latin typeface="TheSans"/>
              </a:rPr>
              <a:t>World Health Organization. Evidence on the long- term effects </a:t>
            </a:r>
            <a:r>
              <a:rPr lang="en-US" sz="1600" dirty="0" smtClean="0">
                <a:latin typeface="TheSans"/>
              </a:rPr>
              <a:t>of breastfeeding</a:t>
            </a:r>
            <a:r>
              <a:rPr lang="en-US" sz="1600" dirty="0">
                <a:latin typeface="TheSans"/>
              </a:rPr>
              <a:t>. Systematic reviews and meta- analyses. 2007. WHO</a:t>
            </a:r>
          </a:p>
        </p:txBody>
      </p:sp>
      <p:pic>
        <p:nvPicPr>
          <p:cNvPr id="8" name="Espace réservé du contenu 7"/>
          <p:cNvPicPr>
            <a:picLocks noGrp="1" noChangeAspect="1"/>
          </p:cNvPicPr>
          <p:nvPr>
            <p:ph idx="1"/>
          </p:nvPr>
        </p:nvPicPr>
        <p:blipFill>
          <a:blip r:embed="rId2"/>
          <a:stretch>
            <a:fillRect/>
          </a:stretch>
        </p:blipFill>
        <p:spPr>
          <a:xfrm>
            <a:off x="4916424" y="2506662"/>
            <a:ext cx="7471009" cy="4351338"/>
          </a:xfrm>
          <a:prstGeom prst="rect">
            <a:avLst/>
          </a:prstGeom>
        </p:spPr>
      </p:pic>
      <p:sp>
        <p:nvSpPr>
          <p:cNvPr id="3" name="Rectangle 2"/>
          <p:cNvSpPr/>
          <p:nvPr/>
        </p:nvSpPr>
        <p:spPr>
          <a:xfrm>
            <a:off x="4987088" y="923330"/>
            <a:ext cx="7204911" cy="1107996"/>
          </a:xfrm>
          <a:prstGeom prst="rect">
            <a:avLst/>
          </a:prstGeom>
        </p:spPr>
        <p:txBody>
          <a:bodyPr wrap="square">
            <a:spAutoFit/>
          </a:bodyPr>
          <a:lstStyle/>
          <a:p>
            <a:r>
              <a:rPr lang="en-US" sz="2400" dirty="0" smtClean="0">
                <a:latin typeface="+mj-lt"/>
              </a:rPr>
              <a:t>A </a:t>
            </a:r>
            <a:r>
              <a:rPr lang="en-US" sz="2400" dirty="0" err="1" smtClean="0">
                <a:latin typeface="+mj-lt"/>
              </a:rPr>
              <a:t>l’âge</a:t>
            </a:r>
            <a:r>
              <a:rPr lang="en-US" sz="2400" dirty="0" smtClean="0">
                <a:latin typeface="+mj-lt"/>
              </a:rPr>
              <a:t> </a:t>
            </a:r>
            <a:r>
              <a:rPr lang="en-US" sz="2400" dirty="0" err="1" smtClean="0">
                <a:latin typeface="+mj-lt"/>
              </a:rPr>
              <a:t>adulte</a:t>
            </a:r>
            <a:r>
              <a:rPr lang="en-US" sz="2400" dirty="0" smtClean="0">
                <a:latin typeface="+mj-lt"/>
              </a:rPr>
              <a:t>, </a:t>
            </a:r>
            <a:r>
              <a:rPr lang="en-US" sz="2400" dirty="0" err="1" smtClean="0">
                <a:latin typeface="+mj-lt"/>
              </a:rPr>
              <a:t>l’AM</a:t>
            </a:r>
            <a:r>
              <a:rPr lang="en-US" sz="2400" dirty="0" smtClean="0">
                <a:latin typeface="+mj-lt"/>
              </a:rPr>
              <a:t> </a:t>
            </a:r>
            <a:r>
              <a:rPr lang="en-US" sz="2400" dirty="0" err="1" smtClean="0">
                <a:latin typeface="+mj-lt"/>
              </a:rPr>
              <a:t>est</a:t>
            </a:r>
            <a:r>
              <a:rPr lang="en-US" sz="2400" dirty="0" smtClean="0">
                <a:latin typeface="+mj-lt"/>
              </a:rPr>
              <a:t> </a:t>
            </a:r>
            <a:r>
              <a:rPr lang="en-US" sz="2400" dirty="0" err="1" smtClean="0">
                <a:latin typeface="+mj-lt"/>
              </a:rPr>
              <a:t>associée</a:t>
            </a:r>
            <a:r>
              <a:rPr lang="en-US" sz="2400" dirty="0" smtClean="0">
                <a:latin typeface="+mj-lt"/>
              </a:rPr>
              <a:t> à </a:t>
            </a:r>
            <a:r>
              <a:rPr lang="en-US" sz="2400" dirty="0" err="1" smtClean="0">
                <a:latin typeface="+mj-lt"/>
              </a:rPr>
              <a:t>une</a:t>
            </a:r>
            <a:r>
              <a:rPr lang="en-US" sz="2400" dirty="0" smtClean="0">
                <a:latin typeface="+mj-lt"/>
              </a:rPr>
              <a:t> </a:t>
            </a:r>
            <a:r>
              <a:rPr lang="en-US" sz="2400" dirty="0" err="1" smtClean="0">
                <a:latin typeface="+mj-lt"/>
              </a:rPr>
              <a:t>cholestérolémie</a:t>
            </a:r>
            <a:r>
              <a:rPr lang="en-US" sz="2400" dirty="0" smtClean="0">
                <a:latin typeface="+mj-lt"/>
              </a:rPr>
              <a:t> </a:t>
            </a:r>
            <a:r>
              <a:rPr lang="en-US" sz="2400" dirty="0" err="1" smtClean="0">
                <a:latin typeface="+mj-lt"/>
              </a:rPr>
              <a:t>moyenne</a:t>
            </a:r>
            <a:r>
              <a:rPr lang="en-US" sz="2400" dirty="0" smtClean="0">
                <a:latin typeface="+mj-lt"/>
              </a:rPr>
              <a:t> plus </a:t>
            </a:r>
            <a:r>
              <a:rPr lang="en-US" sz="2400" dirty="0" err="1" smtClean="0">
                <a:latin typeface="+mj-lt"/>
              </a:rPr>
              <a:t>basse</a:t>
            </a:r>
            <a:r>
              <a:rPr lang="en-US" sz="2400" dirty="0" smtClean="0">
                <a:latin typeface="+mj-lt"/>
              </a:rPr>
              <a:t> de 6.9 mg/dl </a:t>
            </a:r>
          </a:p>
          <a:p>
            <a:r>
              <a:rPr lang="fr-FR" dirty="0" smtClean="0">
                <a:latin typeface="+mj-lt"/>
              </a:rPr>
              <a:t>(Δ </a:t>
            </a:r>
            <a:r>
              <a:rPr lang="fr-FR" dirty="0">
                <a:latin typeface="+mj-lt"/>
              </a:rPr>
              <a:t>Moyenne : - 0,18mmol/l ; IC 95 % : - </a:t>
            </a:r>
            <a:r>
              <a:rPr lang="fr-FR" dirty="0" smtClean="0">
                <a:latin typeface="+mj-lt"/>
              </a:rPr>
              <a:t>0,30 à </a:t>
            </a:r>
            <a:r>
              <a:rPr lang="fr-FR" dirty="0">
                <a:latin typeface="+mj-lt"/>
              </a:rPr>
              <a:t>- 0,06 </a:t>
            </a:r>
            <a:r>
              <a:rPr lang="fr-FR" dirty="0" err="1">
                <a:latin typeface="+mj-lt"/>
              </a:rPr>
              <a:t>mmol</a:t>
            </a:r>
            <a:r>
              <a:rPr lang="fr-FR" dirty="0">
                <a:latin typeface="+mj-lt"/>
              </a:rPr>
              <a:t>/l).</a:t>
            </a:r>
            <a:endParaRPr lang="fr-FR" sz="2400" dirty="0">
              <a:latin typeface="+mj-lt"/>
            </a:endParaRPr>
          </a:p>
        </p:txBody>
      </p:sp>
    </p:spTree>
    <p:extLst>
      <p:ext uri="{BB962C8B-B14F-4D97-AF65-F5344CB8AC3E}">
        <p14:creationId xmlns:p14="http://schemas.microsoft.com/office/powerpoint/2010/main" val="25452402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Surpoids et obésité </a:t>
            </a:r>
            <a:endParaRPr lang="fr-FR" dirty="0"/>
          </a:p>
        </p:txBody>
      </p:sp>
      <p:pic>
        <p:nvPicPr>
          <p:cNvPr id="5" name="Espace réservé du contenu 4"/>
          <p:cNvPicPr>
            <a:picLocks noGrp="1" noChangeAspect="1"/>
          </p:cNvPicPr>
          <p:nvPr>
            <p:ph idx="1"/>
          </p:nvPr>
        </p:nvPicPr>
        <p:blipFill>
          <a:blip r:embed="rId2"/>
          <a:stretch>
            <a:fillRect/>
          </a:stretch>
        </p:blipFill>
        <p:spPr>
          <a:xfrm>
            <a:off x="6303095" y="1825625"/>
            <a:ext cx="5620850" cy="5417820"/>
          </a:xfrm>
          <a:prstGeom prst="rect">
            <a:avLst/>
          </a:prstGeom>
        </p:spPr>
      </p:pic>
      <p:pic>
        <p:nvPicPr>
          <p:cNvPr id="4" name="Image 3"/>
          <p:cNvPicPr>
            <a:picLocks noChangeAspect="1"/>
          </p:cNvPicPr>
          <p:nvPr/>
        </p:nvPicPr>
        <p:blipFill>
          <a:blip r:embed="rId2"/>
          <a:stretch>
            <a:fillRect/>
          </a:stretch>
        </p:blipFill>
        <p:spPr>
          <a:xfrm>
            <a:off x="7620" y="1825625"/>
            <a:ext cx="6088380" cy="5417820"/>
          </a:xfrm>
          <a:prstGeom prst="rect">
            <a:avLst/>
          </a:prstGeom>
        </p:spPr>
      </p:pic>
    </p:spTree>
    <p:extLst>
      <p:ext uri="{BB962C8B-B14F-4D97-AF65-F5344CB8AC3E}">
        <p14:creationId xmlns:p14="http://schemas.microsoft.com/office/powerpoint/2010/main" val="3083624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Allaitement maternel</a:t>
            </a:r>
            <a:endParaRPr lang="fr-FR" dirty="0"/>
          </a:p>
        </p:txBody>
      </p:sp>
      <p:sp>
        <p:nvSpPr>
          <p:cNvPr id="3" name="Espace réservé du contenu 2"/>
          <p:cNvSpPr>
            <a:spLocks noGrp="1"/>
          </p:cNvSpPr>
          <p:nvPr>
            <p:ph idx="1"/>
          </p:nvPr>
        </p:nvSpPr>
        <p:spPr>
          <a:xfrm>
            <a:off x="838200" y="1825624"/>
            <a:ext cx="10515600" cy="4819015"/>
          </a:xfrm>
        </p:spPr>
        <p:txBody>
          <a:bodyPr>
            <a:normAutofit fontScale="85000" lnSpcReduction="20000"/>
          </a:bodyPr>
          <a:lstStyle/>
          <a:p>
            <a:pPr>
              <a:lnSpc>
                <a:spcPct val="150000"/>
              </a:lnSpc>
            </a:pPr>
            <a:r>
              <a:rPr lang="fr-FR" sz="3600" dirty="0" smtClean="0"/>
              <a:t>Stratégie majeure de survie de l’enfant</a:t>
            </a:r>
          </a:p>
          <a:p>
            <a:pPr>
              <a:lnSpc>
                <a:spcPct val="150000"/>
              </a:lnSpc>
            </a:pPr>
            <a:r>
              <a:rPr lang="fr-FR" sz="3600" dirty="0" smtClean="0"/>
              <a:t>Pays industrialisés/ressources limitées</a:t>
            </a:r>
          </a:p>
          <a:p>
            <a:pPr>
              <a:lnSpc>
                <a:spcPct val="150000"/>
              </a:lnSpc>
            </a:pPr>
            <a:r>
              <a:rPr lang="fr-FR" sz="3600" dirty="0" smtClean="0"/>
              <a:t>Programme transversale</a:t>
            </a:r>
          </a:p>
          <a:p>
            <a:pPr lvl="1">
              <a:lnSpc>
                <a:spcPct val="150000"/>
              </a:lnSpc>
            </a:pPr>
            <a:r>
              <a:rPr lang="fr-FR" sz="3200" dirty="0" smtClean="0"/>
              <a:t>Nutrition </a:t>
            </a:r>
          </a:p>
          <a:p>
            <a:pPr lvl="1">
              <a:lnSpc>
                <a:spcPct val="150000"/>
              </a:lnSpc>
            </a:pPr>
            <a:r>
              <a:rPr lang="fr-FR" sz="3200" dirty="0" smtClean="0"/>
              <a:t>Survie de l’enfant </a:t>
            </a:r>
          </a:p>
          <a:p>
            <a:pPr lvl="1">
              <a:lnSpc>
                <a:spcPct val="150000"/>
              </a:lnSpc>
            </a:pPr>
            <a:r>
              <a:rPr lang="fr-FR" sz="3200" dirty="0" smtClean="0"/>
              <a:t>Santé mère-nouveau-né </a:t>
            </a:r>
          </a:p>
          <a:p>
            <a:pPr lvl="1">
              <a:lnSpc>
                <a:spcPct val="150000"/>
              </a:lnSpc>
            </a:pPr>
            <a:r>
              <a:rPr lang="fr-FR" sz="3200" dirty="0" smtClean="0"/>
              <a:t>VIH/ AMP</a:t>
            </a:r>
            <a:endParaRPr lang="fr-FR" sz="3200" dirty="0"/>
          </a:p>
        </p:txBody>
      </p:sp>
    </p:spTree>
    <p:extLst>
      <p:ext uri="{BB962C8B-B14F-4D97-AF65-F5344CB8AC3E}">
        <p14:creationId xmlns:p14="http://schemas.microsoft.com/office/powerpoint/2010/main" val="29825520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C3A5783A-92B0-4EFD-981D-F5CA79B4C6E3}"/>
              </a:ext>
            </a:extLst>
          </p:cNvPr>
          <p:cNvSpPr>
            <a:spLocks noGrp="1"/>
          </p:cNvSpPr>
          <p:nvPr>
            <p:ph type="title"/>
          </p:nvPr>
        </p:nvSpPr>
        <p:spPr/>
        <p:txBody>
          <a:bodyPr/>
          <a:lstStyle/>
          <a:p>
            <a:pPr algn="ctr"/>
            <a:r>
              <a:rPr lang="fr-FR" dirty="0"/>
              <a:t>Allaitement maternel et maladie cœliaque</a:t>
            </a:r>
          </a:p>
        </p:txBody>
      </p:sp>
      <p:sp>
        <p:nvSpPr>
          <p:cNvPr id="3" name="Espace réservé du contenu 2">
            <a:extLst>
              <a:ext uri="{FF2B5EF4-FFF2-40B4-BE49-F238E27FC236}">
                <a16:creationId xmlns="" xmlns:a16="http://schemas.microsoft.com/office/drawing/2014/main" id="{08F1573B-2403-414B-B77E-E0ABA9FC56A3}"/>
              </a:ext>
            </a:extLst>
          </p:cNvPr>
          <p:cNvSpPr>
            <a:spLocks noGrp="1"/>
          </p:cNvSpPr>
          <p:nvPr>
            <p:ph idx="1"/>
          </p:nvPr>
        </p:nvSpPr>
        <p:spPr/>
        <p:txBody>
          <a:bodyPr/>
          <a:lstStyle/>
          <a:p>
            <a:pPr>
              <a:lnSpc>
                <a:spcPct val="200000"/>
              </a:lnSpc>
            </a:pPr>
            <a:r>
              <a:rPr lang="fr-FR" dirty="0"/>
              <a:t>Méta- analyse (6 études)</a:t>
            </a:r>
          </a:p>
          <a:p>
            <a:pPr>
              <a:lnSpc>
                <a:spcPct val="200000"/>
              </a:lnSpc>
            </a:pPr>
            <a:r>
              <a:rPr lang="fr-FR" dirty="0"/>
              <a:t>Réduction de 50% du risque de MC chez les enfants encore allaités au moment de l’introduction du gluten, par rapport aux enfants non allaités </a:t>
            </a:r>
          </a:p>
        </p:txBody>
      </p:sp>
      <p:sp>
        <p:nvSpPr>
          <p:cNvPr id="4" name="Rectangle 3">
            <a:extLst>
              <a:ext uri="{FF2B5EF4-FFF2-40B4-BE49-F238E27FC236}">
                <a16:creationId xmlns="" xmlns:a16="http://schemas.microsoft.com/office/drawing/2014/main" id="{09824999-230B-4CC3-9B9D-4D89CD4995EE}"/>
              </a:ext>
            </a:extLst>
          </p:cNvPr>
          <p:cNvSpPr/>
          <p:nvPr/>
        </p:nvSpPr>
        <p:spPr>
          <a:xfrm>
            <a:off x="3562350" y="1527324"/>
            <a:ext cx="6096000" cy="461665"/>
          </a:xfrm>
          <a:prstGeom prst="rect">
            <a:avLst/>
          </a:prstGeom>
        </p:spPr>
        <p:txBody>
          <a:bodyPr>
            <a:spAutoFit/>
          </a:bodyPr>
          <a:lstStyle/>
          <a:p>
            <a:r>
              <a:rPr lang="fr-FR" sz="2400" dirty="0" err="1">
                <a:latin typeface="TheSans"/>
              </a:rPr>
              <a:t>Akobeng</a:t>
            </a:r>
            <a:r>
              <a:rPr lang="fr-FR" sz="2400" dirty="0">
                <a:latin typeface="TheSans"/>
              </a:rPr>
              <a:t> AK,</a:t>
            </a:r>
            <a:r>
              <a:rPr lang="en-US" sz="2400" dirty="0">
                <a:latin typeface="TheSans"/>
              </a:rPr>
              <a:t> Arch Dis Child 2006</a:t>
            </a:r>
            <a:endParaRPr lang="fr-FR" dirty="0"/>
          </a:p>
        </p:txBody>
      </p:sp>
    </p:spTree>
    <p:extLst>
      <p:ext uri="{BB962C8B-B14F-4D97-AF65-F5344CB8AC3E}">
        <p14:creationId xmlns:p14="http://schemas.microsoft.com/office/powerpoint/2010/main" val="38374194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FF30265B-C31C-43DD-8DBB-DA510914DFCD}"/>
              </a:ext>
            </a:extLst>
          </p:cNvPr>
          <p:cNvSpPr>
            <a:spLocks noGrp="1"/>
          </p:cNvSpPr>
          <p:nvPr>
            <p:ph type="title"/>
          </p:nvPr>
        </p:nvSpPr>
        <p:spPr/>
        <p:txBody>
          <a:bodyPr>
            <a:normAutofit/>
          </a:bodyPr>
          <a:lstStyle/>
          <a:p>
            <a:r>
              <a:rPr lang="fr-FR" dirty="0"/>
              <a:t>Maladies inflammatoires chroniques</a:t>
            </a:r>
            <a:br>
              <a:rPr lang="fr-FR" dirty="0"/>
            </a:br>
            <a:r>
              <a:rPr lang="fr-FR" dirty="0"/>
              <a:t>de l’intestin (MICI) </a:t>
            </a:r>
            <a:r>
              <a:rPr lang="en-US" sz="2400" dirty="0"/>
              <a:t>Barclay AR</a:t>
            </a:r>
            <a:r>
              <a:rPr lang="pt-BR" sz="2400" dirty="0"/>
              <a:t>J Pediatr 2009</a:t>
            </a:r>
            <a:endParaRPr lang="fr-FR" sz="2400" dirty="0"/>
          </a:p>
        </p:txBody>
      </p:sp>
      <p:sp>
        <p:nvSpPr>
          <p:cNvPr id="3" name="Espace réservé du contenu 2">
            <a:extLst>
              <a:ext uri="{FF2B5EF4-FFF2-40B4-BE49-F238E27FC236}">
                <a16:creationId xmlns="" xmlns:a16="http://schemas.microsoft.com/office/drawing/2014/main" id="{AFD0C079-7BBD-4D75-8F3D-C204E59879D5}"/>
              </a:ext>
            </a:extLst>
          </p:cNvPr>
          <p:cNvSpPr>
            <a:spLocks noGrp="1"/>
          </p:cNvSpPr>
          <p:nvPr>
            <p:ph idx="1"/>
          </p:nvPr>
        </p:nvSpPr>
        <p:spPr>
          <a:xfrm>
            <a:off x="838200" y="1690687"/>
            <a:ext cx="10687050" cy="4802187"/>
          </a:xfrm>
        </p:spPr>
        <p:txBody>
          <a:bodyPr>
            <a:normAutofit/>
          </a:bodyPr>
          <a:lstStyle/>
          <a:p>
            <a:pPr>
              <a:lnSpc>
                <a:spcPct val="200000"/>
              </a:lnSpc>
            </a:pPr>
            <a:r>
              <a:rPr lang="fr-FR" sz="3200" dirty="0"/>
              <a:t>Méta- analyse </a:t>
            </a:r>
          </a:p>
          <a:p>
            <a:pPr>
              <a:lnSpc>
                <a:spcPct val="200000"/>
              </a:lnSpc>
            </a:pPr>
            <a:r>
              <a:rPr lang="fr-FR" sz="3200" dirty="0"/>
              <a:t>Effet protecteur de l’allaitement, </a:t>
            </a:r>
          </a:p>
          <a:p>
            <a:pPr lvl="1">
              <a:lnSpc>
                <a:spcPct val="200000"/>
              </a:lnSpc>
              <a:buFont typeface="Wingdings" panose="05000000000000000000" pitchFamily="2" charset="2"/>
              <a:buChar char="§"/>
            </a:pPr>
            <a:r>
              <a:rPr lang="fr-FR" sz="2800" dirty="0"/>
              <a:t>Diminution du risque de 50 % chez les enfants allaités, </a:t>
            </a:r>
          </a:p>
          <a:p>
            <a:pPr lvl="1">
              <a:lnSpc>
                <a:spcPct val="200000"/>
              </a:lnSpc>
              <a:buFont typeface="Wingdings" panose="05000000000000000000" pitchFamily="2" charset="2"/>
              <a:buChar char="§"/>
            </a:pPr>
            <a:r>
              <a:rPr lang="fr-FR" sz="2800" dirty="0" err="1"/>
              <a:t>Crohn</a:t>
            </a:r>
            <a:r>
              <a:rPr lang="fr-FR" sz="2800" dirty="0"/>
              <a:t> et rectocolite hémorragique</a:t>
            </a:r>
          </a:p>
        </p:txBody>
      </p:sp>
    </p:spTree>
    <p:extLst>
      <p:ext uri="{BB962C8B-B14F-4D97-AF65-F5344CB8AC3E}">
        <p14:creationId xmlns:p14="http://schemas.microsoft.com/office/powerpoint/2010/main" val="5131290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7085BC2-E3BD-4C35-ACF1-E9826F154779}"/>
              </a:ext>
            </a:extLst>
          </p:cNvPr>
          <p:cNvSpPr>
            <a:spLocks noGrp="1"/>
          </p:cNvSpPr>
          <p:nvPr>
            <p:ph type="title"/>
          </p:nvPr>
        </p:nvSpPr>
        <p:spPr/>
        <p:txBody>
          <a:bodyPr>
            <a:normAutofit fontScale="90000"/>
          </a:bodyPr>
          <a:lstStyle/>
          <a:p>
            <a:pPr algn="ctr"/>
            <a:r>
              <a:rPr lang="fr-FR" dirty="0"/>
              <a:t>Allaitement et troubles fonctionnels gastro-intestinaux</a:t>
            </a:r>
            <a:br>
              <a:rPr lang="fr-FR" dirty="0"/>
            </a:br>
            <a:r>
              <a:rPr lang="fr-FR" dirty="0"/>
              <a:t>Selles d’allaitement</a:t>
            </a:r>
          </a:p>
        </p:txBody>
      </p:sp>
      <p:sp>
        <p:nvSpPr>
          <p:cNvPr id="3" name="Espace réservé du contenu 2">
            <a:extLst>
              <a:ext uri="{FF2B5EF4-FFF2-40B4-BE49-F238E27FC236}">
                <a16:creationId xmlns="" xmlns:a16="http://schemas.microsoft.com/office/drawing/2014/main" id="{ABD899BC-C55F-4353-9E22-E41A31901CE6}"/>
              </a:ext>
            </a:extLst>
          </p:cNvPr>
          <p:cNvSpPr>
            <a:spLocks noGrp="1"/>
          </p:cNvSpPr>
          <p:nvPr>
            <p:ph idx="1"/>
          </p:nvPr>
        </p:nvSpPr>
        <p:spPr>
          <a:xfrm>
            <a:off x="438150" y="1825624"/>
            <a:ext cx="10915650" cy="4667251"/>
          </a:xfrm>
        </p:spPr>
        <p:txBody>
          <a:bodyPr>
            <a:normAutofit fontScale="92500" lnSpcReduction="20000"/>
          </a:bodyPr>
          <a:lstStyle/>
          <a:p>
            <a:pPr>
              <a:lnSpc>
                <a:spcPct val="200000"/>
              </a:lnSpc>
            </a:pPr>
            <a:r>
              <a:rPr lang="fr-FR" dirty="0"/>
              <a:t>Nombre de selles quotidiennes </a:t>
            </a:r>
          </a:p>
          <a:p>
            <a:pPr lvl="1">
              <a:lnSpc>
                <a:spcPct val="200000"/>
              </a:lnSpc>
            </a:pPr>
            <a:r>
              <a:rPr lang="fr-FR" dirty="0"/>
              <a:t>Fréquentes 5-7 selles par jour </a:t>
            </a:r>
          </a:p>
          <a:p>
            <a:pPr lvl="1">
              <a:lnSpc>
                <a:spcPct val="200000"/>
              </a:lnSpc>
            </a:pPr>
            <a:r>
              <a:rPr lang="fr-FR" dirty="0"/>
              <a:t>Parfois plus rare: fausse constipation  </a:t>
            </a:r>
          </a:p>
          <a:p>
            <a:pPr>
              <a:lnSpc>
                <a:spcPct val="200000"/>
              </a:lnSpc>
            </a:pPr>
            <a:r>
              <a:rPr lang="fr-FR" dirty="0"/>
              <a:t>Liquides ou semi-liquides </a:t>
            </a:r>
          </a:p>
          <a:p>
            <a:pPr>
              <a:lnSpc>
                <a:spcPct val="200000"/>
              </a:lnSpc>
            </a:pPr>
            <a:r>
              <a:rPr lang="fr-FR" dirty="0"/>
              <a:t>Couler jaune d’or </a:t>
            </a:r>
          </a:p>
          <a:p>
            <a:pPr>
              <a:lnSpc>
                <a:spcPct val="200000"/>
              </a:lnSpc>
            </a:pPr>
            <a:r>
              <a:rPr lang="fr-FR" dirty="0"/>
              <a:t>Peu acides, évitent érythème du siège</a:t>
            </a:r>
          </a:p>
        </p:txBody>
      </p:sp>
    </p:spTree>
    <p:extLst>
      <p:ext uri="{BB962C8B-B14F-4D97-AF65-F5344CB8AC3E}">
        <p14:creationId xmlns:p14="http://schemas.microsoft.com/office/powerpoint/2010/main" val="162631786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Bénéfices pour la mère</a:t>
            </a:r>
            <a:br>
              <a:rPr lang="fr-FR" dirty="0" smtClean="0"/>
            </a:br>
            <a:r>
              <a:rPr lang="fr-FR" dirty="0" smtClean="0"/>
              <a:t>Post-partum ( </a:t>
            </a:r>
            <a:r>
              <a:rPr lang="fr-FR" dirty="0" err="1" smtClean="0"/>
              <a:t>ocytocyne</a:t>
            </a:r>
            <a:r>
              <a:rPr lang="fr-FR" dirty="0" smtClean="0"/>
              <a:t>++++)</a:t>
            </a:r>
            <a:endParaRPr lang="fr-FR" dirty="0"/>
          </a:p>
        </p:txBody>
      </p:sp>
      <p:sp>
        <p:nvSpPr>
          <p:cNvPr id="3" name="Espace réservé du contenu 2"/>
          <p:cNvSpPr>
            <a:spLocks noGrp="1"/>
          </p:cNvSpPr>
          <p:nvPr>
            <p:ph idx="1"/>
          </p:nvPr>
        </p:nvSpPr>
        <p:spPr/>
        <p:txBody>
          <a:bodyPr>
            <a:normAutofit fontScale="92500" lnSpcReduction="20000"/>
          </a:bodyPr>
          <a:lstStyle/>
          <a:p>
            <a:pPr>
              <a:lnSpc>
                <a:spcPct val="200000"/>
              </a:lnSpc>
            </a:pPr>
            <a:r>
              <a:rPr lang="fr-FR" dirty="0" smtClean="0"/>
              <a:t>Involution utérine/prévention HPP</a:t>
            </a:r>
          </a:p>
          <a:p>
            <a:pPr>
              <a:lnSpc>
                <a:spcPct val="200000"/>
              </a:lnSpc>
            </a:pPr>
            <a:r>
              <a:rPr lang="fr-FR" dirty="0" smtClean="0"/>
              <a:t>Diminution du risque d’infection </a:t>
            </a:r>
          </a:p>
          <a:p>
            <a:pPr>
              <a:lnSpc>
                <a:spcPct val="200000"/>
              </a:lnSpc>
            </a:pPr>
            <a:r>
              <a:rPr lang="fr-FR" dirty="0" smtClean="0"/>
              <a:t>Perte de poids facile ( dépense calorique)</a:t>
            </a:r>
          </a:p>
          <a:p>
            <a:pPr>
              <a:lnSpc>
                <a:spcPct val="200000"/>
              </a:lnSpc>
            </a:pPr>
            <a:r>
              <a:rPr lang="fr-FR" dirty="0" smtClean="0"/>
              <a:t>Prévention cancers seins/ovaires</a:t>
            </a:r>
          </a:p>
          <a:p>
            <a:pPr>
              <a:lnSpc>
                <a:spcPct val="200000"/>
              </a:lnSpc>
            </a:pPr>
            <a:r>
              <a:rPr lang="fr-FR" dirty="0" smtClean="0"/>
              <a:t>Prévention de maladies cardiovasculaires</a:t>
            </a:r>
            <a:endParaRPr lang="fr-FR" dirty="0"/>
          </a:p>
        </p:txBody>
      </p:sp>
    </p:spTree>
    <p:extLst>
      <p:ext uri="{BB962C8B-B14F-4D97-AF65-F5344CB8AC3E}">
        <p14:creationId xmlns:p14="http://schemas.microsoft.com/office/powerpoint/2010/main" val="251901020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Avantage économique/écologique </a:t>
            </a:r>
            <a:endParaRPr lang="fr-FR" dirty="0"/>
          </a:p>
        </p:txBody>
      </p:sp>
      <p:sp>
        <p:nvSpPr>
          <p:cNvPr id="3" name="Espace réservé du contenu 2"/>
          <p:cNvSpPr>
            <a:spLocks noGrp="1"/>
          </p:cNvSpPr>
          <p:nvPr>
            <p:ph idx="1"/>
          </p:nvPr>
        </p:nvSpPr>
        <p:spPr/>
        <p:txBody>
          <a:bodyPr>
            <a:normAutofit lnSpcReduction="10000"/>
          </a:bodyPr>
          <a:lstStyle/>
          <a:p>
            <a:pPr>
              <a:lnSpc>
                <a:spcPct val="200000"/>
              </a:lnSpc>
            </a:pPr>
            <a:r>
              <a:rPr lang="en-US" dirty="0" smtClean="0"/>
              <a:t>A </a:t>
            </a:r>
            <a:r>
              <a:rPr lang="en-US" dirty="0" err="1" smtClean="0"/>
              <a:t>l’échelle</a:t>
            </a:r>
            <a:r>
              <a:rPr lang="en-US" dirty="0" smtClean="0"/>
              <a:t> </a:t>
            </a:r>
            <a:r>
              <a:rPr lang="en-US" dirty="0" err="1" smtClean="0"/>
              <a:t>individuelle</a:t>
            </a:r>
            <a:r>
              <a:rPr lang="en-US" dirty="0" smtClean="0"/>
              <a:t> et collective </a:t>
            </a:r>
          </a:p>
          <a:p>
            <a:pPr>
              <a:lnSpc>
                <a:spcPct val="200000"/>
              </a:lnSpc>
            </a:pPr>
            <a:r>
              <a:rPr lang="en-US" dirty="0" smtClean="0"/>
              <a:t> </a:t>
            </a:r>
            <a:r>
              <a:rPr lang="en-US" dirty="0"/>
              <a:t>A</a:t>
            </a:r>
            <a:r>
              <a:rPr lang="en-US" dirty="0" smtClean="0"/>
              <a:t>ux USA, (AHRQ report): </a:t>
            </a:r>
          </a:p>
          <a:p>
            <a:pPr lvl="1">
              <a:lnSpc>
                <a:spcPct val="200000"/>
              </a:lnSpc>
            </a:pPr>
            <a:r>
              <a:rPr lang="en-US" sz="2800" dirty="0" smtClean="0"/>
              <a:t> </a:t>
            </a:r>
            <a:r>
              <a:rPr lang="en-US" sz="2800" dirty="0"/>
              <a:t>S</a:t>
            </a:r>
            <a:r>
              <a:rPr lang="en-US" sz="2800" dirty="0" smtClean="0"/>
              <a:t>i 90</a:t>
            </a:r>
            <a:r>
              <a:rPr lang="en-US" sz="2800" dirty="0"/>
              <a:t>% </a:t>
            </a:r>
            <a:r>
              <a:rPr lang="en-US" sz="2800" dirty="0" smtClean="0"/>
              <a:t>des femmes </a:t>
            </a:r>
            <a:r>
              <a:rPr lang="en-US" sz="2800" dirty="0" err="1" smtClean="0"/>
              <a:t>alllaitaient</a:t>
            </a:r>
            <a:r>
              <a:rPr lang="en-US" sz="2800" dirty="0" smtClean="0"/>
              <a:t> </a:t>
            </a:r>
            <a:r>
              <a:rPr lang="en-US" sz="2800" dirty="0" err="1" smtClean="0"/>
              <a:t>exclusivement</a:t>
            </a:r>
            <a:r>
              <a:rPr lang="en-US" sz="2800" dirty="0" smtClean="0"/>
              <a:t> </a:t>
            </a:r>
            <a:r>
              <a:rPr lang="en-US" sz="2800" dirty="0" err="1" smtClean="0"/>
              <a:t>jusqu’à</a:t>
            </a:r>
            <a:r>
              <a:rPr lang="en-US" sz="2800" dirty="0" smtClean="0"/>
              <a:t> 6 </a:t>
            </a:r>
            <a:r>
              <a:rPr lang="en-US" sz="2800" dirty="0" err="1" smtClean="0"/>
              <a:t>mois</a:t>
            </a:r>
            <a:r>
              <a:rPr lang="en-US" sz="2800" dirty="0" smtClean="0"/>
              <a:t>, </a:t>
            </a:r>
            <a:r>
              <a:rPr lang="en-US" sz="2800" dirty="0" err="1" smtClean="0"/>
              <a:t>ils</a:t>
            </a:r>
            <a:r>
              <a:rPr lang="en-US" sz="2800" dirty="0" smtClean="0"/>
              <a:t> </a:t>
            </a:r>
            <a:r>
              <a:rPr lang="en-US" sz="2800" dirty="0" err="1" smtClean="0"/>
              <a:t>feraient</a:t>
            </a:r>
            <a:r>
              <a:rPr lang="en-US" sz="2800" dirty="0" smtClean="0"/>
              <a:t> </a:t>
            </a:r>
            <a:r>
              <a:rPr lang="en-US" sz="2800" dirty="0" err="1" smtClean="0"/>
              <a:t>une</a:t>
            </a:r>
            <a:r>
              <a:rPr lang="en-US" sz="2800" dirty="0" smtClean="0"/>
              <a:t> </a:t>
            </a:r>
            <a:r>
              <a:rPr lang="en-US" sz="2800" dirty="0" err="1" smtClean="0"/>
              <a:t>économie</a:t>
            </a:r>
            <a:r>
              <a:rPr lang="en-US" sz="2800" dirty="0" smtClean="0"/>
              <a:t> </a:t>
            </a:r>
            <a:r>
              <a:rPr lang="en-US" sz="2800" dirty="0" err="1" smtClean="0"/>
              <a:t>annuelle</a:t>
            </a:r>
            <a:r>
              <a:rPr lang="en-US" sz="2800" dirty="0" smtClean="0"/>
              <a:t> de $13 billion </a:t>
            </a:r>
            <a:r>
              <a:rPr lang="en-US" sz="2800" dirty="0"/>
              <a:t>per </a:t>
            </a:r>
            <a:r>
              <a:rPr lang="en-US" sz="2800" dirty="0" smtClean="0"/>
              <a:t>year</a:t>
            </a:r>
            <a:endParaRPr lang="fr-FR" sz="2800" dirty="0"/>
          </a:p>
        </p:txBody>
      </p:sp>
      <p:sp>
        <p:nvSpPr>
          <p:cNvPr id="4" name="Rectangle 3"/>
          <p:cNvSpPr/>
          <p:nvPr/>
        </p:nvSpPr>
        <p:spPr>
          <a:xfrm>
            <a:off x="3223260" y="5988734"/>
            <a:ext cx="8755380" cy="646331"/>
          </a:xfrm>
          <a:prstGeom prst="rect">
            <a:avLst/>
          </a:prstGeom>
        </p:spPr>
        <p:txBody>
          <a:bodyPr wrap="square">
            <a:spAutoFit/>
          </a:bodyPr>
          <a:lstStyle/>
          <a:p>
            <a:r>
              <a:rPr lang="en-US" dirty="0"/>
              <a:t>Bartick M, Reinhold A. The burden of suboptimal</a:t>
            </a:r>
          </a:p>
          <a:p>
            <a:r>
              <a:rPr lang="en-US" dirty="0"/>
              <a:t>breastfeeding in the United </a:t>
            </a:r>
            <a:r>
              <a:rPr lang="en-US" dirty="0" smtClean="0"/>
              <a:t>States: a </a:t>
            </a:r>
            <a:r>
              <a:rPr lang="en-US" dirty="0"/>
              <a:t>pediatric cost analysis. Pediatrics. 2010</a:t>
            </a:r>
            <a:r>
              <a:rPr lang="en-US" dirty="0" smtClean="0"/>
              <a:t>;</a:t>
            </a:r>
            <a:endParaRPr lang="en-US" dirty="0"/>
          </a:p>
        </p:txBody>
      </p:sp>
    </p:spTree>
    <p:extLst>
      <p:ext uri="{BB962C8B-B14F-4D97-AF65-F5344CB8AC3E}">
        <p14:creationId xmlns:p14="http://schemas.microsoft.com/office/powerpoint/2010/main" val="299679736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3CFC8077-B20F-4A38-BBED-7BCA0856D407}"/>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7CA220B7-D455-4C2B-8659-2E2FC891A929}"/>
              </a:ext>
            </a:extLst>
          </p:cNvPr>
          <p:cNvSpPr>
            <a:spLocks noGrp="1"/>
          </p:cNvSpPr>
          <p:nvPr>
            <p:ph idx="1"/>
          </p:nvPr>
        </p:nvSpPr>
        <p:spPr>
          <a:xfrm>
            <a:off x="518160" y="2400300"/>
            <a:ext cx="10515600" cy="4092575"/>
          </a:xfrm>
        </p:spPr>
        <p:txBody>
          <a:bodyPr>
            <a:normAutofit fontScale="92500" lnSpcReduction="20000"/>
          </a:bodyPr>
          <a:lstStyle/>
          <a:p>
            <a:pPr>
              <a:lnSpc>
                <a:spcPct val="150000"/>
              </a:lnSpc>
            </a:pPr>
            <a:r>
              <a:rPr lang="fr-FR" dirty="0" smtClean="0"/>
              <a:t>Généralisation de l’allaitement </a:t>
            </a:r>
            <a:r>
              <a:rPr lang="fr-FR" dirty="0"/>
              <a:t>maternel pourrait épargner 823 000 décès infanto-juvéniles chaque année ainsi que 20 000 décès </a:t>
            </a:r>
            <a:r>
              <a:rPr lang="fr-FR" dirty="0" smtClean="0"/>
              <a:t>maternels par </a:t>
            </a:r>
            <a:r>
              <a:rPr lang="fr-FR" dirty="0"/>
              <a:t>cancer du sein</a:t>
            </a:r>
          </a:p>
          <a:p>
            <a:pPr>
              <a:lnSpc>
                <a:spcPct val="150000"/>
              </a:lnSpc>
            </a:pPr>
            <a:r>
              <a:rPr lang="fr-FR" dirty="0"/>
              <a:t>Les nourrissons allaités sur une longue durée ont une moindre morbi-mortalité et un meilleur quotient intellectuel</a:t>
            </a:r>
          </a:p>
          <a:p>
            <a:pPr>
              <a:lnSpc>
                <a:spcPct val="150000"/>
              </a:lnSpc>
            </a:pPr>
            <a:r>
              <a:rPr lang="fr-FR" dirty="0"/>
              <a:t>Même dans les pays à faibles et moyens revenus, seuls 37% des enfants de moins de 06 mois sont nourris exclusivement au sein</a:t>
            </a:r>
          </a:p>
        </p:txBody>
      </p:sp>
      <p:pic>
        <p:nvPicPr>
          <p:cNvPr id="4" name="Image 3">
            <a:extLst>
              <a:ext uri="{FF2B5EF4-FFF2-40B4-BE49-F238E27FC236}">
                <a16:creationId xmlns:a16="http://schemas.microsoft.com/office/drawing/2014/main" xmlns="" id="{F6FDF995-C5ED-4D00-85B4-292E3B8210B7}"/>
              </a:ext>
            </a:extLst>
          </p:cNvPr>
          <p:cNvPicPr>
            <a:picLocks noChangeAspect="1"/>
          </p:cNvPicPr>
          <p:nvPr/>
        </p:nvPicPr>
        <p:blipFill>
          <a:blip r:embed="rId2"/>
          <a:stretch>
            <a:fillRect/>
          </a:stretch>
        </p:blipFill>
        <p:spPr>
          <a:xfrm>
            <a:off x="838200" y="171450"/>
            <a:ext cx="10515600" cy="2228850"/>
          </a:xfrm>
          <a:prstGeom prst="rect">
            <a:avLst/>
          </a:prstGeom>
        </p:spPr>
      </p:pic>
      <p:sp>
        <p:nvSpPr>
          <p:cNvPr id="5" name="ZoneTexte 4">
            <a:extLst>
              <a:ext uri="{FF2B5EF4-FFF2-40B4-BE49-F238E27FC236}">
                <a16:creationId xmlns:a16="http://schemas.microsoft.com/office/drawing/2014/main" xmlns="" id="{869549BD-C942-4296-A08B-2B564EB7A693}"/>
              </a:ext>
            </a:extLst>
          </p:cNvPr>
          <p:cNvSpPr txBox="1"/>
          <p:nvPr/>
        </p:nvSpPr>
        <p:spPr>
          <a:xfrm>
            <a:off x="3467100" y="1414463"/>
            <a:ext cx="2343150"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000" b="1" i="0" u="none" strike="noStrike" kern="1200" cap="none" spc="0" normalizeH="0" baseline="0" noProof="0" dirty="0">
                <a:ln>
                  <a:noFill/>
                </a:ln>
                <a:solidFill>
                  <a:prstClr val="black"/>
                </a:solidFill>
                <a:effectLst/>
                <a:uLnTx/>
                <a:uFillTx/>
                <a:latin typeface="Comic Sans MS"/>
                <a:ea typeface="+mn-ea"/>
                <a:cs typeface="+mn-cs"/>
              </a:rPr>
              <a:t>Lancet 2016</a:t>
            </a:r>
          </a:p>
        </p:txBody>
      </p:sp>
    </p:spTree>
    <p:extLst>
      <p:ext uri="{BB962C8B-B14F-4D97-AF65-F5344CB8AC3E}">
        <p14:creationId xmlns:p14="http://schemas.microsoft.com/office/powerpoint/2010/main" val="136726759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5180AED-809D-4889-95C2-6CC987F3BC53}"/>
              </a:ext>
            </a:extLst>
          </p:cNvPr>
          <p:cNvSpPr>
            <a:spLocks noGrp="1"/>
          </p:cNvSpPr>
          <p:nvPr>
            <p:ph type="ctrTitle"/>
          </p:nvPr>
        </p:nvSpPr>
        <p:spPr>
          <a:xfrm>
            <a:off x="1148862" y="327074"/>
            <a:ext cx="9928860" cy="1209774"/>
          </a:xfrm>
        </p:spPr>
        <p:txBody>
          <a:bodyPr/>
          <a:lstStyle/>
          <a:p>
            <a:r>
              <a:rPr lang="fr-FR" dirty="0"/>
              <a:t>« BREAST IS THE BEST » </a:t>
            </a:r>
          </a:p>
        </p:txBody>
      </p:sp>
      <p:sp>
        <p:nvSpPr>
          <p:cNvPr id="3" name="ZoneTexte 2"/>
          <p:cNvSpPr txBox="1"/>
          <p:nvPr/>
        </p:nvSpPr>
        <p:spPr>
          <a:xfrm>
            <a:off x="2188179" y="1536848"/>
            <a:ext cx="7693132" cy="1077218"/>
          </a:xfrm>
          <a:prstGeom prst="rect">
            <a:avLst/>
          </a:prstGeom>
          <a:noFill/>
        </p:spPr>
        <p:txBody>
          <a:bodyPr wrap="none" rtlCol="0">
            <a:spAutoFit/>
          </a:bodyPr>
          <a:lstStyle/>
          <a:p>
            <a:r>
              <a:rPr lang="fr-FR" sz="2800" dirty="0" smtClean="0"/>
              <a:t>RECOMMANDATIONS OMS/UNICEF 2001 </a:t>
            </a:r>
          </a:p>
          <a:p>
            <a:pPr algn="ctr"/>
            <a:r>
              <a:rPr lang="en-US" b="1" dirty="0">
                <a:solidFill>
                  <a:srgbClr val="000000"/>
                </a:solidFill>
                <a:latin typeface="FCHHC D+ Trebuchet MS"/>
              </a:rPr>
              <a:t>Infant and young child nutrition. </a:t>
            </a:r>
            <a:r>
              <a:rPr lang="en-US" b="1" dirty="0" err="1" smtClean="0">
                <a:solidFill>
                  <a:srgbClr val="000000"/>
                </a:solidFill>
                <a:latin typeface="FCHHC D+ Trebuchet MS"/>
              </a:rPr>
              <a:t>Résolution</a:t>
            </a:r>
            <a:r>
              <a:rPr lang="en-US" b="1" dirty="0" smtClean="0">
                <a:solidFill>
                  <a:srgbClr val="000000"/>
                </a:solidFill>
                <a:latin typeface="FCHHC D+ Trebuchet MS"/>
              </a:rPr>
              <a:t> </a:t>
            </a:r>
            <a:r>
              <a:rPr lang="en-US" b="1" dirty="0">
                <a:solidFill>
                  <a:srgbClr val="000000"/>
                </a:solidFill>
                <a:latin typeface="FCHHC D+ Trebuchet MS"/>
              </a:rPr>
              <a:t>2001;n</a:t>
            </a:r>
            <a:r>
              <a:rPr lang="en-US" sz="800" b="1" dirty="0">
                <a:solidFill>
                  <a:srgbClr val="000000"/>
                </a:solidFill>
                <a:latin typeface="FCHHC D+ Trebuchet MS"/>
              </a:rPr>
              <a:t>o</a:t>
            </a:r>
            <a:r>
              <a:rPr lang="en-US" b="1" dirty="0">
                <a:solidFill>
                  <a:srgbClr val="000000"/>
                </a:solidFill>
                <a:latin typeface="FCHHC D+ Trebuchet MS"/>
              </a:rPr>
              <a:t>54.2</a:t>
            </a:r>
            <a:endParaRPr lang="fr-FR" dirty="0"/>
          </a:p>
          <a:p>
            <a:pPr algn="ctr"/>
            <a:r>
              <a:rPr lang="fr-FR" dirty="0" smtClean="0"/>
              <a:t> </a:t>
            </a:r>
            <a:endParaRPr lang="fr-FR" dirty="0"/>
          </a:p>
        </p:txBody>
      </p:sp>
      <p:sp>
        <p:nvSpPr>
          <p:cNvPr id="5" name="Espace réservé du contenu 2">
            <a:extLst>
              <a:ext uri="{FF2B5EF4-FFF2-40B4-BE49-F238E27FC236}">
                <a16:creationId xmlns="" xmlns:a16="http://schemas.microsoft.com/office/drawing/2014/main" id="{D33753E4-500B-4523-858A-C33D29AFA521}"/>
              </a:ext>
            </a:extLst>
          </p:cNvPr>
          <p:cNvSpPr txBox="1">
            <a:spLocks/>
          </p:cNvSpPr>
          <p:nvPr/>
        </p:nvSpPr>
        <p:spPr>
          <a:xfrm>
            <a:off x="562122" y="2499135"/>
            <a:ext cx="11264118" cy="3458884"/>
          </a:xfrm>
          <a:prstGeom prst="rect">
            <a:avLst/>
          </a:prstGeom>
        </p:spPr>
        <p:txBody>
          <a:bodyPr vert="horz" lIns="91440" tIns="45720" rIns="91440" bIns="45720" rtlCol="0">
            <a:normAutofit fontScale="925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200000"/>
              </a:lnSpc>
            </a:pPr>
            <a:r>
              <a:rPr lang="fr-FR" sz="3600" dirty="0" smtClean="0"/>
              <a:t> </a:t>
            </a:r>
            <a:r>
              <a:rPr lang="fr-FR" sz="3000" b="1" dirty="0" smtClean="0">
                <a:solidFill>
                  <a:srgbClr val="FF0000"/>
                </a:solidFill>
              </a:rPr>
              <a:t>« Un allaitement maternel exclusif dans les 6 premiers mois de vie et la poursuite de l’allaitement pendant l’introduction d’aliments sûrs et adéquats jusque l’âge de 2 ans ou plus »  </a:t>
            </a:r>
            <a:endParaRPr lang="fr-FR" sz="3600" b="1" dirty="0">
              <a:solidFill>
                <a:srgbClr val="FF0000"/>
              </a:solidFill>
            </a:endParaRPr>
          </a:p>
        </p:txBody>
      </p:sp>
    </p:spTree>
    <p:extLst>
      <p:ext uri="{BB962C8B-B14F-4D97-AF65-F5344CB8AC3E}">
        <p14:creationId xmlns:p14="http://schemas.microsoft.com/office/powerpoint/2010/main" val="118007743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A9F529C3-C941-49FD-8C67-82F134F64BD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solidFill>
            <a:schemeClr val="tx1">
              <a:lumMod val="50000"/>
              <a:lumOff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20586029-32A0-47E5-9AEC-AE3ABA6B94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 4">
            <a:extLst>
              <a:ext uri="{FF2B5EF4-FFF2-40B4-BE49-F238E27FC236}">
                <a16:creationId xmlns="" xmlns:a16="http://schemas.microsoft.com/office/drawing/2014/main" id="{0AE432D2-1AE0-4FC6-BF55-475D5810E3FC}"/>
              </a:ext>
            </a:extLst>
          </p:cNvPr>
          <p:cNvPicPr>
            <a:picLocks noChangeAspect="1"/>
          </p:cNvPicPr>
          <p:nvPr/>
        </p:nvPicPr>
        <p:blipFill>
          <a:blip r:embed="rId3"/>
          <a:stretch>
            <a:fillRect/>
          </a:stretch>
        </p:blipFill>
        <p:spPr>
          <a:xfrm>
            <a:off x="643467" y="2971786"/>
            <a:ext cx="5294716" cy="914425"/>
          </a:xfrm>
          <a:prstGeom prst="rect">
            <a:avLst/>
          </a:prstGeom>
        </p:spPr>
      </p:pic>
      <p:cxnSp>
        <p:nvCxnSpPr>
          <p:cNvPr id="14" name="Straight Connector 13">
            <a:extLst>
              <a:ext uri="{FF2B5EF4-FFF2-40B4-BE49-F238E27FC236}">
                <a16:creationId xmlns="" xmlns:a16="http://schemas.microsoft.com/office/drawing/2014/main" id="{8C730EAB-A532-4295-A302-FB4B90DB9F5E}"/>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6079958" y="1143000"/>
            <a:ext cx="0" cy="4572000"/>
          </a:xfrm>
          <a:prstGeom prst="line">
            <a:avLst/>
          </a:prstGeom>
          <a:ln>
            <a:solidFill>
              <a:srgbClr val="4E4E4E"/>
            </a:solidFill>
          </a:ln>
        </p:spPr>
        <p:style>
          <a:lnRef idx="1">
            <a:schemeClr val="accent1"/>
          </a:lnRef>
          <a:fillRef idx="0">
            <a:schemeClr val="accent1"/>
          </a:fillRef>
          <a:effectRef idx="0">
            <a:schemeClr val="accent1"/>
          </a:effectRef>
          <a:fontRef idx="minor">
            <a:schemeClr val="tx1"/>
          </a:fontRef>
        </p:style>
      </p:cxnSp>
      <p:pic>
        <p:nvPicPr>
          <p:cNvPr id="4" name="Image 3">
            <a:extLst>
              <a:ext uri="{FF2B5EF4-FFF2-40B4-BE49-F238E27FC236}">
                <a16:creationId xmlns="" xmlns:a16="http://schemas.microsoft.com/office/drawing/2014/main" id="{FEE57182-DB25-4636-A359-737935DBBE12}"/>
              </a:ext>
            </a:extLst>
          </p:cNvPr>
          <p:cNvPicPr>
            <a:picLocks noChangeAspect="1"/>
          </p:cNvPicPr>
          <p:nvPr/>
        </p:nvPicPr>
        <p:blipFill>
          <a:blip r:embed="rId3"/>
          <a:stretch>
            <a:fillRect/>
          </a:stretch>
        </p:blipFill>
        <p:spPr>
          <a:xfrm>
            <a:off x="6253817" y="2203199"/>
            <a:ext cx="5294715" cy="2451601"/>
          </a:xfrm>
          <a:prstGeom prst="rect">
            <a:avLst/>
          </a:prstGeom>
        </p:spPr>
      </p:pic>
      <p:sp>
        <p:nvSpPr>
          <p:cNvPr id="8" name="ZoneTexte 7">
            <a:extLst>
              <a:ext uri="{FF2B5EF4-FFF2-40B4-BE49-F238E27FC236}">
                <a16:creationId xmlns="" xmlns:a16="http://schemas.microsoft.com/office/drawing/2014/main" id="{CF86E994-8FF7-4044-8242-A430F8C2A4C0}"/>
              </a:ext>
            </a:extLst>
          </p:cNvPr>
          <p:cNvSpPr txBox="1"/>
          <p:nvPr/>
        </p:nvSpPr>
        <p:spPr>
          <a:xfrm>
            <a:off x="6112044" y="5237968"/>
            <a:ext cx="5436486" cy="1077218"/>
          </a:xfrm>
          <a:prstGeom prst="rect">
            <a:avLst/>
          </a:prstGeom>
          <a:noFill/>
        </p:spPr>
        <p:txBody>
          <a:bodyPr wrap="square" rtlCol="0">
            <a:spAutoFit/>
          </a:bodyPr>
          <a:lstStyle/>
          <a:p>
            <a:r>
              <a:rPr lang="fr-FR" sz="3200" dirty="0"/>
              <a:t>IHAB/ICAB/ Baby Friendly</a:t>
            </a:r>
          </a:p>
          <a:p>
            <a:pPr algn="ctr"/>
            <a:r>
              <a:rPr lang="fr-FR" sz="3200" dirty="0"/>
              <a:t>Depuis 1991</a:t>
            </a:r>
          </a:p>
        </p:txBody>
      </p:sp>
    </p:spTree>
    <p:extLst>
      <p:ext uri="{BB962C8B-B14F-4D97-AF65-F5344CB8AC3E}">
        <p14:creationId xmlns:p14="http://schemas.microsoft.com/office/powerpoint/2010/main" val="29372513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Placeholder 3">
            <a:extLst>
              <a:ext uri="{FF2B5EF4-FFF2-40B4-BE49-F238E27FC236}">
                <a16:creationId xmlns="" xmlns:a16="http://schemas.microsoft.com/office/drawing/2014/main" id="{E35651AF-ECF8-E144-ADF2-819B8DB9880F}"/>
              </a:ext>
            </a:extLst>
          </p:cNvPr>
          <p:cNvSpPr>
            <a:spLocks noGrp="1"/>
          </p:cNvSpPr>
          <p:nvPr>
            <p:ph type="body" sz="half" idx="2"/>
          </p:nvPr>
        </p:nvSpPr>
        <p:spPr bwMode="auto">
          <a:xfrm>
            <a:off x="1756656" y="224593"/>
            <a:ext cx="7427495" cy="5401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rmAutofit/>
          </a:bodyPr>
          <a:lstStyle/>
          <a:p>
            <a:r>
              <a:rPr lang="fr-FR" altLang="en-US" sz="2400" b="1" dirty="0">
                <a:latin typeface="Arial Narrow" pitchFamily="34" charset="0"/>
              </a:rPr>
              <a:t>D’une fenêtre de vulnérabilité </a:t>
            </a:r>
            <a:r>
              <a:rPr lang="en-GB" altLang="en-US" sz="2400" b="1" dirty="0">
                <a:latin typeface="Arial Narrow" pitchFamily="34" charset="0"/>
              </a:rPr>
              <a:t>à</a:t>
            </a:r>
            <a:r>
              <a:rPr lang="fr-FR" altLang="en-US" sz="2400" b="1" dirty="0">
                <a:latin typeface="Arial Narrow" pitchFamily="34" charset="0"/>
              </a:rPr>
              <a:t> </a:t>
            </a:r>
            <a:r>
              <a:rPr lang="is-IS" altLang="en-US" sz="2400" b="1" dirty="0">
                <a:latin typeface="Arial Narrow" pitchFamily="34" charset="0"/>
              </a:rPr>
              <a:t>…</a:t>
            </a:r>
            <a:endParaRPr lang="fr-FR" altLang="en-US" sz="2400" b="1" dirty="0">
              <a:latin typeface="Arial Narrow" pitchFamily="34" charset="0"/>
            </a:endParaRPr>
          </a:p>
        </p:txBody>
      </p:sp>
      <p:sp>
        <p:nvSpPr>
          <p:cNvPr id="24579" name="TextBox 6">
            <a:extLst>
              <a:ext uri="{FF2B5EF4-FFF2-40B4-BE49-F238E27FC236}">
                <a16:creationId xmlns="" xmlns:a16="http://schemas.microsoft.com/office/drawing/2014/main" id="{E603CCD7-BF6E-444D-B841-2236EA849E0C}"/>
              </a:ext>
            </a:extLst>
          </p:cNvPr>
          <p:cNvSpPr txBox="1">
            <a:spLocks noChangeArrowheads="1"/>
          </p:cNvSpPr>
          <p:nvPr/>
        </p:nvSpPr>
        <p:spPr bwMode="auto">
          <a:xfrm>
            <a:off x="3633221" y="6125517"/>
            <a:ext cx="555093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defTabSz="4572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lang="is-IS" altLang="en-US" sz="2400" b="1" dirty="0">
                <a:solidFill>
                  <a:prstClr val="black"/>
                </a:solidFill>
                <a:latin typeface="Arial Narrow" pitchFamily="34" charset="0"/>
              </a:rPr>
              <a:t>…</a:t>
            </a:r>
            <a:r>
              <a:rPr lang="fr-FR" altLang="en-US" sz="2400" b="1" dirty="0">
                <a:solidFill>
                  <a:prstClr val="black"/>
                </a:solidFill>
                <a:latin typeface="Arial Narrow" pitchFamily="34" charset="0"/>
              </a:rPr>
              <a:t>une fenêtre d’</a:t>
            </a:r>
            <a:r>
              <a:rPr lang="fr-FR" altLang="en-US" sz="2400" b="1" dirty="0" err="1">
                <a:solidFill>
                  <a:prstClr val="black"/>
                </a:solidFill>
                <a:latin typeface="Arial Narrow" pitchFamily="34" charset="0"/>
              </a:rPr>
              <a:t>opportunit</a:t>
            </a:r>
            <a:r>
              <a:rPr lang="en-GB" altLang="en-US" sz="2400" b="1" dirty="0">
                <a:solidFill>
                  <a:prstClr val="black"/>
                </a:solidFill>
                <a:latin typeface="Arial Narrow" pitchFamily="34" charset="0"/>
              </a:rPr>
              <a:t>é</a:t>
            </a:r>
            <a:endParaRPr lang="fr-FR" altLang="en-US" sz="2400" b="1" dirty="0">
              <a:solidFill>
                <a:prstClr val="black"/>
              </a:solidFill>
              <a:latin typeface="Arial Narrow" pitchFamily="34" charset="0"/>
            </a:endParaRPr>
          </a:p>
        </p:txBody>
      </p:sp>
      <p:pic>
        <p:nvPicPr>
          <p:cNvPr id="8" name="Picture 1">
            <a:extLst>
              <a:ext uri="{FF2B5EF4-FFF2-40B4-BE49-F238E27FC236}">
                <a16:creationId xmlns="" xmlns:a16="http://schemas.microsoft.com/office/drawing/2014/main" id="{B36C01D1-352F-AF48-8214-78AD13911057}"/>
              </a:ext>
            </a:extLst>
          </p:cNvPr>
          <p:cNvPicPr>
            <a:picLocks noChangeAspect="1"/>
          </p:cNvPicPr>
          <p:nvPr/>
        </p:nvPicPr>
        <p:blipFill>
          <a:blip r:embed="rId2"/>
          <a:stretch>
            <a:fillRect/>
          </a:stretch>
        </p:blipFill>
        <p:spPr>
          <a:xfrm>
            <a:off x="838200" y="764704"/>
            <a:ext cx="10896600" cy="5369396"/>
          </a:xfrm>
          <a:prstGeom prst="rect">
            <a:avLst/>
          </a:prstGeom>
        </p:spPr>
      </p:pic>
    </p:spTree>
    <p:extLst>
      <p:ext uri="{BB962C8B-B14F-4D97-AF65-F5344CB8AC3E}">
        <p14:creationId xmlns:p14="http://schemas.microsoft.com/office/powerpoint/2010/main" val="67156484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62890" y="3429000"/>
            <a:ext cx="5985510" cy="2984818"/>
          </a:xfrm>
        </p:spPr>
        <p:txBody>
          <a:bodyPr>
            <a:normAutofit/>
          </a:bodyPr>
          <a:lstStyle/>
          <a:p>
            <a:pPr marL="0" indent="0">
              <a:buNone/>
            </a:pPr>
            <a:r>
              <a:rPr lang="fr-FR" sz="2400" dirty="0" smtClean="0"/>
              <a:t>En maternité </a:t>
            </a:r>
          </a:p>
          <a:p>
            <a:r>
              <a:rPr lang="fr-FR" sz="2400" dirty="0" smtClean="0"/>
              <a:t>Ne pas séparer mère/nouveau-né </a:t>
            </a:r>
          </a:p>
          <a:p>
            <a:r>
              <a:rPr lang="fr-FR" sz="2400" dirty="0" smtClean="0"/>
              <a:t>Ne pas supplémenter en lait artificiel </a:t>
            </a:r>
          </a:p>
          <a:p>
            <a:r>
              <a:rPr lang="fr-FR" sz="2400" dirty="0" smtClean="0"/>
              <a:t>Aider la mère à allaiter </a:t>
            </a:r>
          </a:p>
          <a:p>
            <a:r>
              <a:rPr lang="fr-FR" sz="2400" dirty="0" smtClean="0"/>
              <a:t>Eviter biberons </a:t>
            </a:r>
          </a:p>
          <a:p>
            <a:r>
              <a:rPr lang="fr-FR" sz="2400" dirty="0" smtClean="0"/>
              <a:t>Référents allaitement</a:t>
            </a:r>
          </a:p>
        </p:txBody>
      </p:sp>
      <p:pic>
        <p:nvPicPr>
          <p:cNvPr id="4" name="Image 3"/>
          <p:cNvPicPr>
            <a:picLocks noChangeAspect="1"/>
          </p:cNvPicPr>
          <p:nvPr/>
        </p:nvPicPr>
        <p:blipFill>
          <a:blip r:embed="rId2"/>
          <a:stretch>
            <a:fillRect/>
          </a:stretch>
        </p:blipFill>
        <p:spPr>
          <a:xfrm>
            <a:off x="5775960" y="0"/>
            <a:ext cx="6416040" cy="6858000"/>
          </a:xfrm>
          <a:prstGeom prst="rect">
            <a:avLst/>
          </a:prstGeom>
        </p:spPr>
      </p:pic>
      <p:pic>
        <p:nvPicPr>
          <p:cNvPr id="5" name="Image 4"/>
          <p:cNvPicPr>
            <a:picLocks noChangeAspect="1"/>
          </p:cNvPicPr>
          <p:nvPr/>
        </p:nvPicPr>
        <p:blipFill>
          <a:blip r:embed="rId2"/>
          <a:stretch>
            <a:fillRect/>
          </a:stretch>
        </p:blipFill>
        <p:spPr>
          <a:xfrm>
            <a:off x="595948" y="1"/>
            <a:ext cx="4966652" cy="3429000"/>
          </a:xfrm>
          <a:prstGeom prst="rect">
            <a:avLst/>
          </a:prstGeom>
        </p:spPr>
      </p:pic>
    </p:spTree>
    <p:extLst>
      <p:ext uri="{BB962C8B-B14F-4D97-AF65-F5344CB8AC3E}">
        <p14:creationId xmlns:p14="http://schemas.microsoft.com/office/powerpoint/2010/main" val="3511578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Top Corners Rounded 13">
            <a:extLst>
              <a:ext uri="{FF2B5EF4-FFF2-40B4-BE49-F238E27FC236}">
                <a16:creationId xmlns="" xmlns:a16="http://schemas.microsoft.com/office/drawing/2014/main" id="{3BAF1561-20C4-41FD-A35F-BF2B9E727F3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529466" y="996722"/>
            <a:ext cx="5923488" cy="4864556"/>
          </a:xfrm>
          <a:prstGeom prst="round2SameRect">
            <a:avLst>
              <a:gd name="adj1" fmla="val 3762"/>
              <a:gd name="adj2" fmla="val 0"/>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9" name="Rectangle: Top Corners Rounded 15">
            <a:extLst>
              <a:ext uri="{FF2B5EF4-FFF2-40B4-BE49-F238E27FC236}">
                <a16:creationId xmlns="" xmlns:a16="http://schemas.microsoft.com/office/drawing/2014/main" id="{839DC788-B140-4F3E-A91E-CB3E70ED940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457200" y="1050468"/>
            <a:ext cx="5609397" cy="4757058"/>
          </a:xfrm>
          <a:prstGeom prst="round2SameRect">
            <a:avLst>
              <a:gd name="adj1" fmla="val 2061"/>
              <a:gd name="adj2" fmla="val 0"/>
            </a:avLst>
          </a:prstGeom>
          <a:no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 xmlns:a16="http://schemas.microsoft.com/office/drawing/2014/main" id="{FC18D930-0EEE-448F-ABF1-2AA3C83DA552}"/>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 xmlns:p16="http://schemas.microsoft.com/office/powerpoint/2015/main" val="1"/>
              </p:ext>
            </p:extLst>
          </p:nvPr>
        </p:nvCxnSpPr>
        <p:spPr>
          <a:xfrm>
            <a:off x="524071" y="2705800"/>
            <a:ext cx="1597456" cy="0"/>
          </a:xfrm>
          <a:prstGeom prst="line">
            <a:avLst/>
          </a:prstGeom>
          <a:ln w="508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 xmlns:a16="http://schemas.microsoft.com/office/drawing/2014/main" id="{A13F99B9-CC02-4124-83C1-DF6E3513724C}"/>
              </a:ext>
            </a:extLst>
          </p:cNvPr>
          <p:cNvSpPr>
            <a:spLocks noGrp="1"/>
          </p:cNvSpPr>
          <p:nvPr>
            <p:ph idx="1"/>
          </p:nvPr>
        </p:nvSpPr>
        <p:spPr>
          <a:xfrm>
            <a:off x="155567" y="763555"/>
            <a:ext cx="4435326" cy="4711121"/>
          </a:xfrm>
        </p:spPr>
        <p:txBody>
          <a:bodyPr anchor="t">
            <a:normAutofit/>
          </a:bodyPr>
          <a:lstStyle/>
          <a:p>
            <a:pPr marL="0" indent="0">
              <a:buNone/>
            </a:pPr>
            <a:r>
              <a:rPr lang="fr-FR" sz="2600" dirty="0">
                <a:solidFill>
                  <a:schemeClr val="bg1"/>
                </a:solidFill>
              </a:rPr>
              <a:t>Variable </a:t>
            </a:r>
          </a:p>
          <a:p>
            <a:pPr>
              <a:buFont typeface="Wingdings" panose="05000000000000000000" pitchFamily="2" charset="2"/>
              <a:buChar char="§"/>
            </a:pPr>
            <a:r>
              <a:rPr lang="fr-FR" sz="2400" dirty="0">
                <a:solidFill>
                  <a:schemeClr val="bg1"/>
                </a:solidFill>
              </a:rPr>
              <a:t>Temps : Colostrum# LM</a:t>
            </a:r>
          </a:p>
          <a:p>
            <a:pPr>
              <a:buFont typeface="Wingdings" panose="05000000000000000000" pitchFamily="2" charset="2"/>
              <a:buChar char="§"/>
            </a:pPr>
            <a:r>
              <a:rPr lang="fr-FR" sz="2400" dirty="0">
                <a:solidFill>
                  <a:schemeClr val="bg1"/>
                </a:solidFill>
              </a:rPr>
              <a:t>Terme ( LM préma plus riche)</a:t>
            </a:r>
          </a:p>
          <a:p>
            <a:pPr>
              <a:buFont typeface="Wingdings" panose="05000000000000000000" pitchFamily="2" charset="2"/>
              <a:buChar char="§"/>
            </a:pPr>
            <a:r>
              <a:rPr lang="fr-FR" sz="2400" dirty="0" smtClean="0">
                <a:solidFill>
                  <a:schemeClr val="bg1"/>
                </a:solidFill>
              </a:rPr>
              <a:t>Sexe</a:t>
            </a:r>
          </a:p>
          <a:p>
            <a:pPr>
              <a:buFont typeface="Wingdings" panose="05000000000000000000" pitchFamily="2" charset="2"/>
              <a:buChar char="§"/>
            </a:pPr>
            <a:r>
              <a:rPr lang="fr-FR" sz="2400" dirty="0" smtClean="0">
                <a:solidFill>
                  <a:schemeClr val="bg1"/>
                </a:solidFill>
              </a:rPr>
              <a:t>Age du nourrisson</a:t>
            </a:r>
          </a:p>
          <a:p>
            <a:pPr>
              <a:buFont typeface="Wingdings" panose="05000000000000000000" pitchFamily="2" charset="2"/>
              <a:buChar char="§"/>
            </a:pPr>
            <a:r>
              <a:rPr lang="fr-FR" sz="2400" dirty="0" smtClean="0">
                <a:solidFill>
                  <a:schemeClr val="bg1"/>
                </a:solidFill>
              </a:rPr>
              <a:t>Moment </a:t>
            </a:r>
            <a:r>
              <a:rPr lang="fr-FR" sz="2400" dirty="0">
                <a:solidFill>
                  <a:schemeClr val="bg1"/>
                </a:solidFill>
              </a:rPr>
              <a:t>de la tétée </a:t>
            </a:r>
          </a:p>
          <a:p>
            <a:pPr>
              <a:buFont typeface="Wingdings" panose="05000000000000000000" pitchFamily="2" charset="2"/>
              <a:buChar char="§"/>
            </a:pPr>
            <a:r>
              <a:rPr lang="fr-FR" sz="2400" dirty="0">
                <a:solidFill>
                  <a:schemeClr val="bg1"/>
                </a:solidFill>
              </a:rPr>
              <a:t>Moment de la journée </a:t>
            </a:r>
          </a:p>
          <a:p>
            <a:pPr>
              <a:buFont typeface="Wingdings" panose="05000000000000000000" pitchFamily="2" charset="2"/>
              <a:buChar char="§"/>
            </a:pPr>
            <a:r>
              <a:rPr lang="fr-FR" sz="2400" dirty="0">
                <a:solidFill>
                  <a:schemeClr val="bg1"/>
                </a:solidFill>
              </a:rPr>
              <a:t>Etat nutritionnel de la mère  </a:t>
            </a:r>
            <a:endParaRPr lang="fr-FR" sz="1800" dirty="0">
              <a:solidFill>
                <a:schemeClr val="bg1"/>
              </a:solidFill>
            </a:endParaRPr>
          </a:p>
        </p:txBody>
      </p:sp>
      <p:pic>
        <p:nvPicPr>
          <p:cNvPr id="4" name="Image 3">
            <a:extLst>
              <a:ext uri="{FF2B5EF4-FFF2-40B4-BE49-F238E27FC236}">
                <a16:creationId xmlns="" xmlns:a16="http://schemas.microsoft.com/office/drawing/2014/main" id="{5E09BF00-F646-4E2F-8911-8615274226FE}"/>
              </a:ext>
            </a:extLst>
          </p:cNvPr>
          <p:cNvPicPr>
            <a:picLocks noChangeAspect="1"/>
          </p:cNvPicPr>
          <p:nvPr/>
        </p:nvPicPr>
        <p:blipFill rotWithShape="1">
          <a:blip r:embed="rId3"/>
          <a:srcRect t="15347"/>
          <a:stretch/>
        </p:blipFill>
        <p:spPr>
          <a:xfrm>
            <a:off x="5233060" y="1027906"/>
            <a:ext cx="6542117" cy="5522994"/>
          </a:xfrm>
          <a:prstGeom prst="rect">
            <a:avLst/>
          </a:prstGeom>
        </p:spPr>
      </p:pic>
      <p:sp>
        <p:nvSpPr>
          <p:cNvPr id="9" name="Titre 1">
            <a:extLst>
              <a:ext uri="{FF2B5EF4-FFF2-40B4-BE49-F238E27FC236}">
                <a16:creationId xmlns="" xmlns:a16="http://schemas.microsoft.com/office/drawing/2014/main" id="{0903844F-A72F-41BA-A1B9-8D219D5D9363}"/>
              </a:ext>
            </a:extLst>
          </p:cNvPr>
          <p:cNvSpPr>
            <a:spLocks noGrp="1"/>
          </p:cNvSpPr>
          <p:nvPr>
            <p:ph type="title"/>
          </p:nvPr>
        </p:nvSpPr>
        <p:spPr>
          <a:xfrm>
            <a:off x="5514095" y="152400"/>
            <a:ext cx="6542117" cy="875506"/>
          </a:xfrm>
        </p:spPr>
        <p:txBody>
          <a:bodyPr>
            <a:normAutofit fontScale="90000"/>
          </a:bodyPr>
          <a:lstStyle/>
          <a:p>
            <a:pPr algn="ctr"/>
            <a:r>
              <a:rPr lang="fr-FR" sz="3600" dirty="0"/>
              <a:t>Avantages liés à la composition optimale du LM</a:t>
            </a:r>
          </a:p>
        </p:txBody>
      </p:sp>
      <p:sp>
        <p:nvSpPr>
          <p:cNvPr id="2" name="Rectangle 1"/>
          <p:cNvSpPr/>
          <p:nvPr/>
        </p:nvSpPr>
        <p:spPr>
          <a:xfrm>
            <a:off x="524071" y="6581001"/>
            <a:ext cx="7189714" cy="276999"/>
          </a:xfrm>
          <a:prstGeom prst="rect">
            <a:avLst/>
          </a:prstGeom>
        </p:spPr>
        <p:txBody>
          <a:bodyPr wrap="square">
            <a:spAutoFit/>
          </a:bodyPr>
          <a:lstStyle/>
          <a:p>
            <a:r>
              <a:rPr lang="fr-FR" sz="1200" b="1" dirty="0">
                <a:latin typeface="TheSansLight"/>
              </a:rPr>
              <a:t>D. </a:t>
            </a:r>
            <a:r>
              <a:rPr lang="fr-FR" sz="1200" b="1" dirty="0" err="1">
                <a:latin typeface="TheSansLight"/>
              </a:rPr>
              <a:t>Turck</a:t>
            </a:r>
            <a:r>
              <a:rPr lang="fr-FR" sz="1200" b="1" dirty="0">
                <a:latin typeface="TheSansLight"/>
              </a:rPr>
              <a:t>, Comité de nutrition de la Société française de pédiatrie, </a:t>
            </a:r>
            <a:r>
              <a:rPr lang="fr-FR" sz="1200" b="1" dirty="0" err="1"/>
              <a:t>Arch</a:t>
            </a:r>
            <a:r>
              <a:rPr lang="fr-FR" sz="1200" b="1" dirty="0"/>
              <a:t> Pédiatr2013</a:t>
            </a:r>
          </a:p>
        </p:txBody>
      </p:sp>
    </p:spTree>
    <p:extLst>
      <p:ext uri="{BB962C8B-B14F-4D97-AF65-F5344CB8AC3E}">
        <p14:creationId xmlns:p14="http://schemas.microsoft.com/office/powerpoint/2010/main" val="134779613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 xmlns:a16="http://schemas.microsoft.com/office/drawing/2014/main" id="{B88AE631-3681-42B6-B3DA-94182532AB3E}"/>
              </a:ext>
            </a:extLst>
          </p:cNvPr>
          <p:cNvPicPr>
            <a:picLocks noChangeAspect="1"/>
          </p:cNvPicPr>
          <p:nvPr/>
        </p:nvPicPr>
        <p:blipFill>
          <a:blip r:embed="rId3"/>
          <a:stretch>
            <a:fillRect/>
          </a:stretch>
        </p:blipFill>
        <p:spPr>
          <a:xfrm>
            <a:off x="0" y="0"/>
            <a:ext cx="4183380" cy="6858000"/>
          </a:xfrm>
          <a:prstGeom prst="rect">
            <a:avLst/>
          </a:prstGeom>
        </p:spPr>
      </p:pic>
      <p:pic>
        <p:nvPicPr>
          <p:cNvPr id="3" name="Image 2">
            <a:extLst>
              <a:ext uri="{FF2B5EF4-FFF2-40B4-BE49-F238E27FC236}">
                <a16:creationId xmlns="" xmlns:a16="http://schemas.microsoft.com/office/drawing/2014/main" id="{A461EECA-3703-4C46-B578-7E9224A8315E}"/>
              </a:ext>
            </a:extLst>
          </p:cNvPr>
          <p:cNvPicPr>
            <a:picLocks noChangeAspect="1"/>
          </p:cNvPicPr>
          <p:nvPr/>
        </p:nvPicPr>
        <p:blipFill>
          <a:blip r:embed="rId3"/>
          <a:stretch>
            <a:fillRect/>
          </a:stretch>
        </p:blipFill>
        <p:spPr>
          <a:xfrm>
            <a:off x="4183380" y="0"/>
            <a:ext cx="4183380" cy="6858000"/>
          </a:xfrm>
          <a:prstGeom prst="rect">
            <a:avLst/>
          </a:prstGeom>
        </p:spPr>
      </p:pic>
      <p:pic>
        <p:nvPicPr>
          <p:cNvPr id="4" name="Image 3">
            <a:extLst>
              <a:ext uri="{FF2B5EF4-FFF2-40B4-BE49-F238E27FC236}">
                <a16:creationId xmlns="" xmlns:a16="http://schemas.microsoft.com/office/drawing/2014/main" id="{BFB82A68-99CA-48CF-AF35-C78E328CB425}"/>
              </a:ext>
            </a:extLst>
          </p:cNvPr>
          <p:cNvPicPr>
            <a:picLocks noChangeAspect="1"/>
          </p:cNvPicPr>
          <p:nvPr/>
        </p:nvPicPr>
        <p:blipFill>
          <a:blip r:embed="rId3"/>
          <a:stretch>
            <a:fillRect/>
          </a:stretch>
        </p:blipFill>
        <p:spPr>
          <a:xfrm>
            <a:off x="8366760" y="0"/>
            <a:ext cx="3825240" cy="6858000"/>
          </a:xfrm>
          <a:prstGeom prst="rect">
            <a:avLst/>
          </a:prstGeom>
        </p:spPr>
      </p:pic>
    </p:spTree>
    <p:extLst>
      <p:ext uri="{BB962C8B-B14F-4D97-AF65-F5344CB8AC3E}">
        <p14:creationId xmlns:p14="http://schemas.microsoft.com/office/powerpoint/2010/main" val="99121237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 xmlns:a16="http://schemas.microsoft.com/office/drawing/2014/main" id="{446C053D-9DB9-4364-8D96-7567E4080262}"/>
              </a:ext>
            </a:extLst>
          </p:cNvPr>
          <p:cNvPicPr>
            <a:picLocks noChangeAspect="1"/>
          </p:cNvPicPr>
          <p:nvPr/>
        </p:nvPicPr>
        <p:blipFill>
          <a:blip r:embed="rId2"/>
          <a:stretch>
            <a:fillRect/>
          </a:stretch>
        </p:blipFill>
        <p:spPr>
          <a:xfrm>
            <a:off x="0" y="0"/>
            <a:ext cx="3931920" cy="6858000"/>
          </a:xfrm>
          <a:prstGeom prst="rect">
            <a:avLst/>
          </a:prstGeom>
        </p:spPr>
      </p:pic>
      <p:pic>
        <p:nvPicPr>
          <p:cNvPr id="3" name="Image 2">
            <a:extLst>
              <a:ext uri="{FF2B5EF4-FFF2-40B4-BE49-F238E27FC236}">
                <a16:creationId xmlns="" xmlns:a16="http://schemas.microsoft.com/office/drawing/2014/main" id="{FF3DAC2E-14E0-4312-8DF6-666821B1394B}"/>
              </a:ext>
            </a:extLst>
          </p:cNvPr>
          <p:cNvPicPr>
            <a:picLocks noChangeAspect="1"/>
          </p:cNvPicPr>
          <p:nvPr/>
        </p:nvPicPr>
        <p:blipFill>
          <a:blip r:embed="rId2"/>
          <a:stretch>
            <a:fillRect/>
          </a:stretch>
        </p:blipFill>
        <p:spPr>
          <a:xfrm>
            <a:off x="3931920" y="0"/>
            <a:ext cx="7818120" cy="6858000"/>
          </a:xfrm>
          <a:prstGeom prst="rect">
            <a:avLst/>
          </a:prstGeom>
        </p:spPr>
      </p:pic>
    </p:spTree>
    <p:extLst>
      <p:ext uri="{BB962C8B-B14F-4D97-AF65-F5344CB8AC3E}">
        <p14:creationId xmlns:p14="http://schemas.microsoft.com/office/powerpoint/2010/main" val="32764837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 xmlns:a16="http://schemas.microsoft.com/office/drawing/2014/main" id="{D4BAD77B-63B9-4E04-A5FD-53F93E7DBD15}"/>
              </a:ext>
            </a:extLst>
          </p:cNvPr>
          <p:cNvPicPr>
            <a:picLocks noChangeAspect="1"/>
          </p:cNvPicPr>
          <p:nvPr/>
        </p:nvPicPr>
        <p:blipFill>
          <a:blip r:embed="rId2"/>
          <a:stretch>
            <a:fillRect/>
          </a:stretch>
        </p:blipFill>
        <p:spPr>
          <a:xfrm>
            <a:off x="0" y="0"/>
            <a:ext cx="4069080" cy="6858000"/>
          </a:xfrm>
          <a:prstGeom prst="rect">
            <a:avLst/>
          </a:prstGeom>
        </p:spPr>
      </p:pic>
      <p:pic>
        <p:nvPicPr>
          <p:cNvPr id="3" name="Image 2">
            <a:extLst>
              <a:ext uri="{FF2B5EF4-FFF2-40B4-BE49-F238E27FC236}">
                <a16:creationId xmlns="" xmlns:a16="http://schemas.microsoft.com/office/drawing/2014/main" id="{6C33C514-3C0C-4555-9D94-8D710AA26CB7}"/>
              </a:ext>
            </a:extLst>
          </p:cNvPr>
          <p:cNvPicPr>
            <a:picLocks noChangeAspect="1"/>
          </p:cNvPicPr>
          <p:nvPr/>
        </p:nvPicPr>
        <p:blipFill>
          <a:blip r:embed="rId2"/>
          <a:stretch>
            <a:fillRect/>
          </a:stretch>
        </p:blipFill>
        <p:spPr>
          <a:xfrm>
            <a:off x="4069080" y="0"/>
            <a:ext cx="8122920" cy="6858000"/>
          </a:xfrm>
          <a:prstGeom prst="rect">
            <a:avLst/>
          </a:prstGeom>
        </p:spPr>
      </p:pic>
    </p:spTree>
    <p:extLst>
      <p:ext uri="{BB962C8B-B14F-4D97-AF65-F5344CB8AC3E}">
        <p14:creationId xmlns:p14="http://schemas.microsoft.com/office/powerpoint/2010/main" val="328010832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 xmlns:a16="http://schemas.microsoft.com/office/drawing/2014/main" id="{4E2BF6C4-E46F-4695-88A3-9D7EB77F8F6E}"/>
              </a:ext>
            </a:extLst>
          </p:cNvPr>
          <p:cNvPicPr>
            <a:picLocks noChangeAspect="1"/>
          </p:cNvPicPr>
          <p:nvPr/>
        </p:nvPicPr>
        <p:blipFill>
          <a:blip r:embed="rId2"/>
          <a:stretch>
            <a:fillRect/>
          </a:stretch>
        </p:blipFill>
        <p:spPr>
          <a:xfrm>
            <a:off x="2217984" y="228600"/>
            <a:ext cx="7756032" cy="6362700"/>
          </a:xfrm>
          <a:prstGeom prst="rect">
            <a:avLst/>
          </a:prstGeom>
        </p:spPr>
      </p:pic>
    </p:spTree>
    <p:extLst>
      <p:ext uri="{BB962C8B-B14F-4D97-AF65-F5344CB8AC3E}">
        <p14:creationId xmlns:p14="http://schemas.microsoft.com/office/powerpoint/2010/main" val="223926919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D66FA1E5-2C35-46FE-95B8-CF6A67C50FC0}"/>
              </a:ext>
            </a:extLst>
          </p:cNvPr>
          <p:cNvSpPr>
            <a:spLocks noGrp="1"/>
          </p:cNvSpPr>
          <p:nvPr>
            <p:ph type="title"/>
          </p:nvPr>
        </p:nvSpPr>
        <p:spPr/>
        <p:txBody>
          <a:bodyPr>
            <a:normAutofit/>
          </a:bodyPr>
          <a:lstStyle/>
          <a:p>
            <a:pPr algn="ctr"/>
            <a:r>
              <a:rPr lang="fr-FR" dirty="0"/>
              <a:t>Allaitement maternel au Sénégal (EDS/C 2017)</a:t>
            </a:r>
          </a:p>
        </p:txBody>
      </p:sp>
      <p:pic>
        <p:nvPicPr>
          <p:cNvPr id="4" name="Espace réservé du contenu 3">
            <a:extLst>
              <a:ext uri="{FF2B5EF4-FFF2-40B4-BE49-F238E27FC236}">
                <a16:creationId xmlns="" xmlns:a16="http://schemas.microsoft.com/office/drawing/2014/main" id="{7404CDAC-131B-4983-898E-F3EC5C3DD1C3}"/>
              </a:ext>
            </a:extLst>
          </p:cNvPr>
          <p:cNvPicPr>
            <a:picLocks noGrp="1" noChangeAspect="1"/>
          </p:cNvPicPr>
          <p:nvPr>
            <p:ph idx="1"/>
          </p:nvPr>
        </p:nvPicPr>
        <p:blipFill>
          <a:blip r:embed="rId3"/>
          <a:stretch>
            <a:fillRect/>
          </a:stretch>
        </p:blipFill>
        <p:spPr>
          <a:xfrm>
            <a:off x="6096000" y="1690688"/>
            <a:ext cx="5561749" cy="4802187"/>
          </a:xfrm>
          <a:prstGeom prst="rect">
            <a:avLst/>
          </a:prstGeom>
        </p:spPr>
      </p:pic>
      <p:pic>
        <p:nvPicPr>
          <p:cNvPr id="5" name="Image 4">
            <a:extLst>
              <a:ext uri="{FF2B5EF4-FFF2-40B4-BE49-F238E27FC236}">
                <a16:creationId xmlns="" xmlns:a16="http://schemas.microsoft.com/office/drawing/2014/main" id="{FA0CC27A-3256-4F4C-8754-E4CB108C2DFE}"/>
              </a:ext>
            </a:extLst>
          </p:cNvPr>
          <p:cNvPicPr>
            <a:picLocks noChangeAspect="1"/>
          </p:cNvPicPr>
          <p:nvPr/>
        </p:nvPicPr>
        <p:blipFill>
          <a:blip r:embed="rId3"/>
          <a:stretch>
            <a:fillRect/>
          </a:stretch>
        </p:blipFill>
        <p:spPr>
          <a:xfrm>
            <a:off x="189515" y="1898067"/>
            <a:ext cx="5561749" cy="4738266"/>
          </a:xfrm>
          <a:prstGeom prst="rect">
            <a:avLst/>
          </a:prstGeom>
        </p:spPr>
      </p:pic>
    </p:spTree>
    <p:extLst>
      <p:ext uri="{BB962C8B-B14F-4D97-AF65-F5344CB8AC3E}">
        <p14:creationId xmlns:p14="http://schemas.microsoft.com/office/powerpoint/2010/main" val="114795649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Ce qu’on entend</a:t>
            </a:r>
            <a:endParaRPr lang="fr-FR" dirty="0"/>
          </a:p>
        </p:txBody>
      </p:sp>
      <p:sp>
        <p:nvSpPr>
          <p:cNvPr id="3" name="Espace réservé du contenu 2"/>
          <p:cNvSpPr>
            <a:spLocks noGrp="1"/>
          </p:cNvSpPr>
          <p:nvPr>
            <p:ph idx="1"/>
          </p:nvPr>
        </p:nvSpPr>
        <p:spPr/>
        <p:txBody>
          <a:bodyPr/>
          <a:lstStyle/>
          <a:p>
            <a:r>
              <a:rPr lang="fr-FR" dirty="0" smtClean="0"/>
              <a:t>« Mon lait n’est pas bon »</a:t>
            </a:r>
          </a:p>
          <a:p>
            <a:r>
              <a:rPr lang="fr-FR" dirty="0" smtClean="0"/>
              <a:t>« Pas assez de lait »</a:t>
            </a:r>
          </a:p>
          <a:p>
            <a:r>
              <a:rPr lang="fr-FR" dirty="0" smtClean="0"/>
              <a:t>« Un seul biberon par jour, ça ne fait rien » </a:t>
            </a:r>
          </a:p>
          <a:p>
            <a:r>
              <a:rPr lang="fr-FR" dirty="0" smtClean="0"/>
              <a:t>« Je l’habitue aux biberons au cas où je dois sortir »</a:t>
            </a:r>
          </a:p>
          <a:p>
            <a:r>
              <a:rPr lang="fr-FR" dirty="0" smtClean="0"/>
              <a:t>« je veux pas que mes seins tombent »</a:t>
            </a:r>
          </a:p>
        </p:txBody>
      </p:sp>
    </p:spTree>
    <p:extLst>
      <p:ext uri="{BB962C8B-B14F-4D97-AF65-F5344CB8AC3E}">
        <p14:creationId xmlns:p14="http://schemas.microsoft.com/office/powerpoint/2010/main" val="338846036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4CA1581-E391-4207-B866-A5C59D933CEA}"/>
              </a:ext>
            </a:extLst>
          </p:cNvPr>
          <p:cNvSpPr>
            <a:spLocks noGrp="1"/>
          </p:cNvSpPr>
          <p:nvPr>
            <p:ph type="title"/>
          </p:nvPr>
        </p:nvSpPr>
        <p:spPr/>
        <p:txBody>
          <a:bodyPr/>
          <a:lstStyle/>
          <a:p>
            <a:pPr algn="ctr"/>
            <a:r>
              <a:rPr lang="fr-FR" dirty="0"/>
              <a:t>Conclusion </a:t>
            </a:r>
          </a:p>
        </p:txBody>
      </p:sp>
      <p:sp>
        <p:nvSpPr>
          <p:cNvPr id="3" name="Espace réservé du contenu 2">
            <a:extLst>
              <a:ext uri="{FF2B5EF4-FFF2-40B4-BE49-F238E27FC236}">
                <a16:creationId xmlns="" xmlns:a16="http://schemas.microsoft.com/office/drawing/2014/main" id="{02695929-9DD4-472D-A897-AE939F25A844}"/>
              </a:ext>
            </a:extLst>
          </p:cNvPr>
          <p:cNvSpPr>
            <a:spLocks noGrp="1"/>
          </p:cNvSpPr>
          <p:nvPr>
            <p:ph idx="1"/>
          </p:nvPr>
        </p:nvSpPr>
        <p:spPr>
          <a:xfrm>
            <a:off x="838200" y="1490344"/>
            <a:ext cx="10515600" cy="5032375"/>
          </a:xfrm>
        </p:spPr>
        <p:txBody>
          <a:bodyPr>
            <a:noAutofit/>
          </a:bodyPr>
          <a:lstStyle/>
          <a:p>
            <a:pPr>
              <a:lnSpc>
                <a:spcPct val="200000"/>
              </a:lnSpc>
            </a:pPr>
            <a:r>
              <a:rPr lang="fr-FR" sz="2400" dirty="0"/>
              <a:t>Allaitement maternel: un </a:t>
            </a:r>
            <a:r>
              <a:rPr lang="fr-FR" sz="2400" dirty="0" smtClean="0"/>
              <a:t>droit </a:t>
            </a:r>
            <a:r>
              <a:rPr lang="fr-FR" sz="2000" dirty="0" smtClean="0"/>
              <a:t>« le lait de la mère appartient au bébé »</a:t>
            </a:r>
            <a:endParaRPr lang="fr-FR" sz="2000" dirty="0"/>
          </a:p>
          <a:p>
            <a:pPr>
              <a:lnSpc>
                <a:spcPct val="200000"/>
              </a:lnSpc>
            </a:pPr>
            <a:r>
              <a:rPr lang="fr-FR" sz="2400" dirty="0"/>
              <a:t>C</a:t>
            </a:r>
            <a:r>
              <a:rPr lang="fr-FR" sz="2400" dirty="0" smtClean="0"/>
              <a:t>omposition strictement adaptée à la physiologie de l’enfant</a:t>
            </a:r>
          </a:p>
          <a:p>
            <a:pPr>
              <a:lnSpc>
                <a:spcPct val="200000"/>
              </a:lnSpc>
            </a:pPr>
            <a:r>
              <a:rPr lang="fr-FR" sz="2400" dirty="0" smtClean="0"/>
              <a:t>Toutes les femmes peuvent allaiter et doivent être encouragées </a:t>
            </a:r>
          </a:p>
          <a:p>
            <a:pPr>
              <a:lnSpc>
                <a:spcPct val="200000"/>
              </a:lnSpc>
            </a:pPr>
            <a:r>
              <a:rPr lang="fr-FR" sz="2400" dirty="0" smtClean="0"/>
              <a:t>Campagnes de communication efficaces/ information populations</a:t>
            </a:r>
            <a:r>
              <a:rPr lang="fr-FR" sz="2400" dirty="0"/>
              <a:t>+++++</a:t>
            </a:r>
          </a:p>
          <a:p>
            <a:pPr>
              <a:lnSpc>
                <a:spcPct val="200000"/>
              </a:lnSpc>
            </a:pPr>
            <a:r>
              <a:rPr lang="fr-FR" sz="2400" dirty="0" smtClean="0"/>
              <a:t>Politiques nationales et locales au niveau des structures</a:t>
            </a:r>
          </a:p>
          <a:p>
            <a:pPr>
              <a:lnSpc>
                <a:spcPct val="200000"/>
              </a:lnSpc>
            </a:pPr>
            <a:r>
              <a:rPr lang="fr-FR" sz="2400" dirty="0" smtClean="0"/>
              <a:t>Redynamiser «</a:t>
            </a:r>
            <a:r>
              <a:rPr lang="fr-FR" sz="2400" dirty="0"/>
              <a:t> Baby Friendly » « IHAB »  « IHAB »</a:t>
            </a:r>
          </a:p>
          <a:p>
            <a:pPr marL="0" indent="0">
              <a:lnSpc>
                <a:spcPct val="200000"/>
              </a:lnSpc>
              <a:buNone/>
            </a:pPr>
            <a:endParaRPr lang="fr-FR" sz="2400" dirty="0"/>
          </a:p>
        </p:txBody>
      </p:sp>
    </p:spTree>
    <p:extLst>
      <p:ext uri="{BB962C8B-B14F-4D97-AF65-F5344CB8AC3E}">
        <p14:creationId xmlns:p14="http://schemas.microsoft.com/office/powerpoint/2010/main" val="5323828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 xmlns:a16="http://schemas.microsoft.com/office/drawing/2014/main" id="{46C2E80F-49A6-4372-B103-219D417A55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 xmlns:a16="http://schemas.microsoft.com/office/drawing/2014/main" id="{657773B9-87A7-4635-A74C-8622BC3CD7D9}"/>
              </a:ext>
            </a:extLst>
          </p:cNvPr>
          <p:cNvSpPr>
            <a:spLocks noGrp="1"/>
          </p:cNvSpPr>
          <p:nvPr>
            <p:ph type="title"/>
          </p:nvPr>
        </p:nvSpPr>
        <p:spPr>
          <a:xfrm>
            <a:off x="863029" y="1012004"/>
            <a:ext cx="3416158" cy="4795408"/>
          </a:xfrm>
        </p:spPr>
        <p:txBody>
          <a:bodyPr>
            <a:normAutofit/>
          </a:bodyPr>
          <a:lstStyle/>
          <a:p>
            <a:r>
              <a:rPr lang="fr-FR" dirty="0" smtClean="0">
                <a:solidFill>
                  <a:srgbClr val="FFFFFF"/>
                </a:solidFill>
              </a:rPr>
              <a:t>Colostrum</a:t>
            </a:r>
            <a:br>
              <a:rPr lang="fr-FR" dirty="0" smtClean="0">
                <a:solidFill>
                  <a:srgbClr val="FFFFFF"/>
                </a:solidFill>
              </a:rPr>
            </a:br>
            <a:r>
              <a:rPr lang="fr-FR" sz="3200" dirty="0">
                <a:solidFill>
                  <a:srgbClr val="FFFF00"/>
                </a:solidFill>
              </a:rPr>
              <a:t>P</a:t>
            </a:r>
            <a:r>
              <a:rPr lang="fr-FR" sz="3200" dirty="0" smtClean="0">
                <a:solidFill>
                  <a:srgbClr val="FFFF00"/>
                </a:solidFill>
              </a:rPr>
              <a:t>remier lait </a:t>
            </a:r>
            <a:br>
              <a:rPr lang="fr-FR" sz="3200" dirty="0" smtClean="0">
                <a:solidFill>
                  <a:srgbClr val="FFFF00"/>
                </a:solidFill>
              </a:rPr>
            </a:br>
            <a:r>
              <a:rPr lang="fr-FR" sz="3200" dirty="0" smtClean="0">
                <a:solidFill>
                  <a:srgbClr val="FFFF00"/>
                </a:solidFill>
              </a:rPr>
              <a:t>Premier vaccin </a:t>
            </a:r>
            <a:endParaRPr lang="fr-FR" sz="3200" dirty="0">
              <a:solidFill>
                <a:srgbClr val="FFFF00"/>
              </a:solidFill>
            </a:endParaRPr>
          </a:p>
        </p:txBody>
      </p:sp>
      <p:graphicFrame>
        <p:nvGraphicFramePr>
          <p:cNvPr id="5" name="Espace réservé du contenu 2">
            <a:extLst>
              <a:ext uri="{FF2B5EF4-FFF2-40B4-BE49-F238E27FC236}">
                <a16:creationId xmlns="" xmlns:a16="http://schemas.microsoft.com/office/drawing/2014/main" id="{0205B93A-8C88-4164-AA09-36F1B3AD22BF}"/>
              </a:ext>
            </a:extLst>
          </p:cNvPr>
          <p:cNvGraphicFramePr>
            <a:graphicFrameLocks noGrp="1"/>
          </p:cNvGraphicFramePr>
          <p:nvPr>
            <p:ph idx="1"/>
            <p:extLst>
              <p:ext uri="{D42A27DB-BD31-4B8C-83A1-F6EECF244321}">
                <p14:modId xmlns:p14="http://schemas.microsoft.com/office/powerpoint/2010/main" val="3268793725"/>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25180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 xmlns:a16="http://schemas.microsoft.com/office/drawing/2014/main" id="{46C2E80F-49A6-4372-B103-219D417A55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 xmlns:a16="http://schemas.microsoft.com/office/drawing/2014/main" id="{E5A246B1-580A-480B-BAF5-816CC8AFEB8D}"/>
              </a:ext>
            </a:extLst>
          </p:cNvPr>
          <p:cNvSpPr>
            <a:spLocks noGrp="1"/>
          </p:cNvSpPr>
          <p:nvPr>
            <p:ph type="title"/>
          </p:nvPr>
        </p:nvSpPr>
        <p:spPr>
          <a:xfrm>
            <a:off x="484096" y="1012004"/>
            <a:ext cx="3706903" cy="4795408"/>
          </a:xfrm>
        </p:spPr>
        <p:txBody>
          <a:bodyPr>
            <a:normAutofit/>
          </a:bodyPr>
          <a:lstStyle/>
          <a:p>
            <a:pPr algn="ctr"/>
            <a:r>
              <a:rPr lang="fr-FR" sz="4100" dirty="0">
                <a:solidFill>
                  <a:srgbClr val="FFFFFF"/>
                </a:solidFill>
              </a:rPr>
              <a:t>Les protéines du LM</a:t>
            </a:r>
            <a:br>
              <a:rPr lang="fr-FR" sz="4100" dirty="0">
                <a:solidFill>
                  <a:srgbClr val="FFFFFF"/>
                </a:solidFill>
              </a:rPr>
            </a:br>
            <a:r>
              <a:rPr lang="fr-FR" sz="2400" dirty="0">
                <a:solidFill>
                  <a:srgbClr val="FFFF00"/>
                </a:solidFill>
              </a:rPr>
              <a:t>Caséine/</a:t>
            </a:r>
            <a:r>
              <a:rPr lang="fr-FR" sz="2400" dirty="0" err="1">
                <a:solidFill>
                  <a:srgbClr val="FFFF00"/>
                </a:solidFill>
              </a:rPr>
              <a:t>Prot</a:t>
            </a:r>
            <a:r>
              <a:rPr lang="fr-FR" sz="2400" dirty="0">
                <a:solidFill>
                  <a:srgbClr val="FFFF00"/>
                </a:solidFill>
              </a:rPr>
              <a:t> </a:t>
            </a:r>
            <a:r>
              <a:rPr lang="fr-FR" sz="2400" dirty="0" smtClean="0">
                <a:solidFill>
                  <a:srgbClr val="FFFF00"/>
                </a:solidFill>
              </a:rPr>
              <a:t>solubles</a:t>
            </a:r>
            <a:br>
              <a:rPr lang="fr-FR" sz="2400" dirty="0" smtClean="0">
                <a:solidFill>
                  <a:srgbClr val="FFFF00"/>
                </a:solidFill>
              </a:rPr>
            </a:br>
            <a:r>
              <a:rPr lang="fr-FR" sz="2400" dirty="0" smtClean="0">
                <a:solidFill>
                  <a:srgbClr val="FFFF00"/>
                </a:solidFill>
              </a:rPr>
              <a:t>40/60</a:t>
            </a:r>
            <a:endParaRPr lang="fr-FR" sz="4100" dirty="0">
              <a:solidFill>
                <a:srgbClr val="FFFF00"/>
              </a:solidFill>
            </a:endParaRPr>
          </a:p>
        </p:txBody>
      </p:sp>
      <p:graphicFrame>
        <p:nvGraphicFramePr>
          <p:cNvPr id="5" name="Espace réservé du contenu 2">
            <a:extLst>
              <a:ext uri="{FF2B5EF4-FFF2-40B4-BE49-F238E27FC236}">
                <a16:creationId xmlns="" xmlns:a16="http://schemas.microsoft.com/office/drawing/2014/main" id="{68BD4EB9-1686-4FA9-BA77-F1AF57389AD1}"/>
              </a:ext>
            </a:extLst>
          </p:cNvPr>
          <p:cNvGraphicFramePr>
            <a:graphicFrameLocks noGrp="1"/>
          </p:cNvGraphicFramePr>
          <p:nvPr>
            <p:ph idx="1"/>
            <p:extLst>
              <p:ext uri="{D42A27DB-BD31-4B8C-83A1-F6EECF244321}">
                <p14:modId xmlns:p14="http://schemas.microsoft.com/office/powerpoint/2010/main" val="1271315026"/>
              </p:ext>
            </p:extLst>
          </p:nvPr>
        </p:nvGraphicFramePr>
        <p:xfrm>
          <a:off x="5323254" y="461204"/>
          <a:ext cx="6458438" cy="58854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37173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 xmlns:a16="http://schemas.microsoft.com/office/drawing/2014/main" id="{46C2E80F-49A6-4372-B103-219D417A55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 xmlns:a16="http://schemas.microsoft.com/office/drawing/2014/main" id="{66588366-259C-451A-BA31-81FF85BCB3C1}"/>
              </a:ext>
            </a:extLst>
          </p:cNvPr>
          <p:cNvSpPr>
            <a:spLocks noGrp="1"/>
          </p:cNvSpPr>
          <p:nvPr>
            <p:ph type="title"/>
          </p:nvPr>
        </p:nvSpPr>
        <p:spPr>
          <a:xfrm>
            <a:off x="863029" y="1012004"/>
            <a:ext cx="3416158" cy="4795408"/>
          </a:xfrm>
        </p:spPr>
        <p:txBody>
          <a:bodyPr>
            <a:normAutofit/>
          </a:bodyPr>
          <a:lstStyle/>
          <a:p>
            <a:pPr algn="ctr"/>
            <a:r>
              <a:rPr lang="fr-FR" dirty="0">
                <a:solidFill>
                  <a:srgbClr val="FFFFFF"/>
                </a:solidFill>
              </a:rPr>
              <a:t>Protéines du LM </a:t>
            </a:r>
            <a:br>
              <a:rPr lang="fr-FR" dirty="0">
                <a:solidFill>
                  <a:srgbClr val="FFFFFF"/>
                </a:solidFill>
              </a:rPr>
            </a:br>
            <a:r>
              <a:rPr lang="fr-FR" dirty="0">
                <a:solidFill>
                  <a:srgbClr val="FFFFFF"/>
                </a:solidFill>
              </a:rPr>
              <a:t>Protéines solubles </a:t>
            </a:r>
          </a:p>
        </p:txBody>
      </p:sp>
      <p:graphicFrame>
        <p:nvGraphicFramePr>
          <p:cNvPr id="5" name="Espace réservé du contenu 2">
            <a:extLst>
              <a:ext uri="{FF2B5EF4-FFF2-40B4-BE49-F238E27FC236}">
                <a16:creationId xmlns="" xmlns:a16="http://schemas.microsoft.com/office/drawing/2014/main" id="{FDA725A7-458D-4FD4-8CF2-0FC6026B457B}"/>
              </a:ext>
            </a:extLst>
          </p:cNvPr>
          <p:cNvGraphicFramePr>
            <a:graphicFrameLocks noGrp="1"/>
          </p:cNvGraphicFramePr>
          <p:nvPr>
            <p:ph idx="1"/>
            <p:extLst>
              <p:ext uri="{D42A27DB-BD31-4B8C-83A1-F6EECF244321}">
                <p14:modId xmlns:p14="http://schemas.microsoft.com/office/powerpoint/2010/main" val="3389188871"/>
              </p:ext>
            </p:extLst>
          </p:nvPr>
        </p:nvGraphicFramePr>
        <p:xfrm>
          <a:off x="5194300" y="0"/>
          <a:ext cx="6513604" cy="6705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606613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 xmlns:a16="http://schemas.microsoft.com/office/drawing/2014/main" id="{46C2E80F-49A6-4372-B103-219D417A55E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re 1">
            <a:extLst>
              <a:ext uri="{FF2B5EF4-FFF2-40B4-BE49-F238E27FC236}">
                <a16:creationId xmlns="" xmlns:a16="http://schemas.microsoft.com/office/drawing/2014/main" id="{E54821C7-AB00-461F-9578-05729339BC39}"/>
              </a:ext>
            </a:extLst>
          </p:cNvPr>
          <p:cNvSpPr>
            <a:spLocks noGrp="1"/>
          </p:cNvSpPr>
          <p:nvPr>
            <p:ph type="title"/>
          </p:nvPr>
        </p:nvSpPr>
        <p:spPr>
          <a:xfrm>
            <a:off x="863029" y="754380"/>
            <a:ext cx="3416158" cy="5053032"/>
          </a:xfrm>
        </p:spPr>
        <p:txBody>
          <a:bodyPr>
            <a:normAutofit/>
          </a:bodyPr>
          <a:lstStyle/>
          <a:p>
            <a:r>
              <a:rPr lang="fr-FR" sz="4100" dirty="0">
                <a:solidFill>
                  <a:srgbClr val="FFFFFF"/>
                </a:solidFill>
              </a:rPr>
              <a:t>Acides gras essentiels: Acides gras polyinsaturés (AGPI)</a:t>
            </a:r>
            <a:br>
              <a:rPr lang="fr-FR" sz="4100" dirty="0">
                <a:solidFill>
                  <a:srgbClr val="FFFFFF"/>
                </a:solidFill>
              </a:rPr>
            </a:br>
            <a:endParaRPr lang="fr-FR" sz="4100" dirty="0">
              <a:solidFill>
                <a:srgbClr val="FFFFFF"/>
              </a:solidFill>
            </a:endParaRPr>
          </a:p>
        </p:txBody>
      </p:sp>
      <p:graphicFrame>
        <p:nvGraphicFramePr>
          <p:cNvPr id="5" name="Espace réservé du contenu 2">
            <a:extLst>
              <a:ext uri="{FF2B5EF4-FFF2-40B4-BE49-F238E27FC236}">
                <a16:creationId xmlns="" xmlns:a16="http://schemas.microsoft.com/office/drawing/2014/main" id="{AF523A75-5CF4-4D56-82CF-834B958F6917}"/>
              </a:ext>
            </a:extLst>
          </p:cNvPr>
          <p:cNvGraphicFramePr>
            <a:graphicFrameLocks noGrp="1"/>
          </p:cNvGraphicFramePr>
          <p:nvPr>
            <p:ph idx="1"/>
            <p:extLst>
              <p:ext uri="{D42A27DB-BD31-4B8C-83A1-F6EECF244321}">
                <p14:modId xmlns:p14="http://schemas.microsoft.com/office/powerpoint/2010/main" val="665179090"/>
              </p:ext>
            </p:extLst>
          </p:nvPr>
        </p:nvGraphicFramePr>
        <p:xfrm>
          <a:off x="5194299" y="202583"/>
          <a:ext cx="6786685" cy="58069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ZoneTexte 3">
            <a:extLst>
              <a:ext uri="{FF2B5EF4-FFF2-40B4-BE49-F238E27FC236}">
                <a16:creationId xmlns="" xmlns:a16="http://schemas.microsoft.com/office/drawing/2014/main" id="{6E334470-394F-4DD2-907D-EF56CDF6E543}"/>
              </a:ext>
            </a:extLst>
          </p:cNvPr>
          <p:cNvSpPr txBox="1"/>
          <p:nvPr/>
        </p:nvSpPr>
        <p:spPr>
          <a:xfrm>
            <a:off x="4865105" y="6070641"/>
            <a:ext cx="7701798" cy="584775"/>
          </a:xfrm>
          <a:prstGeom prst="rect">
            <a:avLst/>
          </a:prstGeom>
          <a:noFill/>
        </p:spPr>
        <p:txBody>
          <a:bodyPr wrap="square" rtlCol="0">
            <a:spAutoFit/>
          </a:bodyPr>
          <a:lstStyle/>
          <a:p>
            <a:r>
              <a:rPr lang="fr-FR" sz="3200" dirty="0">
                <a:solidFill>
                  <a:srgbClr val="C00000"/>
                </a:solidFill>
              </a:rPr>
              <a:t> </a:t>
            </a:r>
            <a:r>
              <a:rPr lang="fr-FR" sz="2400" b="1" dirty="0">
                <a:solidFill>
                  <a:srgbClr val="C00000"/>
                </a:solidFill>
              </a:rPr>
              <a:t>Développement </a:t>
            </a:r>
            <a:r>
              <a:rPr lang="fr-FR" sz="2400" b="1" dirty="0" smtClean="0">
                <a:solidFill>
                  <a:srgbClr val="C00000"/>
                </a:solidFill>
              </a:rPr>
              <a:t>cérébral, pulmonaire et rétine </a:t>
            </a:r>
            <a:endParaRPr lang="fr-FR" sz="3200" b="1" dirty="0">
              <a:solidFill>
                <a:srgbClr val="C00000"/>
              </a:solidFill>
            </a:endParaRPr>
          </a:p>
        </p:txBody>
      </p:sp>
    </p:spTree>
    <p:extLst>
      <p:ext uri="{BB962C8B-B14F-4D97-AF65-F5344CB8AC3E}">
        <p14:creationId xmlns:p14="http://schemas.microsoft.com/office/powerpoint/2010/main" val="202822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ersonnalisé 1">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1507</TotalTime>
  <Words>2966</Words>
  <Application>Microsoft Office PowerPoint</Application>
  <PresentationFormat>Grand écran</PresentationFormat>
  <Paragraphs>380</Paragraphs>
  <Slides>56</Slides>
  <Notes>32</Notes>
  <HiddenSlides>1</HiddenSlides>
  <MMClips>0</MMClips>
  <ScaleCrop>false</ScaleCrop>
  <HeadingPairs>
    <vt:vector size="6" baseType="variant">
      <vt:variant>
        <vt:lpstr>Polices utilisées</vt:lpstr>
      </vt:variant>
      <vt:variant>
        <vt:i4>14</vt:i4>
      </vt:variant>
      <vt:variant>
        <vt:lpstr>Thème</vt:lpstr>
      </vt:variant>
      <vt:variant>
        <vt:i4>1</vt:i4>
      </vt:variant>
      <vt:variant>
        <vt:lpstr>Titres des diapositives</vt:lpstr>
      </vt:variant>
      <vt:variant>
        <vt:i4>56</vt:i4>
      </vt:variant>
    </vt:vector>
  </HeadingPairs>
  <TitlesOfParts>
    <vt:vector size="71" baseType="lpstr">
      <vt:lpstr>AdvOT46dcae81</vt:lpstr>
      <vt:lpstr>AdvOT65f8a23b.I</vt:lpstr>
      <vt:lpstr>AdvOTb92eb7df.I</vt:lpstr>
      <vt:lpstr>AdvPAE92</vt:lpstr>
      <vt:lpstr>Arial</vt:lpstr>
      <vt:lpstr>Arial Narrow</vt:lpstr>
      <vt:lpstr>Calibri</vt:lpstr>
      <vt:lpstr>Comic Sans MS</vt:lpstr>
      <vt:lpstr>Courier New</vt:lpstr>
      <vt:lpstr>FCHHC D+ Trebuchet MS</vt:lpstr>
      <vt:lpstr>HelveticaNeueLT Std Lt</vt:lpstr>
      <vt:lpstr>TheSans</vt:lpstr>
      <vt:lpstr>TheSansLight</vt:lpstr>
      <vt:lpstr>Wingdings</vt:lpstr>
      <vt:lpstr>Thème Office</vt:lpstr>
      <vt:lpstr>   LES AVANTAGES DE L’ALLAITEMENT MATERNEL </vt:lpstr>
      <vt:lpstr>Définitions  OMS/Unicef, Inter Agency Group for Action on Breastfeeding,  AAP, ANAES </vt:lpstr>
      <vt:lpstr>« BREAST IS THE BEST » </vt:lpstr>
      <vt:lpstr>Allaitement maternel</vt:lpstr>
      <vt:lpstr>Avantages liés à la composition optimale du LM</vt:lpstr>
      <vt:lpstr>Colostrum Premier lait  Premier vaccin </vt:lpstr>
      <vt:lpstr>Les protéines du LM Caséine/Prot solubles 40/60</vt:lpstr>
      <vt:lpstr>Protéines du LM  Protéines solubles </vt:lpstr>
      <vt:lpstr>Acides gras essentiels: Acides gras polyinsaturés (AGPI) </vt:lpstr>
      <vt:lpstr>Glucides du LM   </vt:lpstr>
      <vt:lpstr>Human Milk Oligosaccharides  ( HMO)  «Every baby needs a sugar mama »  </vt:lpstr>
      <vt:lpstr>Présentation PowerPoint</vt:lpstr>
      <vt:lpstr>HMO: Effet Prébiotique bifidogène </vt:lpstr>
      <vt:lpstr>Action anti-infectieuse Inhibition adhésion intestinale </vt:lpstr>
      <vt:lpstr>Allaitement maternel et microbiote intestinal</vt:lpstr>
      <vt:lpstr>Présentation PowerPoint</vt:lpstr>
      <vt:lpstr>Mise en place et évolution du microbiote intestinal </vt:lpstr>
      <vt:lpstr>Microbiote intestinal et allaitement maternel</vt:lpstr>
      <vt:lpstr>Intérêt de la supplémentation en probiotiques des laits pour nourrisson</vt:lpstr>
      <vt:lpstr>Réduction des infections sévères chez l’enfant</vt:lpstr>
      <vt:lpstr>Présentation PowerPoint</vt:lpstr>
      <vt:lpstr>Breastfeeding and the Risk of Hospitalization for Respiratory Disease in Infancy: A Meta-analysis Bachrach Arch Pediatr Adolesc Med 2003</vt:lpstr>
      <vt:lpstr>Allaitement maternel et prévention de la diarrhée</vt:lpstr>
      <vt:lpstr>Pratiques alimentaires et morbi-mortalité par diarrhée en Afrique subsaharienne</vt:lpstr>
      <vt:lpstr>Présentation PowerPoint</vt:lpstr>
      <vt:lpstr>Présentation PowerPoint</vt:lpstr>
      <vt:lpstr>Effect of Exclusive Breastfeeding on Rotavirus Infection among Children    Aleksandra Krawczy Indian J Pediatr 2015</vt:lpstr>
      <vt:lpstr>+6</vt:lpstr>
      <vt:lpstr>Allaitement maternel et prévention de l’ECUN </vt:lpstr>
      <vt:lpstr>Allaitement maternel et prevention ECUN  Mécanismes </vt:lpstr>
      <vt:lpstr> Alimentation du prématuré </vt:lpstr>
      <vt:lpstr>Prévention de l’allergie</vt:lpstr>
      <vt:lpstr>Prévention du diabète de type 1</vt:lpstr>
      <vt:lpstr>Psycho-affectif et cognitif </vt:lpstr>
      <vt:lpstr>Capacités cognitives et allaitement maternel</vt:lpstr>
      <vt:lpstr>Bénéfices sur le plan cognitif</vt:lpstr>
      <vt:lpstr>Présentation PowerPoint</vt:lpstr>
      <vt:lpstr>Présentation PowerPoint</vt:lpstr>
      <vt:lpstr>Surpoids et obésité </vt:lpstr>
      <vt:lpstr>Allaitement maternel et maladie cœliaque</vt:lpstr>
      <vt:lpstr>Maladies inflammatoires chroniques de l’intestin (MICI) Barclay ARJ Pediatr 2009</vt:lpstr>
      <vt:lpstr>Allaitement et troubles fonctionnels gastro-intestinaux Selles d’allaitement</vt:lpstr>
      <vt:lpstr>Bénéfices pour la mère Post-partum ( ocytocyne++++)</vt:lpstr>
      <vt:lpstr>Avantage économique/écologique </vt:lpstr>
      <vt:lpstr>Présentation PowerPoint</vt:lpstr>
      <vt:lpstr>« BREAST IS THE BEST »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Allaitement maternel au Sénégal (EDS/C 2017)</vt:lpstr>
      <vt:lpstr>Ce qu’on entend</vt:lpstr>
      <vt:lpstr>Conclusion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BENEFICES DIGESTIFS DE L ’ALLAITEMENT MATERNEL</dc:title>
  <dc:creator>ProBook</dc:creator>
  <cp:lastModifiedBy>user</cp:lastModifiedBy>
  <cp:revision>104</cp:revision>
  <dcterms:created xsi:type="dcterms:W3CDTF">2019-03-26T00:34:34Z</dcterms:created>
  <dcterms:modified xsi:type="dcterms:W3CDTF">2019-07-12T08:36:27Z</dcterms:modified>
</cp:coreProperties>
</file>